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m4a" ContentType="audi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322"/>
    <p:restoredTop sz="68056"/>
  </p:normalViewPr>
  <p:slideViewPr>
    <p:cSldViewPr snapToGrid="0" snapToObjects="1">
      <p:cViewPr>
        <p:scale>
          <a:sx n="83" d="100"/>
          <a:sy n="83" d="100"/>
        </p:scale>
        <p:origin x="144" y="8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5784B0-B2B3-484A-BE89-71D6A6B23CD5}" type="datetimeFigureOut">
              <a:rPr lang="en-US" smtClean="0"/>
              <a:t>12/13/17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9DA644-D224-3B45-B60F-F4FEC89B0937}" type="slidenum">
              <a:rPr lang="en-US" smtClean="0"/>
              <a:t>‹#›</a:t>
            </a:fld>
            <a:endParaRPr lang="en-US"/>
          </a:p>
        </p:txBody>
      </p:sp>
    </p:spTree>
    <p:extLst>
      <p:ext uri="{BB962C8B-B14F-4D97-AF65-F5344CB8AC3E}">
        <p14:creationId xmlns:p14="http://schemas.microsoft.com/office/powerpoint/2010/main" val="1285493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a:t>
            </a:r>
            <a:r>
              <a:rPr lang="en-US" baseline="0" dirty="0" smtClean="0"/>
              <a:t> I’m Grace Gerow and for my final project I choose to research the </a:t>
            </a:r>
            <a:r>
              <a:rPr lang="en-US" baseline="0" dirty="0" err="1" smtClean="0"/>
              <a:t>blUEprint</a:t>
            </a:r>
            <a:r>
              <a:rPr lang="en-US" baseline="0" dirty="0" smtClean="0"/>
              <a:t> program at Lehigh University. </a:t>
            </a:r>
            <a:endParaRPr lang="en-US" dirty="0"/>
          </a:p>
        </p:txBody>
      </p:sp>
      <p:sp>
        <p:nvSpPr>
          <p:cNvPr id="4" name="Slide Number Placeholder 3"/>
          <p:cNvSpPr>
            <a:spLocks noGrp="1"/>
          </p:cNvSpPr>
          <p:nvPr>
            <p:ph type="sldNum" sz="quarter" idx="10"/>
          </p:nvPr>
        </p:nvSpPr>
        <p:spPr/>
        <p:txBody>
          <a:bodyPr/>
          <a:lstStyle/>
          <a:p>
            <a:fld id="{C79DA644-D224-3B45-B60F-F4FEC89B0937}" type="slidenum">
              <a:rPr lang="en-US" smtClean="0"/>
              <a:t>1</a:t>
            </a:fld>
            <a:endParaRPr lang="en-US"/>
          </a:p>
        </p:txBody>
      </p:sp>
    </p:spTree>
    <p:extLst>
      <p:ext uri="{BB962C8B-B14F-4D97-AF65-F5344CB8AC3E}">
        <p14:creationId xmlns:p14="http://schemas.microsoft.com/office/powerpoint/2010/main" val="1652203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reason that this program was created</a:t>
            </a:r>
            <a:r>
              <a:rPr lang="en-US" baseline="0" dirty="0" smtClean="0"/>
              <a:t> was because research shows that students who are active and engaged in the first ten weeks of their college experience are more likely to have a smoother transition. In order to back up this evidence, I found a scholarly article that studied freshman students at a university in </a:t>
            </a:r>
            <a:r>
              <a:rPr lang="en-US" baseline="0" dirty="0" err="1" smtClean="0"/>
              <a:t>zimbabwe</a:t>
            </a:r>
            <a:r>
              <a:rPr lang="en-US" baseline="0" dirty="0" smtClean="0"/>
              <a:t>. While the school is not in the united states, I believe the research still applies to all universities. They interviewed a group of students using a semi-structured interview guide to gather information and data on how their first year was going. Their findings showed that there were many factors such as homesickness, different teaching methods, fear of failure, that caused students to feel stressed during their first-year. Their research also showed that the university could help to manage this by providing academic staff and student support to make the adjustment smoother, which exactly what </a:t>
            </a:r>
            <a:r>
              <a:rPr lang="en-US" baseline="0" dirty="0" err="1" smtClean="0"/>
              <a:t>lehigh</a:t>
            </a:r>
            <a:r>
              <a:rPr lang="en-US" baseline="0" dirty="0" smtClean="0"/>
              <a:t> did with the blueprint program. </a:t>
            </a:r>
            <a:endParaRPr lang="en-US" dirty="0"/>
          </a:p>
        </p:txBody>
      </p:sp>
      <p:sp>
        <p:nvSpPr>
          <p:cNvPr id="4" name="Slide Number Placeholder 3"/>
          <p:cNvSpPr>
            <a:spLocks noGrp="1"/>
          </p:cNvSpPr>
          <p:nvPr>
            <p:ph type="sldNum" sz="quarter" idx="10"/>
          </p:nvPr>
        </p:nvSpPr>
        <p:spPr/>
        <p:txBody>
          <a:bodyPr/>
          <a:lstStyle/>
          <a:p>
            <a:fld id="{C79DA644-D224-3B45-B60F-F4FEC89B0937}" type="slidenum">
              <a:rPr lang="en-US" smtClean="0"/>
              <a:t>10</a:t>
            </a:fld>
            <a:endParaRPr lang="en-US"/>
          </a:p>
        </p:txBody>
      </p:sp>
    </p:spTree>
    <p:extLst>
      <p:ext uri="{BB962C8B-B14F-4D97-AF65-F5344CB8AC3E}">
        <p14:creationId xmlns:p14="http://schemas.microsoft.com/office/powerpoint/2010/main" val="806623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US" baseline="0" dirty="0"/>
              <a:t> think that this program is important to the experience of a Lehigh student in 2017 because it shows the sense of community that is present currently at the university. The program was created to bring together new students help them during their first few weeks at college while also showing them the variety of opportunities and activities </a:t>
            </a:r>
            <a:r>
              <a:rPr lang="en-US" baseline="0" dirty="0" err="1"/>
              <a:t>lehigh</a:t>
            </a:r>
            <a:r>
              <a:rPr lang="en-US" baseline="0" dirty="0"/>
              <a:t> offers. It informs the students about the academics at </a:t>
            </a:r>
            <a:r>
              <a:rPr lang="en-US" baseline="0" dirty="0" err="1"/>
              <a:t>lehigh</a:t>
            </a:r>
            <a:r>
              <a:rPr lang="en-US" baseline="0" dirty="0"/>
              <a:t>, the culture, and the social scene which makes it a very well-rounded program. I hope that the program continues to develop and that future students at </a:t>
            </a:r>
            <a:r>
              <a:rPr lang="en-US" baseline="0" dirty="0" err="1"/>
              <a:t>lehigh</a:t>
            </a:r>
            <a:r>
              <a:rPr lang="en-US" baseline="0" dirty="0"/>
              <a:t> have this opportunity to get involved in as well. </a:t>
            </a:r>
            <a:endParaRPr lang="en-US" dirty="0"/>
          </a:p>
        </p:txBody>
      </p:sp>
      <p:sp>
        <p:nvSpPr>
          <p:cNvPr id="4" name="Slide Number Placeholder 3"/>
          <p:cNvSpPr>
            <a:spLocks noGrp="1"/>
          </p:cNvSpPr>
          <p:nvPr>
            <p:ph type="sldNum" sz="quarter" idx="10"/>
          </p:nvPr>
        </p:nvSpPr>
        <p:spPr/>
        <p:txBody>
          <a:bodyPr/>
          <a:lstStyle/>
          <a:p>
            <a:fld id="{C79DA644-D224-3B45-B60F-F4FEC89B0937}" type="slidenum">
              <a:rPr lang="en-US" smtClean="0"/>
              <a:t>11</a:t>
            </a:fld>
            <a:endParaRPr lang="en-US"/>
          </a:p>
        </p:txBody>
      </p:sp>
    </p:spTree>
    <p:extLst>
      <p:ext uri="{BB962C8B-B14F-4D97-AF65-F5344CB8AC3E}">
        <p14:creationId xmlns:p14="http://schemas.microsoft.com/office/powerpoint/2010/main" val="432284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9DA644-D224-3B45-B60F-F4FEC89B0937}" type="slidenum">
              <a:rPr lang="en-US" smtClean="0"/>
              <a:t>12</a:t>
            </a:fld>
            <a:endParaRPr lang="en-US"/>
          </a:p>
        </p:txBody>
      </p:sp>
    </p:spTree>
    <p:extLst>
      <p:ext uri="{BB962C8B-B14F-4D97-AF65-F5344CB8AC3E}">
        <p14:creationId xmlns:p14="http://schemas.microsoft.com/office/powerpoint/2010/main" val="1773672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Started</a:t>
            </a:r>
            <a:r>
              <a:rPr lang="en-US" baseline="0" dirty="0" smtClean="0"/>
              <a:t> in 2013, the </a:t>
            </a:r>
            <a:r>
              <a:rPr lang="en-US" baseline="0" dirty="0" err="1" smtClean="0"/>
              <a:t>bLUeprint</a:t>
            </a:r>
            <a:r>
              <a:rPr lang="en-US" baseline="0" dirty="0" smtClean="0"/>
              <a:t> program at </a:t>
            </a:r>
            <a:r>
              <a:rPr lang="en-US" baseline="0" dirty="0" err="1" smtClean="0"/>
              <a:t>lehigh</a:t>
            </a:r>
            <a:r>
              <a:rPr lang="en-US" baseline="0" dirty="0" smtClean="0"/>
              <a:t> was created to help first-year students adjust and acclimate to university </a:t>
            </a:r>
            <a:r>
              <a:rPr lang="en-US" baseline="0" dirty="0" err="1" smtClean="0"/>
              <a:t>lehigh</a:t>
            </a:r>
            <a:r>
              <a:rPr lang="en-US" baseline="0" dirty="0" smtClean="0"/>
              <a:t>. The program was based on these 5 foundations: </a:t>
            </a:r>
            <a:r>
              <a:rPr lang="en-US" baseline="0" dirty="0" err="1" smtClean="0"/>
              <a:t>indentity</a:t>
            </a:r>
            <a:r>
              <a:rPr lang="en-US" baseline="0" dirty="0" smtClean="0"/>
              <a:t> </a:t>
            </a:r>
            <a:r>
              <a:rPr lang="en-US" baseline="0" dirty="0" err="1" smtClean="0"/>
              <a:t>developent</a:t>
            </a:r>
            <a:r>
              <a:rPr lang="en-US" baseline="0" dirty="0" smtClean="0"/>
              <a:t>, creative curiosity, collaboration connections, inclusive leadership, and professional growth and success. According to an article from the Brown and White, the blueprint program was instituted due to a study that showed student involvement in the first 10 weeks creates an easier and smoother transition from high school to university life. Each of the foundations teaches students skills to become more involved and connected at </a:t>
            </a:r>
            <a:r>
              <a:rPr lang="en-US" baseline="0" dirty="0" err="1" smtClean="0"/>
              <a:t>lehigh</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C79DA644-D224-3B45-B60F-F4FEC89B0937}" type="slidenum">
              <a:rPr lang="en-US" smtClean="0"/>
              <a:t>2</a:t>
            </a:fld>
            <a:endParaRPr lang="en-US"/>
          </a:p>
        </p:txBody>
      </p:sp>
    </p:spTree>
    <p:extLst>
      <p:ext uri="{BB962C8B-B14F-4D97-AF65-F5344CB8AC3E}">
        <p14:creationId xmlns:p14="http://schemas.microsoft.com/office/powerpoint/2010/main" val="1611765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Identity</a:t>
            </a:r>
            <a:r>
              <a:rPr lang="en-US" baseline="0" dirty="0" smtClean="0"/>
              <a:t> </a:t>
            </a:r>
            <a:r>
              <a:rPr lang="en-US" dirty="0" smtClean="0"/>
              <a:t>development focuses</a:t>
            </a:r>
            <a:r>
              <a:rPr lang="en-US" baseline="0" dirty="0" smtClean="0"/>
              <a:t> on the individuality of each student, and ways they can go about discovering themselves and learning what defines them. It is important to be able to think back and learn through new experiences on what defines you. Through this information you can decide how you can make an impact on on your community by sharing and participating your interests. For example, getting involved in clubs that your passionate about, joining a sports team, or helping other students through tutoring are all ways you can take what’s important to you and what you value and share it with the university. </a:t>
            </a:r>
            <a:endParaRPr lang="en-US" dirty="0"/>
          </a:p>
        </p:txBody>
      </p:sp>
      <p:sp>
        <p:nvSpPr>
          <p:cNvPr id="4" name="Slide Number Placeholder 3"/>
          <p:cNvSpPr>
            <a:spLocks noGrp="1"/>
          </p:cNvSpPr>
          <p:nvPr>
            <p:ph type="sldNum" sz="quarter" idx="10"/>
          </p:nvPr>
        </p:nvSpPr>
        <p:spPr/>
        <p:txBody>
          <a:bodyPr/>
          <a:lstStyle/>
          <a:p>
            <a:fld id="{C79DA644-D224-3B45-B60F-F4FEC89B0937}" type="slidenum">
              <a:rPr lang="en-US" smtClean="0"/>
              <a:t>3</a:t>
            </a:fld>
            <a:endParaRPr lang="en-US"/>
          </a:p>
        </p:txBody>
      </p:sp>
    </p:spTree>
    <p:extLst>
      <p:ext uri="{BB962C8B-B14F-4D97-AF65-F5344CB8AC3E}">
        <p14:creationId xmlns:p14="http://schemas.microsoft.com/office/powerpoint/2010/main" val="1354629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foundation for the blueprint</a:t>
            </a:r>
            <a:r>
              <a:rPr lang="en-US" baseline="0" dirty="0" smtClean="0"/>
              <a:t> program at </a:t>
            </a:r>
            <a:r>
              <a:rPr lang="en-US" baseline="0" dirty="0" err="1" smtClean="0"/>
              <a:t>lehigh</a:t>
            </a:r>
            <a:r>
              <a:rPr lang="en-US" baseline="0" dirty="0" smtClean="0"/>
              <a:t> is collaborative connections. When going to a new environment, collaborating and group work can be a stressful thing for some students. However, collaborative connections teaches students how to network with other students and faculty to make their education more successful. Learning these skills early on freshman year makes students more at ease later on when perhaps they are doing research with a professor, or applying for a job. Furthermore, the more you connect with people, the more open you become to new opportunities and experiences you can get involved in.</a:t>
            </a:r>
            <a:endParaRPr lang="en-US" dirty="0"/>
          </a:p>
        </p:txBody>
      </p:sp>
      <p:sp>
        <p:nvSpPr>
          <p:cNvPr id="4" name="Slide Number Placeholder 3"/>
          <p:cNvSpPr>
            <a:spLocks noGrp="1"/>
          </p:cNvSpPr>
          <p:nvPr>
            <p:ph type="sldNum" sz="quarter" idx="10"/>
          </p:nvPr>
        </p:nvSpPr>
        <p:spPr/>
        <p:txBody>
          <a:bodyPr/>
          <a:lstStyle/>
          <a:p>
            <a:fld id="{C79DA644-D224-3B45-B60F-F4FEC89B0937}" type="slidenum">
              <a:rPr lang="en-US" smtClean="0"/>
              <a:t>4</a:t>
            </a:fld>
            <a:endParaRPr lang="en-US"/>
          </a:p>
        </p:txBody>
      </p:sp>
    </p:spTree>
    <p:extLst>
      <p:ext uri="{BB962C8B-B14F-4D97-AF65-F5344CB8AC3E}">
        <p14:creationId xmlns:p14="http://schemas.microsoft.com/office/powerpoint/2010/main" val="1132932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a:t>
            </a:r>
            <a:r>
              <a:rPr lang="en-US" baseline="0" dirty="0" smtClean="0"/>
              <a:t> it is important to know what you value and are passionate about, it is equally as important to be able to try new things and hear different perspectives. This is where the 3</a:t>
            </a:r>
            <a:r>
              <a:rPr lang="en-US" baseline="30000" dirty="0" smtClean="0"/>
              <a:t>rd</a:t>
            </a:r>
            <a:r>
              <a:rPr lang="en-US" baseline="0" dirty="0" smtClean="0"/>
              <a:t> foundation, creative curiosity, comes in. Learning skills like critical thinking allows students to dig deeper into their expertise while also discovering what they don</a:t>
            </a:r>
            <a:r>
              <a:rPr lang="mr-IN" baseline="0" dirty="0" smtClean="0"/>
              <a:t>’</a:t>
            </a:r>
            <a:r>
              <a:rPr lang="en-US" baseline="0" dirty="0" smtClean="0"/>
              <a:t>t know. It teaches you to question what you learn, to problem-solve and solution-seeks, and gain a greater understanding of all your interests. </a:t>
            </a:r>
            <a:endParaRPr lang="en-US" dirty="0"/>
          </a:p>
        </p:txBody>
      </p:sp>
      <p:sp>
        <p:nvSpPr>
          <p:cNvPr id="4" name="Slide Number Placeholder 3"/>
          <p:cNvSpPr>
            <a:spLocks noGrp="1"/>
          </p:cNvSpPr>
          <p:nvPr>
            <p:ph type="sldNum" sz="quarter" idx="10"/>
          </p:nvPr>
        </p:nvSpPr>
        <p:spPr/>
        <p:txBody>
          <a:bodyPr/>
          <a:lstStyle/>
          <a:p>
            <a:fld id="{C79DA644-D224-3B45-B60F-F4FEC89B0937}" type="slidenum">
              <a:rPr lang="en-US" smtClean="0"/>
              <a:t>5</a:t>
            </a:fld>
            <a:endParaRPr lang="en-US"/>
          </a:p>
        </p:txBody>
      </p:sp>
    </p:spTree>
    <p:extLst>
      <p:ext uri="{BB962C8B-B14F-4D97-AF65-F5344CB8AC3E}">
        <p14:creationId xmlns:p14="http://schemas.microsoft.com/office/powerpoint/2010/main" val="847982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students get more involved in different opportunities such as clubs, study abroad,</a:t>
            </a:r>
            <a:r>
              <a:rPr lang="en-US" baseline="0" dirty="0" smtClean="0"/>
              <a:t> and research, it is important to learn leadership skills and be able to voice your opinions in a respectful manner that </a:t>
            </a:r>
            <a:r>
              <a:rPr lang="en-US" baseline="0" dirty="0" err="1" smtClean="0"/>
              <a:t>doesn</a:t>
            </a:r>
            <a:r>
              <a:rPr lang="mr-IN" baseline="0" dirty="0" smtClean="0"/>
              <a:t>’</a:t>
            </a:r>
            <a:r>
              <a:rPr lang="en-US" baseline="0" dirty="0" smtClean="0"/>
              <a:t>t exclude others involved. When we graduate and go to our first jobs, we are going to have to present our ideas to bosses, coworker, clients, and many others and learning these skills now is extremely useful. Over the course of our time at </a:t>
            </a:r>
            <a:r>
              <a:rPr lang="en-US" baseline="0" dirty="0" err="1" smtClean="0"/>
              <a:t>lehigh</a:t>
            </a:r>
            <a:r>
              <a:rPr lang="en-US" baseline="0" dirty="0" smtClean="0"/>
              <a:t> as students, we will be able to practice these skills so when we begin our careers we will be able to be successful leaders. </a:t>
            </a:r>
            <a:endParaRPr lang="en-US" dirty="0"/>
          </a:p>
        </p:txBody>
      </p:sp>
      <p:sp>
        <p:nvSpPr>
          <p:cNvPr id="4" name="Slide Number Placeholder 3"/>
          <p:cNvSpPr>
            <a:spLocks noGrp="1"/>
          </p:cNvSpPr>
          <p:nvPr>
            <p:ph type="sldNum" sz="quarter" idx="10"/>
          </p:nvPr>
        </p:nvSpPr>
        <p:spPr/>
        <p:txBody>
          <a:bodyPr/>
          <a:lstStyle/>
          <a:p>
            <a:fld id="{C79DA644-D224-3B45-B60F-F4FEC89B0937}" type="slidenum">
              <a:rPr lang="en-US" smtClean="0"/>
              <a:t>6</a:t>
            </a:fld>
            <a:endParaRPr lang="en-US"/>
          </a:p>
        </p:txBody>
      </p:sp>
    </p:spTree>
    <p:extLst>
      <p:ext uri="{BB962C8B-B14F-4D97-AF65-F5344CB8AC3E}">
        <p14:creationId xmlns:p14="http://schemas.microsoft.com/office/powerpoint/2010/main" val="434637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At Lehigh it is important to focus on getting involved with the community and the university, however it is also important to think of how these experiences can contribute to your professional career. The final foundation in the blueprint program is professional growth and success, which teaches students how to think ahead and use the resources available to them to help them in the future. Another positive aspect of this is that it focuses more on the process rather than the end goal and therefore </a:t>
            </a:r>
            <a:r>
              <a:rPr lang="en-US" baseline="0" dirty="0" err="1" smtClean="0"/>
              <a:t>doesn</a:t>
            </a:r>
            <a:r>
              <a:rPr lang="mr-IN" baseline="0" dirty="0" smtClean="0"/>
              <a:t>’</a:t>
            </a:r>
            <a:r>
              <a:rPr lang="en-US" baseline="0" dirty="0" smtClean="0"/>
              <a:t>t put so much pressure on the students to become successful, but instead teaches them to reach their personal and individual goals.</a:t>
            </a:r>
            <a:endParaRPr lang="en-US" dirty="0"/>
          </a:p>
        </p:txBody>
      </p:sp>
      <p:sp>
        <p:nvSpPr>
          <p:cNvPr id="4" name="Slide Number Placeholder 3"/>
          <p:cNvSpPr>
            <a:spLocks noGrp="1"/>
          </p:cNvSpPr>
          <p:nvPr>
            <p:ph type="sldNum" sz="quarter" idx="10"/>
          </p:nvPr>
        </p:nvSpPr>
        <p:spPr/>
        <p:txBody>
          <a:bodyPr/>
          <a:lstStyle/>
          <a:p>
            <a:fld id="{C79DA644-D224-3B45-B60F-F4FEC89B0937}" type="slidenum">
              <a:rPr lang="en-US" smtClean="0"/>
              <a:t>7</a:t>
            </a:fld>
            <a:endParaRPr lang="en-US"/>
          </a:p>
        </p:txBody>
      </p:sp>
    </p:spTree>
    <p:extLst>
      <p:ext uri="{BB962C8B-B14F-4D97-AF65-F5344CB8AC3E}">
        <p14:creationId xmlns:p14="http://schemas.microsoft.com/office/powerpoint/2010/main" val="547022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Along</a:t>
            </a:r>
            <a:r>
              <a:rPr lang="en-US" baseline="0" dirty="0" smtClean="0"/>
              <a:t> with the 5 foundations, the </a:t>
            </a:r>
            <a:r>
              <a:rPr lang="en-US" baseline="0" dirty="0" err="1" smtClean="0"/>
              <a:t>bLUeprint</a:t>
            </a:r>
            <a:r>
              <a:rPr lang="en-US" baseline="0" dirty="0" smtClean="0"/>
              <a:t> program also has a learning cycle for students to follow to guide them with through each of the foundations. It begins with discover. As a new student in a new environment, it is important to have an idea of what role you want to play in your community. Once you discover this, you can explore all your options, which may lead you to new ideas, majors, clubs, and much more. After that you are able to connect everything you have learned about yourself and your community and then apply it to all your future endeavors. </a:t>
            </a:r>
            <a:endParaRPr lang="en-US" dirty="0"/>
          </a:p>
        </p:txBody>
      </p:sp>
      <p:sp>
        <p:nvSpPr>
          <p:cNvPr id="4" name="Slide Number Placeholder 3"/>
          <p:cNvSpPr>
            <a:spLocks noGrp="1"/>
          </p:cNvSpPr>
          <p:nvPr>
            <p:ph type="sldNum" sz="quarter" idx="10"/>
          </p:nvPr>
        </p:nvSpPr>
        <p:spPr/>
        <p:txBody>
          <a:bodyPr/>
          <a:lstStyle/>
          <a:p>
            <a:fld id="{C79DA644-D224-3B45-B60F-F4FEC89B0937}" type="slidenum">
              <a:rPr lang="en-US" smtClean="0"/>
              <a:t>8</a:t>
            </a:fld>
            <a:endParaRPr lang="en-US"/>
          </a:p>
        </p:txBody>
      </p:sp>
    </p:spTree>
    <p:extLst>
      <p:ext uri="{BB962C8B-B14F-4D97-AF65-F5344CB8AC3E}">
        <p14:creationId xmlns:p14="http://schemas.microsoft.com/office/powerpoint/2010/main" val="506780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teach each of these foundations, Lehigh created the 5x10 programs. Within</a:t>
            </a:r>
            <a:r>
              <a:rPr lang="en-US" baseline="0" dirty="0" smtClean="0"/>
              <a:t> the first 10 weeks of school, each freshman is required to attend 5 of the programs, which are all categorized under one of the 5 foundations of student success. To ensure that they experience a variety of events, the university also requires that they go to programs in at least 3 different foundations. There are a wide variety of programs available for students, from swing dance to alcohol and sexual consent to united nations youth representative program there is something for everyone. In an article in the brown and white, Kara </a:t>
            </a:r>
            <a:r>
              <a:rPr lang="en-US" baseline="0" dirty="0" err="1" smtClean="0"/>
              <a:t>Gensamer</a:t>
            </a:r>
            <a:r>
              <a:rPr lang="en-US" baseline="0" dirty="0" smtClean="0"/>
              <a:t>, the assistant director of the first-year experience wrote that it encourages students to attend lectures performances, events, and seminars that are happening on a daily basis.” Further more, she also speaks to how some students learn what they want to minor in, or classes they want to take through these programs. The faculty and staff </a:t>
            </a:r>
            <a:r>
              <a:rPr lang="en-US" baseline="0" dirty="0" err="1" smtClean="0"/>
              <a:t>arent</a:t>
            </a:r>
            <a:r>
              <a:rPr lang="en-US" baseline="0" dirty="0" smtClean="0"/>
              <a:t> the only ones pleased with this program, the article in the brown and white also gives quotes from students who were very satisfied with the 5x10 program. Hunter Kennan, class of 2020 said through the programs you are able to connect and meet people at Lehigh that you </a:t>
            </a:r>
            <a:r>
              <a:rPr lang="en-US" baseline="0" dirty="0" err="1" smtClean="0"/>
              <a:t>wouldn</a:t>
            </a:r>
            <a:r>
              <a:rPr lang="mr-IN" baseline="0" dirty="0" smtClean="0"/>
              <a:t>’</a:t>
            </a:r>
            <a:r>
              <a:rPr lang="en-US" baseline="0" dirty="0" smtClean="0"/>
              <a:t>t have otherwise. </a:t>
            </a:r>
            <a:endParaRPr lang="en-US" dirty="0"/>
          </a:p>
        </p:txBody>
      </p:sp>
      <p:sp>
        <p:nvSpPr>
          <p:cNvPr id="4" name="Slide Number Placeholder 3"/>
          <p:cNvSpPr>
            <a:spLocks noGrp="1"/>
          </p:cNvSpPr>
          <p:nvPr>
            <p:ph type="sldNum" sz="quarter" idx="10"/>
          </p:nvPr>
        </p:nvSpPr>
        <p:spPr/>
        <p:txBody>
          <a:bodyPr/>
          <a:lstStyle/>
          <a:p>
            <a:fld id="{C79DA644-D224-3B45-B60F-F4FEC89B0937}" type="slidenum">
              <a:rPr lang="en-US" smtClean="0"/>
              <a:t>9</a:t>
            </a:fld>
            <a:endParaRPr lang="en-US"/>
          </a:p>
        </p:txBody>
      </p:sp>
    </p:spTree>
    <p:extLst>
      <p:ext uri="{BB962C8B-B14F-4D97-AF65-F5344CB8AC3E}">
        <p14:creationId xmlns:p14="http://schemas.microsoft.com/office/powerpoint/2010/main" val="1282979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smtClean="0"/>
              <a:pPr/>
              <a:t>12/13/17</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smtClean="0"/>
              <a:pPr/>
              <a:t>‹#›</a:t>
            </a:fld>
            <a:endParaRPr lang="en-US" dirty="0"/>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12/13/17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12/13/17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12/13/17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smtClean="0"/>
              <a:pPr/>
              <a:t>12/13/17</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smtClean="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smtClean="0"/>
              <a:t>12/13/17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t>12/13/17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smtClean="0"/>
              <a:t>12/13/17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smtClean="0"/>
              <a:t>12/13/17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smtClean="0"/>
              <a:pPr/>
              <a:t>12/13/17</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smtClean="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smtClean="0"/>
              <a:pPr/>
              <a:t>12/13/17</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smtClean="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smtClean="0"/>
              <a:pPr/>
              <a:t>12/13/17</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smtClean="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558813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xml"/><Relationship Id="rId5" Type="http://schemas.openxmlformats.org/officeDocument/2006/relationships/image" Target="../media/image1.png"/><Relationship Id="rId1" Type="http://schemas.microsoft.com/office/2007/relationships/media" Target="../media/media10.m4a"/><Relationship Id="rId2" Type="http://schemas.openxmlformats.org/officeDocument/2006/relationships/audio" Target="../media/media10.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1.xml"/><Relationship Id="rId5" Type="http://schemas.openxmlformats.org/officeDocument/2006/relationships/image" Target="../media/image2.jpg"/><Relationship Id="rId6" Type="http://schemas.openxmlformats.org/officeDocument/2006/relationships/image" Target="../media/image3.jpg"/><Relationship Id="rId7" Type="http://schemas.openxmlformats.org/officeDocument/2006/relationships/image" Target="../media/image1.png"/><Relationship Id="rId1" Type="http://schemas.microsoft.com/office/2007/relationships/media" Target="../media/media11.m4a"/><Relationship Id="rId2" Type="http://schemas.openxmlformats.org/officeDocument/2006/relationships/audio" Target="../media/media11.m4a"/></Relationships>
</file>

<file path=ppt/slides/_rels/slide12.xml.rels><?xml version="1.0" encoding="UTF-8" standalone="yes"?>
<Relationships xmlns="http://schemas.openxmlformats.org/package/2006/relationships"><Relationship Id="rId3" Type="http://schemas.openxmlformats.org/officeDocument/2006/relationships/hyperlink" Target="NULL" TargetMode="External"/><Relationship Id="rId4" Type="http://schemas.openxmlformats.org/officeDocument/2006/relationships/hyperlink" Target="NULL" TargetMode="External"/><Relationship Id="rId5" Type="http://schemas.openxmlformats.org/officeDocument/2006/relationships/hyperlink" Target="NULL" TargetMode="Externa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1.png"/><Relationship Id="rId1" Type="http://schemas.microsoft.com/office/2007/relationships/media" Target="../media/media2.m4a"/><Relationship Id="rId2" Type="http://schemas.openxmlformats.org/officeDocument/2006/relationships/audio" Target="../media/media2.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1.png"/><Relationship Id="rId1" Type="http://schemas.microsoft.com/office/2007/relationships/media" Target="../media/media3.m4a"/><Relationship Id="rId2" Type="http://schemas.openxmlformats.org/officeDocument/2006/relationships/audio" Target="../media/media3.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1.png"/><Relationship Id="rId1" Type="http://schemas.microsoft.com/office/2007/relationships/media" Target="../media/media4.m4a"/><Relationship Id="rId2" Type="http://schemas.openxmlformats.org/officeDocument/2006/relationships/audio" Target="../media/media4.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xml"/><Relationship Id="rId5" Type="http://schemas.openxmlformats.org/officeDocument/2006/relationships/image" Target="../media/image1.png"/><Relationship Id="rId1" Type="http://schemas.microsoft.com/office/2007/relationships/media" Target="../media/media5.m4a"/><Relationship Id="rId2" Type="http://schemas.openxmlformats.org/officeDocument/2006/relationships/audio" Target="../media/media5.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1.png"/><Relationship Id="rId1" Type="http://schemas.microsoft.com/office/2007/relationships/media" Target="../media/media6.m4a"/><Relationship Id="rId2" Type="http://schemas.openxmlformats.org/officeDocument/2006/relationships/audio" Target="../media/media6.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1.png"/><Relationship Id="rId1" Type="http://schemas.microsoft.com/office/2007/relationships/media" Target="../media/media7.m4a"/><Relationship Id="rId2" Type="http://schemas.openxmlformats.org/officeDocument/2006/relationships/audio" Target="../media/media7.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image" Target="../media/image1.png"/><Relationship Id="rId1" Type="http://schemas.microsoft.com/office/2007/relationships/media" Target="../media/media8.m4a"/><Relationship Id="rId2" Type="http://schemas.openxmlformats.org/officeDocument/2006/relationships/audio" Target="../media/media8.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1.png"/><Relationship Id="rId1" Type="http://schemas.microsoft.com/office/2007/relationships/media" Target="../media/media9.m4a"/><Relationship Id="rId2"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cap="none" dirty="0" err="1" smtClean="0"/>
              <a:t>bLUeprint</a:t>
            </a:r>
            <a:r>
              <a:rPr lang="en-US" dirty="0" smtClean="0"/>
              <a:t> L</a:t>
            </a:r>
            <a:r>
              <a:rPr lang="en-US" cap="none" dirty="0" smtClean="0"/>
              <a:t>ehigh</a:t>
            </a:r>
            <a:endParaRPr lang="en-US" dirty="0"/>
          </a:p>
        </p:txBody>
      </p:sp>
      <p:sp>
        <p:nvSpPr>
          <p:cNvPr id="3" name="Subtitle 2"/>
          <p:cNvSpPr>
            <a:spLocks noGrp="1"/>
          </p:cNvSpPr>
          <p:nvPr>
            <p:ph type="subTitle" idx="1"/>
          </p:nvPr>
        </p:nvSpPr>
        <p:spPr/>
        <p:txBody>
          <a:bodyPr/>
          <a:lstStyle/>
          <a:p>
            <a:r>
              <a:rPr lang="en-US" dirty="0" smtClean="0"/>
              <a:t>Arts 098 Final Project</a:t>
            </a:r>
          </a:p>
          <a:p>
            <a:r>
              <a:rPr lang="en-US" dirty="0" smtClean="0"/>
              <a:t>By: Grace Gerow</a:t>
            </a:r>
            <a:endParaRPr lang="en-US" dirty="0"/>
          </a:p>
        </p:txBody>
      </p:sp>
      <p:pic>
        <p:nvPicPr>
          <p:cNvPr id="4" name="intr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8429231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0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Social and Academic Adjustment of First Year University Students </a:t>
            </a:r>
            <a:r>
              <a:rPr lang="mr-IN" dirty="0" smtClean="0"/>
              <a:t>–</a:t>
            </a:r>
            <a:r>
              <a:rPr lang="en-US" dirty="0" smtClean="0"/>
              <a:t> Pilot </a:t>
            </a:r>
            <a:r>
              <a:rPr lang="en-US" dirty="0" err="1" smtClean="0"/>
              <a:t>Mudhovozi</a:t>
            </a:r>
            <a:endParaRPr lang="en-US" dirty="0"/>
          </a:p>
        </p:txBody>
      </p:sp>
      <p:sp>
        <p:nvSpPr>
          <p:cNvPr id="3" name="Content Placeholder 2"/>
          <p:cNvSpPr>
            <a:spLocks noGrp="1"/>
          </p:cNvSpPr>
          <p:nvPr>
            <p:ph idx="1"/>
          </p:nvPr>
        </p:nvSpPr>
        <p:spPr/>
        <p:txBody>
          <a:bodyPr>
            <a:normAutofit fontScale="92500" lnSpcReduction="10000"/>
          </a:bodyPr>
          <a:lstStyle/>
          <a:p>
            <a:r>
              <a:rPr lang="en-US" sz="2800" dirty="0" smtClean="0"/>
              <a:t>University of Venda</a:t>
            </a:r>
          </a:p>
          <a:p>
            <a:r>
              <a:rPr lang="en-US" sz="2800" dirty="0" smtClean="0"/>
              <a:t>Group of 7 freshman interviewed </a:t>
            </a:r>
          </a:p>
          <a:p>
            <a:pPr lvl="1"/>
            <a:r>
              <a:rPr lang="en-US" i="0" dirty="0" smtClean="0"/>
              <a:t>Semi-structured interview guide</a:t>
            </a:r>
          </a:p>
          <a:p>
            <a:r>
              <a:rPr lang="en-US" sz="2800" dirty="0" smtClean="0"/>
              <a:t>Results shows first-year students experiencing high amounts of stress</a:t>
            </a:r>
          </a:p>
          <a:p>
            <a:pPr lvl="1"/>
            <a:r>
              <a:rPr lang="en-US" i="0" dirty="0" smtClean="0"/>
              <a:t>Homesickness</a:t>
            </a:r>
            <a:r>
              <a:rPr lang="en-US" i="0" dirty="0"/>
              <a:t>, different teaching methods, fear of failure are all factors towards student stress </a:t>
            </a:r>
            <a:endParaRPr lang="en-US" i="0" dirty="0" smtClean="0"/>
          </a:p>
          <a:p>
            <a:r>
              <a:rPr lang="en-US" sz="2800" dirty="0" smtClean="0"/>
              <a:t>Conclusions states universities need to give mores support to the students to make a smoother transition</a:t>
            </a:r>
          </a:p>
          <a:p>
            <a:pPr lvl="1"/>
            <a:endParaRPr lang="en-US" dirty="0"/>
          </a:p>
        </p:txBody>
      </p:sp>
      <p:pic>
        <p:nvPicPr>
          <p:cNvPr id="4" name="scholarly article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953231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21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E9A5EAB0-933C-488C-8238-E1067B801C1F}"/>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1" name="Freeform 6">
              <a:extLst>
                <a:ext uri="{FF2B5EF4-FFF2-40B4-BE49-F238E27FC236}">
                  <a16:creationId xmlns="" xmlns:a16="http://schemas.microsoft.com/office/drawing/2014/main" id="{A5A0C805-1220-495F-8712-5ADD05B51F2C}"/>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2" name="Freeform 6">
              <a:extLst>
                <a:ext uri="{FF2B5EF4-FFF2-40B4-BE49-F238E27FC236}">
                  <a16:creationId xmlns="" xmlns:a16="http://schemas.microsoft.com/office/drawing/2014/main" id="{13FBC146-A710-491F-BF5F-8F8CD60A5F9C}"/>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p:nvSpPr>
          <p:cNvPr id="14" name="Rectangle 13">
            <a:extLst>
              <a:ext uri="{FF2B5EF4-FFF2-40B4-BE49-F238E27FC236}">
                <a16:creationId xmlns="" xmlns:a16="http://schemas.microsoft.com/office/drawing/2014/main" id="{A62DCBD5-2679-4262-8EA4-16A05A93578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5992" y="289249"/>
            <a:ext cx="4926563" cy="61641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451542" y="608314"/>
            <a:ext cx="1795461" cy="2602118"/>
          </a:xfrm>
          <a:prstGeom prst="rect">
            <a:avLst/>
          </a:prstGeom>
          <a:ln>
            <a:noFill/>
          </a:ln>
          <a:effec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8213" y="3498322"/>
            <a:ext cx="2602118" cy="2602118"/>
          </a:xfrm>
          <a:prstGeom prst="rect">
            <a:avLst/>
          </a:prstGeom>
          <a:ln>
            <a:noFill/>
          </a:ln>
          <a:effectLst/>
        </p:spPr>
      </p:pic>
      <p:sp>
        <p:nvSpPr>
          <p:cNvPr id="2" name="Title 1"/>
          <p:cNvSpPr>
            <a:spLocks noGrp="1"/>
          </p:cNvSpPr>
          <p:nvPr>
            <p:ph type="title"/>
          </p:nvPr>
        </p:nvSpPr>
        <p:spPr>
          <a:xfrm>
            <a:off x="1478521" y="1480930"/>
            <a:ext cx="5678215" cy="3254321"/>
          </a:xfrm>
        </p:spPr>
        <p:txBody>
          <a:bodyPr vert="horz" lIns="91440" tIns="45720" rIns="91440" bIns="45720" rtlCol="0" anchor="b">
            <a:normAutofit/>
          </a:bodyPr>
          <a:lstStyle/>
          <a:p>
            <a:r>
              <a:rPr lang="en-US" sz="6600" cap="all"/>
              <a:t>2017 Lehigh Digital Time Capsule </a:t>
            </a:r>
          </a:p>
        </p:txBody>
      </p:sp>
      <p:pic>
        <p:nvPicPr>
          <p:cNvPr id="3" name="slide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4012810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3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Works Cited</a:t>
            </a:r>
            <a:endParaRPr lang="en-US" dirty="0"/>
          </a:p>
        </p:txBody>
      </p:sp>
      <p:sp>
        <p:nvSpPr>
          <p:cNvPr id="3" name="Content Placeholder 2"/>
          <p:cNvSpPr>
            <a:spLocks noGrp="1"/>
          </p:cNvSpPr>
          <p:nvPr>
            <p:ph idx="1"/>
          </p:nvPr>
        </p:nvSpPr>
        <p:spPr/>
        <p:txBody>
          <a:bodyPr/>
          <a:lstStyle/>
          <a:p>
            <a:r>
              <a:rPr lang="en-US" dirty="0" err="1"/>
              <a:t>Mudhovozi</a:t>
            </a:r>
            <a:r>
              <a:rPr lang="en-US" dirty="0"/>
              <a:t>, P. (2012). Social and Academic Adjustment of First Year University Students. Journal of Social Science, 33(2) 251 – </a:t>
            </a:r>
            <a:r>
              <a:rPr lang="en-US" dirty="0" smtClean="0"/>
              <a:t>259, </a:t>
            </a:r>
            <a:r>
              <a:rPr lang="mr-IN" dirty="0" smtClean="0">
                <a:hlinkClick r:id="rId3" invalidUrl="http://krepublishers.com/02-Journals/JSS/JSS-33-0-000-12-Web/JSS-33-2-000-12-Abst-PDF/JSS-33-2-251-12-1278-Mudhovozi-P/JSS-33-2-251-12-1278-Mudhovozi-P-Tx[11].pdf"/>
              </a:rPr>
              <a:t>http</a:t>
            </a:r>
            <a:r>
              <a:rPr lang="mr-IN" dirty="0" smtClean="0">
                <a:hlinkClick r:id="rId4" invalidUrl="http://krepublishers.com/02-Journals/JSS/JSS-33-0-000-12-Web/JSS-33-2-000-12-Abst-PDF/JSS-33-2-251-12-1278-Mudhovozi-P/JSS-33-2-251-12-1278-Mudhovozi-P-Tx[11].pdf"/>
              </a:rPr>
              <a:t>://krepublishers.com/02-Journals/JSS/JSS-33-0-000-12-Web/JSS-33-2-000-12-Abst-PDF/JSS-33-2-251-12-1278-Mudhovozi-P/JSS-33-2-251-12-1278-Mudhovozi-P-Tx[11].</a:t>
            </a:r>
            <a:r>
              <a:rPr lang="mr-IN" dirty="0" smtClean="0">
                <a:hlinkClick r:id="rId5" invalidUrl="http://krepublishers.com/02-Journals/JSS/JSS-33-0-000-12-Web/JSS-33-2-000-12-Abst-PDF/JSS-33-2-251-12-1278-Mudhovozi-P/JSS-33-2-251-12-1278-Mudhovozi-P-Tx[11].pdf"/>
              </a:rPr>
              <a:t>pdf</a:t>
            </a:r>
            <a:endParaRPr lang="en-US" dirty="0" smtClean="0"/>
          </a:p>
          <a:p>
            <a:r>
              <a:rPr lang="en-US" dirty="0"/>
              <a:t>Hoff, Madison. “First Year Students React to 5x10 </a:t>
            </a:r>
            <a:r>
              <a:rPr lang="en-US" dirty="0" err="1"/>
              <a:t>Experience.”</a:t>
            </a:r>
            <a:r>
              <a:rPr lang="en-US" i="1" dirty="0" err="1"/>
              <a:t>The</a:t>
            </a:r>
            <a:r>
              <a:rPr lang="en-US" i="1" dirty="0"/>
              <a:t> Brown and White</a:t>
            </a:r>
            <a:r>
              <a:rPr lang="en-US" dirty="0"/>
              <a:t>, The Brown and White, 6 Oct. 2016, </a:t>
            </a:r>
            <a:r>
              <a:rPr lang="en-US" dirty="0" err="1"/>
              <a:t>thebrownandwhite.com</a:t>
            </a:r>
            <a:r>
              <a:rPr lang="en-US" dirty="0"/>
              <a:t>/2016/10/06/lehigh-first-year-students-5x10s</a:t>
            </a:r>
            <a:r>
              <a:rPr lang="en-US" dirty="0" smtClean="0"/>
              <a:t>/.</a:t>
            </a:r>
          </a:p>
          <a:p>
            <a:r>
              <a:rPr lang="en-US" dirty="0"/>
              <a:t>“</a:t>
            </a:r>
            <a:r>
              <a:rPr lang="en-US" dirty="0" err="1"/>
              <a:t>BLUeprint</a:t>
            </a:r>
            <a:r>
              <a:rPr lang="en-US" dirty="0"/>
              <a:t>.” </a:t>
            </a:r>
            <a:r>
              <a:rPr lang="en-US" i="1" dirty="0" err="1"/>
              <a:t>BLUeprint</a:t>
            </a:r>
            <a:r>
              <a:rPr lang="en-US" i="1" dirty="0"/>
              <a:t> | Student Affairs</a:t>
            </a:r>
            <a:r>
              <a:rPr lang="en-US" dirty="0"/>
              <a:t>, </a:t>
            </a:r>
            <a:r>
              <a:rPr lang="en-US" dirty="0" err="1"/>
              <a:t>studentaffairs.lehigh.edu</a:t>
            </a:r>
            <a:r>
              <a:rPr lang="en-US" dirty="0"/>
              <a:t>/blueprint.</a:t>
            </a:r>
            <a:endParaRPr lang="en-US" dirty="0" smtClean="0"/>
          </a:p>
        </p:txBody>
      </p:sp>
    </p:spTree>
    <p:extLst>
      <p:ext uri="{BB962C8B-B14F-4D97-AF65-F5344CB8AC3E}">
        <p14:creationId xmlns:p14="http://schemas.microsoft.com/office/powerpoint/2010/main" val="18707038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Foundations for Student Success </a:t>
            </a:r>
            <a:endParaRPr lang="en-US" dirty="0"/>
          </a:p>
        </p:txBody>
      </p:sp>
      <p:sp>
        <p:nvSpPr>
          <p:cNvPr id="3" name="Content Placeholder 2"/>
          <p:cNvSpPr>
            <a:spLocks noGrp="1"/>
          </p:cNvSpPr>
          <p:nvPr>
            <p:ph idx="1"/>
          </p:nvPr>
        </p:nvSpPr>
        <p:spPr>
          <a:xfrm>
            <a:off x="1371600" y="1816100"/>
            <a:ext cx="10185400" cy="4673600"/>
          </a:xfrm>
        </p:spPr>
        <p:txBody>
          <a:bodyPr>
            <a:noAutofit/>
          </a:bodyPr>
          <a:lstStyle/>
          <a:p>
            <a:r>
              <a:rPr lang="en-US" sz="1800" dirty="0" smtClean="0"/>
              <a:t>Identity Development </a:t>
            </a:r>
          </a:p>
          <a:p>
            <a:pPr lvl="1"/>
            <a:r>
              <a:rPr lang="en-US" sz="1600" i="0" dirty="0"/>
              <a:t>Students will continue to develop into their own unique person, become grounded in their multiple identities, and live out their carefully chosen values and </a:t>
            </a:r>
            <a:r>
              <a:rPr lang="en-US" sz="1600" i="0" dirty="0" smtClean="0"/>
              <a:t>beliefs</a:t>
            </a:r>
            <a:endParaRPr lang="en-US" sz="1600" dirty="0" smtClean="0"/>
          </a:p>
          <a:p>
            <a:r>
              <a:rPr lang="en-US" sz="1800" dirty="0" smtClean="0"/>
              <a:t>Creative Curiosity </a:t>
            </a:r>
          </a:p>
          <a:p>
            <a:pPr lvl="3"/>
            <a:r>
              <a:rPr lang="en-US" sz="1600" i="0" dirty="0"/>
              <a:t>Students will ask big questions, seek mindful solutions, and develop an overall inquisitive outlook on the world.</a:t>
            </a:r>
            <a:endParaRPr lang="en-US" sz="1600" dirty="0" smtClean="0"/>
          </a:p>
          <a:p>
            <a:r>
              <a:rPr lang="en-US" sz="1800" dirty="0" smtClean="0"/>
              <a:t>Collaboration Connections</a:t>
            </a:r>
          </a:p>
          <a:p>
            <a:pPr lvl="1"/>
            <a:r>
              <a:rPr lang="en-US" sz="1600" i="0" dirty="0"/>
              <a:t>Students will learn to build positive relationships and engage in dialogue, utilizing their personal values, and inquisitive outlook as a guide.</a:t>
            </a:r>
            <a:endParaRPr lang="en-US" sz="1600" dirty="0" smtClean="0"/>
          </a:p>
          <a:p>
            <a:r>
              <a:rPr lang="en-US" sz="1800" dirty="0" smtClean="0"/>
              <a:t>Inclusive Leadership </a:t>
            </a:r>
          </a:p>
          <a:p>
            <a:pPr lvl="1"/>
            <a:r>
              <a:rPr lang="en-US" sz="1600" i="0" dirty="0"/>
              <a:t>Students will make decisions, take action, and contribute positively to their communities in ways that are purposeful, socially just and built on integrity</a:t>
            </a:r>
            <a:r>
              <a:rPr lang="en-US" sz="1600" i="0" dirty="0" smtClean="0"/>
              <a:t>.</a:t>
            </a:r>
          </a:p>
          <a:p>
            <a:r>
              <a:rPr lang="en-US" sz="1800" dirty="0" smtClean="0"/>
              <a:t>Professional Growth &amp; Success</a:t>
            </a:r>
          </a:p>
          <a:p>
            <a:pPr lvl="1"/>
            <a:r>
              <a:rPr lang="en-US" sz="1600" i="0" dirty="0"/>
              <a:t>Students will utilize their intellectual passions and talents to create and enact a personal definition of success that positively represents themselves, their profession, and their communities.</a:t>
            </a:r>
            <a:endParaRPr lang="en-US" sz="1600" dirty="0" smtClean="0"/>
          </a:p>
        </p:txBody>
      </p:sp>
      <p:pic>
        <p:nvPicPr>
          <p:cNvPr id="4" name="5 foundations for succ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3808112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47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Identity Development </a:t>
            </a:r>
            <a:endParaRPr lang="en-US" dirty="0"/>
          </a:p>
        </p:txBody>
      </p:sp>
      <p:sp>
        <p:nvSpPr>
          <p:cNvPr id="3" name="Content Placeholder 2"/>
          <p:cNvSpPr>
            <a:spLocks noGrp="1"/>
          </p:cNvSpPr>
          <p:nvPr>
            <p:ph idx="1"/>
          </p:nvPr>
        </p:nvSpPr>
        <p:spPr/>
        <p:txBody>
          <a:bodyPr>
            <a:normAutofit/>
          </a:bodyPr>
          <a:lstStyle/>
          <a:p>
            <a:r>
              <a:rPr lang="en-US" sz="2600" dirty="0" smtClean="0"/>
              <a:t>Values </a:t>
            </a:r>
          </a:p>
          <a:p>
            <a:r>
              <a:rPr lang="en-US" sz="2600" dirty="0" smtClean="0"/>
              <a:t>Reflection </a:t>
            </a:r>
          </a:p>
          <a:p>
            <a:r>
              <a:rPr lang="en-US" sz="2600" dirty="0" smtClean="0"/>
              <a:t>Identity</a:t>
            </a:r>
          </a:p>
          <a:p>
            <a:pPr lvl="1"/>
            <a:r>
              <a:rPr lang="en-US" i="0" dirty="0"/>
              <a:t>Social, Relational, Personal Characteristics, </a:t>
            </a:r>
            <a:r>
              <a:rPr lang="en-US" i="0" dirty="0" smtClean="0"/>
              <a:t>etc.</a:t>
            </a:r>
          </a:p>
          <a:p>
            <a:r>
              <a:rPr lang="en-US" sz="2600" dirty="0" smtClean="0"/>
              <a:t>Vocation &amp; Purpose </a:t>
            </a:r>
          </a:p>
          <a:p>
            <a:r>
              <a:rPr lang="en-US" sz="2600" dirty="0" smtClean="0"/>
              <a:t>Self-care </a:t>
            </a:r>
          </a:p>
        </p:txBody>
      </p:sp>
      <p:pic>
        <p:nvPicPr>
          <p:cNvPr id="4" name="identit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6521590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1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Collaborative Connections</a:t>
            </a:r>
            <a:endParaRPr lang="en-US" dirty="0"/>
          </a:p>
        </p:txBody>
      </p:sp>
      <p:sp>
        <p:nvSpPr>
          <p:cNvPr id="3" name="Content Placeholder 2"/>
          <p:cNvSpPr>
            <a:spLocks noGrp="1"/>
          </p:cNvSpPr>
          <p:nvPr>
            <p:ph idx="1"/>
          </p:nvPr>
        </p:nvSpPr>
        <p:spPr/>
        <p:txBody>
          <a:bodyPr>
            <a:normAutofit/>
          </a:bodyPr>
          <a:lstStyle/>
          <a:p>
            <a:r>
              <a:rPr lang="en-US" sz="2600" dirty="0" smtClean="0"/>
              <a:t>Interpersonal relationship skills </a:t>
            </a:r>
          </a:p>
          <a:p>
            <a:r>
              <a:rPr lang="en-US" sz="2600" dirty="0" smtClean="0"/>
              <a:t>Teamwork and communication skills </a:t>
            </a:r>
          </a:p>
          <a:p>
            <a:r>
              <a:rPr lang="en-US" sz="2600" dirty="0" smtClean="0"/>
              <a:t>Accountability </a:t>
            </a:r>
          </a:p>
          <a:p>
            <a:r>
              <a:rPr lang="en-US" sz="2600" dirty="0" smtClean="0"/>
              <a:t>Commitments to often like-minded groups </a:t>
            </a:r>
            <a:endParaRPr lang="en-US" sz="2600" dirty="0"/>
          </a:p>
        </p:txBody>
      </p:sp>
      <p:pic>
        <p:nvPicPr>
          <p:cNvPr id="4" name="collaborative connec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4702677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62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Creative Curiosity </a:t>
            </a:r>
            <a:endParaRPr lang="en-US" dirty="0"/>
          </a:p>
        </p:txBody>
      </p:sp>
      <p:sp>
        <p:nvSpPr>
          <p:cNvPr id="3" name="Content Placeholder 2"/>
          <p:cNvSpPr>
            <a:spLocks noGrp="1"/>
          </p:cNvSpPr>
          <p:nvPr>
            <p:ph idx="1"/>
          </p:nvPr>
        </p:nvSpPr>
        <p:spPr/>
        <p:txBody>
          <a:bodyPr>
            <a:normAutofit/>
          </a:bodyPr>
          <a:lstStyle/>
          <a:p>
            <a:r>
              <a:rPr lang="en-US" sz="2600" dirty="0" smtClean="0"/>
              <a:t>Learning process and ways of knowing</a:t>
            </a:r>
          </a:p>
          <a:p>
            <a:r>
              <a:rPr lang="en-US" sz="2600" dirty="0" smtClean="0"/>
              <a:t>Critical thinking </a:t>
            </a:r>
          </a:p>
          <a:p>
            <a:pPr lvl="1"/>
            <a:r>
              <a:rPr lang="en-US" i="0" dirty="0" smtClean="0"/>
              <a:t>Analysis, synthesis, creating new knowledge </a:t>
            </a:r>
          </a:p>
          <a:p>
            <a:r>
              <a:rPr lang="en-US" sz="2600" dirty="0" smtClean="0"/>
              <a:t>Beliefs &amp; Assumptions</a:t>
            </a:r>
          </a:p>
          <a:p>
            <a:r>
              <a:rPr lang="en-US" sz="2600" dirty="0" smtClean="0"/>
              <a:t>Context/discipline of study </a:t>
            </a:r>
            <a:endParaRPr lang="en-US" sz="2600" dirty="0"/>
          </a:p>
        </p:txBody>
      </p:sp>
      <p:pic>
        <p:nvPicPr>
          <p:cNvPr id="4" name="creative curiosit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8392896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0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Inclusive Leadership </a:t>
            </a:r>
            <a:endParaRPr lang="en-US" dirty="0"/>
          </a:p>
        </p:txBody>
      </p:sp>
      <p:sp>
        <p:nvSpPr>
          <p:cNvPr id="3" name="Content Placeholder 2"/>
          <p:cNvSpPr>
            <a:spLocks noGrp="1"/>
          </p:cNvSpPr>
          <p:nvPr>
            <p:ph idx="1"/>
          </p:nvPr>
        </p:nvSpPr>
        <p:spPr/>
        <p:txBody>
          <a:bodyPr>
            <a:normAutofit/>
          </a:bodyPr>
          <a:lstStyle/>
          <a:p>
            <a:r>
              <a:rPr lang="en-US" sz="2600" dirty="0" smtClean="0"/>
              <a:t>Intergroup relationship skills </a:t>
            </a:r>
          </a:p>
          <a:p>
            <a:r>
              <a:rPr lang="en-US" sz="2600" dirty="0" smtClean="0"/>
              <a:t>Ethics </a:t>
            </a:r>
          </a:p>
          <a:p>
            <a:r>
              <a:rPr lang="en-US" sz="2600" dirty="0" smtClean="0"/>
              <a:t>Social justice &amp; diversity </a:t>
            </a:r>
          </a:p>
          <a:p>
            <a:r>
              <a:rPr lang="en-US" sz="2600" dirty="0" smtClean="0"/>
              <a:t>Power &amp; privilege </a:t>
            </a:r>
          </a:p>
          <a:p>
            <a:r>
              <a:rPr lang="en-US" sz="2600" dirty="0" smtClean="0"/>
              <a:t>Civic engagement </a:t>
            </a:r>
          </a:p>
          <a:p>
            <a:r>
              <a:rPr lang="en-US" sz="2600" dirty="0" smtClean="0"/>
              <a:t>Leadership &amp; service </a:t>
            </a:r>
            <a:endParaRPr lang="en-US" sz="2600" dirty="0"/>
          </a:p>
        </p:txBody>
      </p:sp>
      <p:pic>
        <p:nvPicPr>
          <p:cNvPr id="4" name="inclusive leadershi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0402663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4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Professional Growth &amp; Success </a:t>
            </a:r>
            <a:endParaRPr lang="en-US" dirty="0"/>
          </a:p>
        </p:txBody>
      </p:sp>
      <p:sp>
        <p:nvSpPr>
          <p:cNvPr id="3" name="Content Placeholder 2"/>
          <p:cNvSpPr>
            <a:spLocks noGrp="1"/>
          </p:cNvSpPr>
          <p:nvPr>
            <p:ph idx="1"/>
          </p:nvPr>
        </p:nvSpPr>
        <p:spPr/>
        <p:txBody>
          <a:bodyPr>
            <a:noAutofit/>
          </a:bodyPr>
          <a:lstStyle/>
          <a:p>
            <a:r>
              <a:rPr lang="en-US" sz="2600" dirty="0" smtClean="0"/>
              <a:t>Transition and Coping skills </a:t>
            </a:r>
          </a:p>
          <a:p>
            <a:r>
              <a:rPr lang="en-US" sz="2600" dirty="0" smtClean="0"/>
              <a:t>Professional/Career Development </a:t>
            </a:r>
          </a:p>
          <a:p>
            <a:r>
              <a:rPr lang="en-US" sz="2600" dirty="0" smtClean="0"/>
              <a:t>Support System </a:t>
            </a:r>
          </a:p>
          <a:p>
            <a:r>
              <a:rPr lang="en-US" sz="2600" dirty="0" smtClean="0"/>
              <a:t>Post Lehigh Planning </a:t>
            </a:r>
          </a:p>
          <a:p>
            <a:r>
              <a:rPr lang="en-US" sz="2600" dirty="0" smtClean="0"/>
              <a:t>Defining Personal Success</a:t>
            </a:r>
          </a:p>
          <a:p>
            <a:r>
              <a:rPr lang="en-US" sz="2600" dirty="0" smtClean="0"/>
              <a:t>Mentoring </a:t>
            </a:r>
          </a:p>
        </p:txBody>
      </p:sp>
      <p:pic>
        <p:nvPicPr>
          <p:cNvPr id="4" name="professiona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9268101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59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bLUeprint</a:t>
            </a:r>
            <a:r>
              <a:rPr lang="en-US" dirty="0" smtClean="0"/>
              <a:t> Learning Cycle  </a:t>
            </a:r>
            <a:endParaRPr lang="en-US" dirty="0"/>
          </a:p>
        </p:txBody>
      </p:sp>
      <p:sp>
        <p:nvSpPr>
          <p:cNvPr id="3" name="Content Placeholder 2"/>
          <p:cNvSpPr>
            <a:spLocks noGrp="1"/>
          </p:cNvSpPr>
          <p:nvPr>
            <p:ph idx="1"/>
          </p:nvPr>
        </p:nvSpPr>
        <p:spPr/>
        <p:txBody>
          <a:bodyPr>
            <a:noAutofit/>
          </a:bodyPr>
          <a:lstStyle/>
          <a:p>
            <a:r>
              <a:rPr lang="en-US" sz="2800" dirty="0" smtClean="0"/>
              <a:t> Discover </a:t>
            </a:r>
          </a:p>
          <a:p>
            <a:pPr lvl="1"/>
            <a:r>
              <a:rPr lang="en-US" i="0" dirty="0"/>
              <a:t>Discover who you are, how you learn, what type of relationships you have, what you value, how you are a member of the </a:t>
            </a:r>
            <a:r>
              <a:rPr lang="en-US" i="0" dirty="0" smtClean="0"/>
              <a:t>community.</a:t>
            </a:r>
          </a:p>
          <a:p>
            <a:r>
              <a:rPr lang="en-US" sz="2800" dirty="0" smtClean="0"/>
              <a:t>Explore </a:t>
            </a:r>
          </a:p>
          <a:p>
            <a:pPr lvl="1"/>
            <a:r>
              <a:rPr lang="en-US" i="0" dirty="0" smtClean="0"/>
              <a:t>Learn through trying new things</a:t>
            </a:r>
            <a:r>
              <a:rPr lang="en-US" i="0" dirty="0" smtClean="0">
                <a:sym typeface="Wingdings"/>
              </a:rPr>
              <a:t></a:t>
            </a:r>
            <a:r>
              <a:rPr lang="en-US" i="0" dirty="0" smtClean="0"/>
              <a:t> expand you beliefs, role at </a:t>
            </a:r>
            <a:r>
              <a:rPr lang="en-US" i="0" dirty="0"/>
              <a:t>L</a:t>
            </a:r>
            <a:r>
              <a:rPr lang="en-US" i="0" dirty="0" smtClean="0"/>
              <a:t>ehigh, sense of self </a:t>
            </a:r>
          </a:p>
          <a:p>
            <a:r>
              <a:rPr lang="en-US" sz="2800" dirty="0" smtClean="0"/>
              <a:t>Connect</a:t>
            </a:r>
          </a:p>
          <a:p>
            <a:pPr lvl="1"/>
            <a:r>
              <a:rPr lang="en-US" i="0" dirty="0" smtClean="0"/>
              <a:t>Connect everything you have learned through discovery and exploration</a:t>
            </a:r>
          </a:p>
          <a:p>
            <a:r>
              <a:rPr lang="en-US" sz="2800" dirty="0" smtClean="0"/>
              <a:t>Apply </a:t>
            </a:r>
          </a:p>
          <a:p>
            <a:pPr lvl="1"/>
            <a:r>
              <a:rPr lang="en-US" i="0" dirty="0" smtClean="0"/>
              <a:t>Apply to your time at Lehigh as well as communities in the future </a:t>
            </a:r>
          </a:p>
        </p:txBody>
      </p:sp>
      <p:pic>
        <p:nvPicPr>
          <p:cNvPr id="4" name="learning cyc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4773748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5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5x10 </a:t>
            </a:r>
            <a:endParaRPr lang="en-US" dirty="0"/>
          </a:p>
        </p:txBody>
      </p:sp>
      <p:sp>
        <p:nvSpPr>
          <p:cNvPr id="3" name="Content Placeholder 2"/>
          <p:cNvSpPr>
            <a:spLocks noGrp="1"/>
          </p:cNvSpPr>
          <p:nvPr>
            <p:ph idx="1"/>
          </p:nvPr>
        </p:nvSpPr>
        <p:spPr/>
        <p:txBody>
          <a:bodyPr>
            <a:normAutofit fontScale="92500" lnSpcReduction="10000"/>
          </a:bodyPr>
          <a:lstStyle/>
          <a:p>
            <a:r>
              <a:rPr lang="en-US" sz="2800" dirty="0" smtClean="0"/>
              <a:t>First 10 weeks of school </a:t>
            </a:r>
          </a:p>
          <a:p>
            <a:r>
              <a:rPr lang="en-US" sz="2800" dirty="0" smtClean="0"/>
              <a:t>Freshman are required to attend 5 events </a:t>
            </a:r>
          </a:p>
          <a:p>
            <a:pPr lvl="1"/>
            <a:r>
              <a:rPr lang="en-US" sz="2100" i="0" dirty="0"/>
              <a:t>3 of the 5 different Foundations of Student Success </a:t>
            </a:r>
            <a:endParaRPr lang="en-US" sz="2100" dirty="0" smtClean="0"/>
          </a:p>
          <a:p>
            <a:r>
              <a:rPr lang="en-US" sz="2800" dirty="0" smtClean="0"/>
              <a:t>“It encourages students to attend lectures, performances, events ad sessions that are happening on a daily </a:t>
            </a:r>
            <a:r>
              <a:rPr lang="en-US" sz="2800" dirty="0" smtClean="0"/>
              <a:t>basis”-Kara </a:t>
            </a:r>
            <a:r>
              <a:rPr lang="en-US" sz="2800" dirty="0" err="1" smtClean="0"/>
              <a:t>Gensamer</a:t>
            </a:r>
            <a:r>
              <a:rPr lang="en-US" sz="2800" dirty="0" smtClean="0"/>
              <a:t>, assistant director of first-year experience</a:t>
            </a:r>
            <a:endParaRPr lang="en-US" sz="2800" dirty="0" smtClean="0"/>
          </a:p>
          <a:p>
            <a:r>
              <a:rPr lang="en-US" sz="2800" dirty="0" smtClean="0"/>
              <a:t>“The adjustment to college can be hard, the events can make you be more social at meet people at Lehigh” </a:t>
            </a:r>
            <a:r>
              <a:rPr lang="mr-IN" sz="2800" dirty="0" smtClean="0"/>
              <a:t>–</a:t>
            </a:r>
            <a:r>
              <a:rPr lang="en-US" sz="2800" dirty="0" smtClean="0"/>
              <a:t>Hunter Kennan, </a:t>
            </a:r>
            <a:r>
              <a:rPr lang="mr-IN" sz="2800" dirty="0" smtClean="0"/>
              <a:t>’</a:t>
            </a:r>
            <a:r>
              <a:rPr lang="en-US" sz="2800" dirty="0" smtClean="0"/>
              <a:t>20</a:t>
            </a:r>
          </a:p>
          <a:p>
            <a:pPr lvl="1"/>
            <a:endParaRPr lang="en-US" i="0" dirty="0" smtClean="0"/>
          </a:p>
        </p:txBody>
      </p:sp>
      <p:pic>
        <p:nvPicPr>
          <p:cNvPr id="4" name="5x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4409606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37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A2E40"/>
      </a:dk2>
      <a:lt2>
        <a:srgbClr val="EBE7DD"/>
      </a:lt2>
      <a:accent1>
        <a:srgbClr val="69A1AB"/>
      </a:accent1>
      <a:accent2>
        <a:srgbClr val="F2C418"/>
      </a:accent2>
      <a:accent3>
        <a:srgbClr val="87492C"/>
      </a:accent3>
      <a:accent4>
        <a:srgbClr val="4A845E"/>
      </a:accent4>
      <a:accent5>
        <a:srgbClr val="DC9528"/>
      </a:accent5>
      <a:accent6>
        <a:srgbClr val="9A5D78"/>
      </a:accent6>
      <a:hlink>
        <a:srgbClr val="66C8E3"/>
      </a:hlink>
      <a:folHlink>
        <a:srgbClr val="B162A1"/>
      </a:folHlink>
    </a:clrScheme>
    <a:fontScheme name="Crop">
      <a:majorFont>
        <a:latin typeface="Franklin Gothic Book" panose="020B0503020102020204"/>
        <a:ea typeface=""/>
        <a:cs typeface=""/>
      </a:majorFont>
      <a:minorFont>
        <a:latin typeface="Franklin Gothic Book" panose="020B0503020102020204"/>
        <a:ea typeface=""/>
        <a:cs typeface=""/>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17F9D331-421E-442F-B033-AF5B21A448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Crop</Template>
  <TotalTime>2889</TotalTime>
  <Words>1844</Words>
  <Application>Microsoft Macintosh PowerPoint</Application>
  <PresentationFormat>Widescreen</PresentationFormat>
  <Paragraphs>96</Paragraphs>
  <Slides>12</Slides>
  <Notes>12</Notes>
  <HiddenSlides>0</HiddenSlides>
  <MMClips>11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Calibri</vt:lpstr>
      <vt:lpstr>Franklin Gothic Book</vt:lpstr>
      <vt:lpstr>Mangal</vt:lpstr>
      <vt:lpstr>Wingdings</vt:lpstr>
      <vt:lpstr>Crop</vt:lpstr>
      <vt:lpstr>bLUeprint Lehigh</vt:lpstr>
      <vt:lpstr>5 Foundations for Student Success </vt:lpstr>
      <vt:lpstr>Identity Development </vt:lpstr>
      <vt:lpstr>Collaborative Connections</vt:lpstr>
      <vt:lpstr>Creative Curiosity </vt:lpstr>
      <vt:lpstr>Inclusive Leadership </vt:lpstr>
      <vt:lpstr>Professional Growth &amp; Success </vt:lpstr>
      <vt:lpstr>bLUeprint Learning Cycle  </vt:lpstr>
      <vt:lpstr>5x10 </vt:lpstr>
      <vt:lpstr>Social and Academic Adjustment of First Year University Students – Pilot Mudhovozi</vt:lpstr>
      <vt:lpstr>2017 Lehigh Digital Time Capsule </vt:lpstr>
      <vt:lpstr>Works Cited</vt:lpstr>
    </vt:vector>
  </TitlesOfParts>
  <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bLUeprint Lehigh</dc:title>
  <dc:creator>Grace Gerow</dc:creator>
  <cp:lastModifiedBy>Grace Gerow</cp:lastModifiedBy>
  <cp:revision>37</cp:revision>
  <dcterms:created xsi:type="dcterms:W3CDTF">2017-12-10T17:38:56Z</dcterms:created>
  <dcterms:modified xsi:type="dcterms:W3CDTF">2017-12-14T04:38:11Z</dcterms:modified>
</cp:coreProperties>
</file>