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1"/>
  </p:notesMasterIdLst>
  <p:handoutMasterIdLst>
    <p:handoutMasterId r:id="rId82"/>
  </p:handoutMasterIdLst>
  <p:sldIdLst>
    <p:sldId id="1483" r:id="rId2"/>
    <p:sldId id="1622" r:id="rId3"/>
    <p:sldId id="1623" r:id="rId4"/>
    <p:sldId id="1625" r:id="rId5"/>
    <p:sldId id="1624" r:id="rId6"/>
    <p:sldId id="1621" r:id="rId7"/>
    <p:sldId id="1485" r:id="rId8"/>
    <p:sldId id="1482" r:id="rId9"/>
    <p:sldId id="1486" r:id="rId10"/>
    <p:sldId id="1487" r:id="rId11"/>
    <p:sldId id="1488" r:id="rId12"/>
    <p:sldId id="1489" r:id="rId13"/>
    <p:sldId id="1490" r:id="rId14"/>
    <p:sldId id="1491" r:id="rId15"/>
    <p:sldId id="1494" r:id="rId16"/>
    <p:sldId id="1492" r:id="rId17"/>
    <p:sldId id="1493" r:id="rId18"/>
    <p:sldId id="1499" r:id="rId19"/>
    <p:sldId id="1498" r:id="rId20"/>
    <p:sldId id="1496" r:id="rId21"/>
    <p:sldId id="1553" r:id="rId22"/>
    <p:sldId id="1497" r:id="rId23"/>
    <p:sldId id="1501" r:id="rId24"/>
    <p:sldId id="1502" r:id="rId25"/>
    <p:sldId id="1503" r:id="rId26"/>
    <p:sldId id="1504" r:id="rId27"/>
    <p:sldId id="1505" r:id="rId28"/>
    <p:sldId id="1600" r:id="rId29"/>
    <p:sldId id="1507" r:id="rId30"/>
    <p:sldId id="1513" r:id="rId31"/>
    <p:sldId id="1596" r:id="rId32"/>
    <p:sldId id="1509" r:id="rId33"/>
    <p:sldId id="1515" r:id="rId34"/>
    <p:sldId id="1530" r:id="rId35"/>
    <p:sldId id="1524" r:id="rId36"/>
    <p:sldId id="1525" r:id="rId37"/>
    <p:sldId id="1520" r:id="rId38"/>
    <p:sldId id="1521" r:id="rId39"/>
    <p:sldId id="1522" r:id="rId40"/>
    <p:sldId id="1523" r:id="rId41"/>
    <p:sldId id="1537" r:id="rId42"/>
    <p:sldId id="1538" r:id="rId43"/>
    <p:sldId id="1597" r:id="rId44"/>
    <p:sldId id="1531" r:id="rId45"/>
    <p:sldId id="1535" r:id="rId46"/>
    <p:sldId id="1548" r:id="rId47"/>
    <p:sldId id="1359" r:id="rId48"/>
    <p:sldId id="1526" r:id="rId49"/>
    <p:sldId id="1512" r:id="rId50"/>
    <p:sldId id="1481" r:id="rId51"/>
    <p:sldId id="1601" r:id="rId52"/>
    <p:sldId id="1606" r:id="rId53"/>
    <p:sldId id="1568" r:id="rId54"/>
    <p:sldId id="1567" r:id="rId55"/>
    <p:sldId id="1554" r:id="rId56"/>
    <p:sldId id="1556" r:id="rId57"/>
    <p:sldId id="1560" r:id="rId58"/>
    <p:sldId id="1480" r:id="rId59"/>
    <p:sldId id="1595" r:id="rId60"/>
    <p:sldId id="1611" r:id="rId61"/>
    <p:sldId id="1616" r:id="rId62"/>
    <p:sldId id="1619" r:id="rId63"/>
    <p:sldId id="1617" r:id="rId64"/>
    <p:sldId id="1620" r:id="rId65"/>
    <p:sldId id="1555" r:id="rId66"/>
    <p:sldId id="1280" r:id="rId67"/>
    <p:sldId id="1278" r:id="rId68"/>
    <p:sldId id="1279" r:id="rId69"/>
    <p:sldId id="1607" r:id="rId70"/>
    <p:sldId id="1608" r:id="rId71"/>
    <p:sldId id="1609" r:id="rId72"/>
    <p:sldId id="1610" r:id="rId73"/>
    <p:sldId id="1574" r:id="rId74"/>
    <p:sldId id="1618" r:id="rId75"/>
    <p:sldId id="1558" r:id="rId76"/>
    <p:sldId id="1470" r:id="rId77"/>
    <p:sldId id="1469" r:id="rId78"/>
    <p:sldId id="1284" r:id="rId79"/>
    <p:sldId id="1626"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7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CC"/>
    <a:srgbClr val="FF0000"/>
    <a:srgbClr val="006600"/>
    <a:srgbClr val="555555"/>
    <a:srgbClr val="800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45" autoAdjust="0"/>
    <p:restoredTop sz="73123" autoAdjust="0"/>
  </p:normalViewPr>
  <p:slideViewPr>
    <p:cSldViewPr>
      <p:cViewPr varScale="1">
        <p:scale>
          <a:sx n="72" d="100"/>
          <a:sy n="72" d="100"/>
        </p:scale>
        <p:origin x="715" y="67"/>
      </p:cViewPr>
      <p:guideLst>
        <p:guide orient="horz" pos="2160"/>
        <p:guide pos="3840"/>
        <p:guide pos="39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8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0" tIns="46585" rIns="93170" bIns="46585" rtlCol="0"/>
          <a:lstStyle>
            <a:lvl1pPr algn="r">
              <a:defRPr sz="1200"/>
            </a:lvl1pPr>
          </a:lstStyle>
          <a:p>
            <a:fld id="{8044F22C-04DB-424D-883D-36723B636390}" type="datetimeFigureOut">
              <a:rPr lang="en-US" smtClean="0"/>
              <a:pPr/>
              <a:t>11/5/2018</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70" tIns="46585" rIns="93170" bIns="46585" rtlCol="0" anchor="b"/>
          <a:lstStyle>
            <a:lvl1pPr algn="r">
              <a:defRPr sz="1200"/>
            </a:lvl1pPr>
          </a:lstStyle>
          <a:p>
            <a:fld id="{62F1FC8F-3FAF-422F-9ED3-30056A4C264E}" type="slidenum">
              <a:rPr lang="en-US" smtClean="0"/>
              <a:pPr/>
              <a:t>‹#›</a:t>
            </a:fld>
            <a:endParaRPr lang="en-US"/>
          </a:p>
        </p:txBody>
      </p:sp>
    </p:spTree>
    <p:extLst>
      <p:ext uri="{BB962C8B-B14F-4D97-AF65-F5344CB8AC3E}">
        <p14:creationId xmlns:p14="http://schemas.microsoft.com/office/powerpoint/2010/main" val="2298199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0" tIns="46585" rIns="93170" bIns="46585" rtlCol="0"/>
          <a:lstStyle>
            <a:lvl1pPr algn="r">
              <a:defRPr sz="1200"/>
            </a:lvl1pPr>
          </a:lstStyle>
          <a:p>
            <a:fld id="{9F5D84FB-A01C-4B54-96A4-CE103F49B2A8}" type="datetimeFigureOut">
              <a:rPr lang="en-US" smtClean="0"/>
              <a:pPr/>
              <a:t>11/5/2018</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0" tIns="46585" rIns="93170"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70" tIns="46585" rIns="93170" bIns="46585" rtlCol="0" anchor="b"/>
          <a:lstStyle>
            <a:lvl1pPr algn="r">
              <a:defRPr sz="1200"/>
            </a:lvl1pPr>
          </a:lstStyle>
          <a:p>
            <a:fld id="{8676A1B0-0230-47B1-A602-A3BC1D18F196}" type="slidenum">
              <a:rPr lang="en-US" smtClean="0"/>
              <a:pPr/>
              <a:t>‹#›</a:t>
            </a:fld>
            <a:endParaRPr lang="en-US"/>
          </a:p>
        </p:txBody>
      </p:sp>
    </p:spTree>
    <p:extLst>
      <p:ext uri="{BB962C8B-B14F-4D97-AF65-F5344CB8AC3E}">
        <p14:creationId xmlns:p14="http://schemas.microsoft.com/office/powerpoint/2010/main" val="195206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1</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xfrm>
            <a:off x="406400" y="698500"/>
            <a:ext cx="6197600" cy="3486150"/>
          </a:xfrm>
          <a:ln/>
        </p:spPr>
      </p:sp>
      <p:sp>
        <p:nvSpPr>
          <p:cNvPr id="71684" name="Rectangle 3"/>
          <p:cNvSpPr>
            <a:spLocks noGrp="1" noChangeArrowheads="1"/>
          </p:cNvSpPr>
          <p:nvPr>
            <p:ph type="body" idx="1"/>
          </p:nvPr>
        </p:nvSpPr>
        <p:spPr>
          <a:xfrm>
            <a:off x="701676" y="4419601"/>
            <a:ext cx="5610225" cy="4181475"/>
          </a:xfrm>
          <a:noFill/>
          <a:ln/>
        </p:spPr>
        <p:txBody>
          <a:bodyPr>
            <a:normAutofit/>
          </a:bodyPr>
          <a:lstStyle/>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Let’s talk about global energy consumption, and the effect that it has on climate and human health.</a:t>
            </a:r>
          </a:p>
          <a:p>
            <a:pPr eaLnBrk="1" hangingPunct="1">
              <a:spcBef>
                <a:spcPct val="0"/>
              </a:spcBef>
              <a:spcAft>
                <a:spcPts val="600"/>
              </a:spcAft>
            </a:pPr>
            <a:endParaRPr lang="en-US" sz="1200" b="1" baseline="0" dirty="0" smtClean="0">
              <a:latin typeface="Times New Roman" panose="02020603050405020304" pitchFamily="18" charset="0"/>
              <a:cs typeface="Times New Roman" panose="02020603050405020304" pitchFamily="18" charset="0"/>
            </a:endParaRPr>
          </a:p>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Energy is useful, but it causes problems.  Young people need to turn the problems into opportunities.  But to do that, you need to understand the situation.</a:t>
            </a:r>
          </a:p>
          <a:p>
            <a:pPr eaLnBrk="1" hangingPunct="1">
              <a:spcBef>
                <a:spcPct val="0"/>
              </a:spcBef>
              <a:spcAft>
                <a:spcPts val="600"/>
              </a:spcAft>
            </a:pPr>
            <a:endParaRPr lang="en-US" sz="1200" b="1" baseline="0" dirty="0" smtClean="0">
              <a:latin typeface="Times New Roman" panose="02020603050405020304" pitchFamily="18" charset="0"/>
              <a:cs typeface="Times New Roman" panose="02020603050405020304" pitchFamily="18" charset="0"/>
            </a:endParaRPr>
          </a:p>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I’m going to give you a personal perspective, telling you how I came to know what I know.  It’s probably the best I can do at the moment.  I will try to provide a more comprehensive view in Sophie’s Planet, the book I am writing now, which I should finish this winter.</a:t>
            </a:r>
            <a:endParaRPr lang="en-US" sz="1200" b="1" baseline="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245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 resigned as principal investigator on our Venus experiment … because changes on our own planet are more interesting and important.  They will affect all humanity.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 worked on using observations of weather stations to develop a history of Earth’s temperature and with a team of colleagues to develop a mathematical model of Earth’s climate. </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Omit: The greenhouse effect had been understood for a century.  Irish physicist John Tyndall, in the 1850s, made laboratory measurements of infrared radiation, which is heat.</a:t>
            </a:r>
            <a:r>
              <a:rPr lang="en-US" sz="1200" b="0" i="1" kern="1200" baseline="0" dirty="0" smtClean="0">
                <a:solidFill>
                  <a:schemeClr val="tx1"/>
                </a:solidFill>
                <a:effectLst/>
                <a:latin typeface="+mn-lt"/>
                <a:ea typeface="+mn-ea"/>
                <a:cs typeface="+mn-cs"/>
              </a:rPr>
              <a:t> He showed that</a:t>
            </a:r>
            <a:r>
              <a:rPr lang="en-US" sz="1200" b="0" i="1" kern="1200" dirty="0" smtClean="0">
                <a:solidFill>
                  <a:schemeClr val="tx1"/>
                </a:solidFill>
                <a:effectLst/>
                <a:latin typeface="+mn-lt"/>
                <a:ea typeface="+mn-ea"/>
                <a:cs typeface="+mn-cs"/>
              </a:rPr>
              <a:t> gases such as CO</a:t>
            </a:r>
            <a:r>
              <a:rPr lang="en-US" sz="1200" b="0" i="1" kern="1200" baseline="-25000" dirty="0" smtClean="0">
                <a:solidFill>
                  <a:schemeClr val="tx1"/>
                </a:solidFill>
                <a:effectLst/>
                <a:latin typeface="+mn-lt"/>
                <a:ea typeface="+mn-ea"/>
                <a:cs typeface="+mn-cs"/>
              </a:rPr>
              <a:t>2</a:t>
            </a:r>
            <a:r>
              <a:rPr lang="en-US" sz="1200" b="0" i="1" kern="1200" dirty="0" smtClean="0">
                <a:solidFill>
                  <a:schemeClr val="tx1"/>
                </a:solidFill>
                <a:effectLst/>
                <a:latin typeface="+mn-lt"/>
                <a:ea typeface="+mn-ea"/>
                <a:cs typeface="+mn-cs"/>
              </a:rPr>
              <a:t> absorb heat, thus acting like a blanket, warming Earth's surface.</a:t>
            </a:r>
            <a:endParaRPr lang="en-US" b="0" i="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10</a:t>
            </a:fld>
            <a:endParaRPr lang="en-US"/>
          </a:p>
        </p:txBody>
      </p:sp>
    </p:spTree>
    <p:extLst>
      <p:ext uri="{BB962C8B-B14F-4D97-AF65-F5344CB8AC3E}">
        <p14:creationId xmlns:p14="http://schemas.microsoft.com/office/powerpoint/2010/main" val="9831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After 5 years, in 1981 we published an article in Science Magazine concluding that Earth had warmed 0.4°C in the prior 100 years, that observed warming matched calculated warming due to increasing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that Earth would warm more in the 1980s, and that warming would exceed natural variability before the end of the century.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also said that the 21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century would see shifting climate zones, creation of drought prone regions in North America and Asia, erosion of ice sheets, rising sea levels, and opening of the fabled Northwest passage.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All of these have since occurred.</a:t>
            </a: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11</a:t>
            </a:fld>
            <a:endParaRPr lang="en-US"/>
          </a:p>
        </p:txBody>
      </p:sp>
    </p:spTree>
    <p:extLst>
      <p:ext uri="{BB962C8B-B14F-4D97-AF65-F5344CB8AC3E}">
        <p14:creationId xmlns:p14="http://schemas.microsoft.com/office/powerpoint/2010/main" val="70032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That paper was reported on the front page of the New York Times and led to me testifying to Congress in the 1980s.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12</a:t>
            </a:fld>
            <a:endParaRPr lang="en-US"/>
          </a:p>
        </p:txBody>
      </p:sp>
    </p:spTree>
    <p:extLst>
      <p:ext uri="{BB962C8B-B14F-4D97-AF65-F5344CB8AC3E}">
        <p14:creationId xmlns:p14="http://schemas.microsoft.com/office/powerpoint/2010/main" val="594083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testimony in which I emphasized that global warming increases both extremes of the hydrologic cycle, heat waves and droughts, on one hand, directly from the warming,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but also, because a warmer atmosphere holds more water vapor, with its latent energy, rainfall can occur in more extreme events, there are stronger storms, and greater flooding.</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13</a:t>
            </a:fld>
            <a:endParaRPr lang="en-US"/>
          </a:p>
        </p:txBody>
      </p:sp>
    </p:spTree>
    <p:extLst>
      <p:ext uri="{BB962C8B-B14F-4D97-AF65-F5344CB8AC3E}">
        <p14:creationId xmlns:p14="http://schemas.microsoft.com/office/powerpoint/2010/main" val="3957862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Bush Administration did not like my testimony, and the Office of Management and Budget inserted</a:t>
            </a:r>
            <a:r>
              <a:rPr lang="en-US" sz="1200" b="1" kern="1200" baseline="0" dirty="0" smtClean="0">
                <a:solidFill>
                  <a:schemeClr val="tx1"/>
                </a:solidFill>
                <a:effectLst/>
                <a:latin typeface="+mn-lt"/>
                <a:ea typeface="+mn-ea"/>
                <a:cs typeface="+mn-cs"/>
              </a:rPr>
              <a:t> some changes in my testimony that made the effects of climate change seem more innocuous.</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After I complained publicly about these</a:t>
            </a:r>
            <a:r>
              <a:rPr lang="en-US" sz="1200" b="1" kern="1200" baseline="0" dirty="0" smtClean="0">
                <a:solidFill>
                  <a:schemeClr val="tx1"/>
                </a:solidFill>
                <a:effectLst/>
                <a:latin typeface="+mn-lt"/>
                <a:ea typeface="+mn-ea"/>
                <a:cs typeface="+mn-cs"/>
              </a:rPr>
              <a:t> alterations</a:t>
            </a:r>
            <a:r>
              <a:rPr lang="en-US" sz="1200" b="1" kern="1200" dirty="0" smtClean="0">
                <a:solidFill>
                  <a:schemeClr val="tx1"/>
                </a:solidFill>
                <a:effectLst/>
                <a:latin typeface="+mn-lt"/>
                <a:ea typeface="+mn-ea"/>
                <a:cs typeface="+mn-cs"/>
              </a:rPr>
              <a:t>, global warming hoopla became time consuming and distracted me from doing science. </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14</a:t>
            </a:fld>
            <a:endParaRPr lang="en-US"/>
          </a:p>
        </p:txBody>
      </p:sp>
    </p:spTree>
    <p:extLst>
      <p:ext uri="{BB962C8B-B14F-4D97-AF65-F5344CB8AC3E}">
        <p14:creationId xmlns:p14="http://schemas.microsoft.com/office/powerpoint/2010/main" val="3811348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 I decided to go back to strictly doing science and leave communication to scientists who were good at media</a:t>
            </a:r>
            <a:r>
              <a:rPr lang="en-US" sz="1200" b="1" kern="1200" baseline="0" dirty="0" smtClean="0">
                <a:solidFill>
                  <a:schemeClr val="tx1"/>
                </a:solidFill>
                <a:effectLst/>
                <a:latin typeface="+mn-lt"/>
                <a:ea typeface="+mn-ea"/>
                <a:cs typeface="+mn-cs"/>
              </a:rPr>
              <a:t> communication and even enjoyed it</a:t>
            </a:r>
            <a:r>
              <a:rPr lang="en-US" sz="1200" b="1" kern="1200" dirty="0" smtClean="0">
                <a:solidFill>
                  <a:schemeClr val="tx1"/>
                </a:solidFill>
                <a:effectLst/>
                <a:latin typeface="+mn-lt"/>
                <a:ea typeface="+mn-ea"/>
                <a:cs typeface="+mn-cs"/>
              </a:rPr>
              <a:t>.</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15</a:t>
            </a:fld>
            <a:endParaRPr lang="en-US"/>
          </a:p>
        </p:txBody>
      </p:sp>
    </p:spTree>
    <p:extLst>
      <p:ext uri="{BB962C8B-B14F-4D97-AF65-F5344CB8AC3E}">
        <p14:creationId xmlns:p14="http://schemas.microsoft.com/office/powerpoint/2010/main" val="224347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However, by 15 years later evidence of global warming was much stronger - most of the things mentioned in our 1981 paper were established facts.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 was privileged to speak twice to the President's Energy Task Force: Vice President Cheney and 6 cabinet members, but U.S. energy policy continued to focus on fossil fuels.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At the same time, my view of the safe level of atmospheric CO2</a:t>
            </a:r>
            <a:r>
              <a:rPr lang="en-US" sz="1200" b="1" kern="1200" baseline="0" dirty="0" smtClean="0">
                <a:solidFill>
                  <a:schemeClr val="tx1"/>
                </a:solidFill>
                <a:effectLst/>
                <a:latin typeface="+mn-lt"/>
                <a:ea typeface="+mn-ea"/>
                <a:cs typeface="+mn-cs"/>
              </a:rPr>
              <a:t> began to diverge sharply from that of the prominent climate science communicators.</a:t>
            </a:r>
            <a:endParaRPr lang="en-US" sz="1200" b="1"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16</a:t>
            </a:fld>
            <a:endParaRPr lang="en-US"/>
          </a:p>
        </p:txBody>
      </p:sp>
    </p:spTree>
    <p:extLst>
      <p:ext uri="{BB962C8B-B14F-4D97-AF65-F5344CB8AC3E}">
        <p14:creationId xmlns:p14="http://schemas.microsoft.com/office/powerpoint/2010/main" val="38826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And by then we had two grandchildren.  I decided that I did not want them, in the future, to say "</a:t>
            </a:r>
            <a:r>
              <a:rPr lang="en-US" sz="1200" b="1" kern="1200" dirty="0" err="1" smtClean="0">
                <a:solidFill>
                  <a:schemeClr val="tx1"/>
                </a:solidFill>
                <a:effectLst/>
                <a:latin typeface="+mn-lt"/>
                <a:ea typeface="+mn-ea"/>
                <a:cs typeface="+mn-cs"/>
              </a:rPr>
              <a:t>Opa</a:t>
            </a:r>
            <a:r>
              <a:rPr lang="en-US" sz="1200" b="1" kern="1200" dirty="0" smtClean="0">
                <a:solidFill>
                  <a:schemeClr val="tx1"/>
                </a:solidFill>
                <a:effectLst/>
                <a:latin typeface="+mn-lt"/>
                <a:ea typeface="+mn-ea"/>
                <a:cs typeface="+mn-cs"/>
              </a:rPr>
              <a:t> understood what was happening, but he didn't make it clear."</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17</a:t>
            </a:fld>
            <a:endParaRPr lang="en-US"/>
          </a:p>
        </p:txBody>
      </p:sp>
    </p:spTree>
    <p:extLst>
      <p:ext uri="{BB962C8B-B14F-4D97-AF65-F5344CB8AC3E}">
        <p14:creationId xmlns:p14="http://schemas.microsoft.com/office/powerpoint/2010/main" val="230157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18</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xfrm>
            <a:off x="406400" y="698500"/>
            <a:ext cx="6197600" cy="3486150"/>
          </a:xfrm>
          <a:ln/>
        </p:spPr>
      </p:sp>
      <p:sp>
        <p:nvSpPr>
          <p:cNvPr id="71684" name="Rectangle 3"/>
          <p:cNvSpPr>
            <a:spLocks noGrp="1" noChangeArrowheads="1"/>
          </p:cNvSpPr>
          <p:nvPr>
            <p:ph type="body" idx="1"/>
          </p:nvPr>
        </p:nvSpPr>
        <p:spPr>
          <a:xfrm>
            <a:off x="701676" y="4419601"/>
            <a:ext cx="5610225" cy="4181475"/>
          </a:xfrm>
          <a:noFill/>
          <a:ln/>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I decided to make a public statement criticizing lack of an appropriate energy policy.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After I encountered resistance to giving a talk in Washington, Professor Van Allen kindly</a:t>
            </a:r>
            <a:r>
              <a:rPr lang="en-US" sz="1200" b="1" kern="1200" baseline="0" dirty="0" smtClean="0">
                <a:solidFill>
                  <a:schemeClr val="tx1"/>
                </a:solidFill>
                <a:effectLst/>
                <a:latin typeface="+mn-lt"/>
                <a:ea typeface="+mn-ea"/>
                <a:cs typeface="+mn-cs"/>
              </a:rPr>
              <a:t> arranged for a lecture</a:t>
            </a:r>
            <a:r>
              <a:rPr lang="en-US" sz="1200" b="1" kern="1200" dirty="0" smtClean="0">
                <a:solidFill>
                  <a:schemeClr val="tx1"/>
                </a:solidFill>
                <a:effectLst/>
                <a:latin typeface="+mn-lt"/>
                <a:ea typeface="+mn-ea"/>
                <a:cs typeface="+mn-cs"/>
              </a:rPr>
              <a:t> at the University of Iowa in October 2004.</a:t>
            </a:r>
          </a:p>
          <a:p>
            <a:pPr eaLnBrk="1" hangingPunct="1">
              <a:spcBef>
                <a:spcPct val="0"/>
              </a:spcBef>
            </a:pPr>
            <a:endParaRPr lang="en-US" sz="1200" b="1" baseline="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71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19</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xfrm>
            <a:off x="406400" y="698500"/>
            <a:ext cx="6197600" cy="3486150"/>
          </a:xfrm>
          <a:ln/>
        </p:spPr>
      </p:sp>
      <p:sp>
        <p:nvSpPr>
          <p:cNvPr id="71684" name="Rectangle 3"/>
          <p:cNvSpPr>
            <a:spLocks noGrp="1" noChangeArrowheads="1"/>
          </p:cNvSpPr>
          <p:nvPr>
            <p:ph type="body" idx="1"/>
          </p:nvPr>
        </p:nvSpPr>
        <p:spPr>
          <a:xfrm>
            <a:off x="701676" y="4419601"/>
            <a:ext cx="5610225" cy="4181475"/>
          </a:xfrm>
          <a:noFill/>
          <a:ln/>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14 months later I gave a similar talk at the 2005 American Geophysical Union meeting.</a:t>
            </a:r>
          </a:p>
          <a:p>
            <a:pPr eaLnBrk="1" hangingPunct="1">
              <a:spcBef>
                <a:spcPct val="0"/>
              </a:spcBef>
            </a:pPr>
            <a:endParaRPr lang="en-US" sz="1200" b="1" baseline="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57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Fossil fuels are remarkable.  They powered the industrial revolution</a:t>
            </a:r>
          </a:p>
        </p:txBody>
      </p:sp>
      <p:sp>
        <p:nvSpPr>
          <p:cNvPr id="4" name="Slide Number Placeholder 3"/>
          <p:cNvSpPr>
            <a:spLocks noGrp="1"/>
          </p:cNvSpPr>
          <p:nvPr>
            <p:ph type="sldNum" sz="quarter" idx="10"/>
          </p:nvPr>
        </p:nvSpPr>
        <p:spPr/>
        <p:txBody>
          <a:bodyPr/>
          <a:lstStyle/>
          <a:p>
            <a:fld id="{8676A1B0-0230-47B1-A602-A3BC1D18F196}" type="slidenum">
              <a:rPr lang="en-US" smtClean="0"/>
              <a:pPr/>
              <a:t>2</a:t>
            </a:fld>
            <a:endParaRPr lang="en-US"/>
          </a:p>
        </p:txBody>
      </p:sp>
    </p:spTree>
    <p:extLst>
      <p:ext uri="{BB962C8B-B14F-4D97-AF65-F5344CB8AC3E}">
        <p14:creationId xmlns:p14="http://schemas.microsoft.com/office/powerpoint/2010/main" val="2405587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That</a:t>
            </a:r>
            <a:r>
              <a:rPr lang="en-US" sz="1200" b="1" kern="1200" baseline="0" dirty="0" smtClean="0">
                <a:solidFill>
                  <a:schemeClr val="tx1"/>
                </a:solidFill>
                <a:effectLst/>
                <a:latin typeface="+mn-lt"/>
                <a:ea typeface="+mn-ea"/>
                <a:cs typeface="+mn-cs"/>
              </a:rPr>
              <a:t> talk</a:t>
            </a:r>
            <a:r>
              <a:rPr lang="en-US" sz="1200" b="1" kern="1200" dirty="0" smtClean="0">
                <a:solidFill>
                  <a:schemeClr val="tx1"/>
                </a:solidFill>
                <a:effectLst/>
                <a:latin typeface="+mn-lt"/>
                <a:ea typeface="+mn-ea"/>
                <a:cs typeface="+mn-cs"/>
              </a:rPr>
              <a:t> led to several calls from the White House to NASA Headquarters.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 was told that I could give no more talks, or speak with the media, without explicit prior approval by NASA Headquarters.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20</a:t>
            </a:fld>
            <a:endParaRPr lang="en-US"/>
          </a:p>
        </p:txBody>
      </p:sp>
    </p:spTree>
    <p:extLst>
      <p:ext uri="{BB962C8B-B14F-4D97-AF65-F5344CB8AC3E}">
        <p14:creationId xmlns:p14="http://schemas.microsoft.com/office/powerpoint/2010/main" val="1281331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After I informed the New York Times about these restrictions, NASA was forced to end the censorship.  But there were consequences.</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21</a:t>
            </a:fld>
            <a:endParaRPr lang="en-US"/>
          </a:p>
        </p:txBody>
      </p:sp>
    </p:spTree>
    <p:extLst>
      <p:ext uri="{BB962C8B-B14F-4D97-AF65-F5344CB8AC3E}">
        <p14:creationId xmlns:p14="http://schemas.microsoft.com/office/powerpoint/2010/main" val="85984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 had used the first line of the NASA Mission Statement, to understand and protect the home planet, to justify my talks.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Soon this line of the mission statement was deleted, never to appear again.</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22</a:t>
            </a:fld>
            <a:endParaRPr lang="en-US"/>
          </a:p>
        </p:txBody>
      </p:sp>
    </p:spTree>
    <p:extLst>
      <p:ext uri="{BB962C8B-B14F-4D97-AF65-F5344CB8AC3E}">
        <p14:creationId xmlns:p14="http://schemas.microsoft.com/office/powerpoint/2010/main" val="1984871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 the next few years, I was drawn more-and-more into communicating the urgency to change energy policies, while still researching the physics of climate change.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Let me describe two of the most important pieces of that physics.</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23</a:t>
            </a:fld>
            <a:endParaRPr lang="en-US"/>
          </a:p>
        </p:txBody>
      </p:sp>
    </p:spTree>
    <p:extLst>
      <p:ext uri="{BB962C8B-B14F-4D97-AF65-F5344CB8AC3E}">
        <p14:creationId xmlns:p14="http://schemas.microsoft.com/office/powerpoint/2010/main" val="688675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Adding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to the air is like throwing another blanket on the bed.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reduces Earth's heat radiation to space, so there is an energy imbalance, more energy is coming in than going out – until Earth warms up enough to again radiate to space as much energy as it absorbs from the sun.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long as more energy is coming in than going out, more global warming is in the pipeline … it will occur even without any more greenhouse gases.</a:t>
            </a: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24</a:t>
            </a:fld>
            <a:endParaRPr lang="en-US"/>
          </a:p>
        </p:txBody>
      </p:sp>
    </p:spTree>
    <p:extLst>
      <p:ext uri="{BB962C8B-B14F-4D97-AF65-F5344CB8AC3E}">
        <p14:creationId xmlns:p14="http://schemas.microsoft.com/office/powerpoint/2010/main" val="287774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 can now measure Earth's energy imbalance by measuring the heat content in Earth's heat reservoirs.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biggest reservoir, the ocean, was the least well measured until more than 3000 Argo floats were distributed around the world's oceans.</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25</a:t>
            </a:fld>
            <a:endParaRPr lang="en-US" dirty="0"/>
          </a:p>
        </p:txBody>
      </p:sp>
    </p:spTree>
    <p:extLst>
      <p:ext uri="{BB962C8B-B14F-4D97-AF65-F5344CB8AC3E}">
        <p14:creationId xmlns:p14="http://schemas.microsoft.com/office/powerpoint/2010/main" val="382113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These floats reveal that the upper ocean is gaining heat at a substantial rate, and the deep ocean at a smaller rate.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Energy is also going into net melting of ice all around the planet.  And the continents, to depths of tens of meters, are getting warmer.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total energy imbalance is now about three-quarters of a watt per square meter.</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26</a:t>
            </a:fld>
            <a:endParaRPr lang="en-US" dirty="0"/>
          </a:p>
        </p:txBody>
      </p:sp>
    </p:spTree>
    <p:extLst>
      <p:ext uri="{BB962C8B-B14F-4D97-AF65-F5344CB8AC3E}">
        <p14:creationId xmlns:p14="http://schemas.microsoft.com/office/powerpoint/2010/main" val="3443869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That's about 20 times greater than the rate of energy use by all of humanity.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It's equivalent to exploding about 500,000 Hiroshima atomic bombs per day 365 days per year.  That's how much extra energy Earth is gaining each day.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imbalance means there is more warming in the pipeline, without additional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It also means, if we want to stabilize today’s climate we must reduce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from 410 ppm (parts per million) to at most 350 ppm.  That’s the change needed to restore energy balance.</a:t>
            </a:r>
          </a:p>
          <a:p>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27</a:t>
            </a:fld>
            <a:endParaRPr lang="en-US" dirty="0"/>
          </a:p>
        </p:txBody>
      </p:sp>
    </p:spTree>
    <p:extLst>
      <p:ext uri="{BB962C8B-B14F-4D97-AF65-F5344CB8AC3E}">
        <p14:creationId xmlns:p14="http://schemas.microsoft.com/office/powerpoint/2010/main" val="260535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Climate change deniers argue that the sun is the main cause of climate change.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the measured energy imbalance occurred during the deepest solar minimum in the record, when solar energy reaching Earth was least.  Yet more energy was coming in than going out.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the effect of the Sun's variability is overwhelmed by the increasing greenhouse effect due to fossil fuel burning.</a:t>
            </a:r>
            <a:endParaRPr lang="en-US" b="1" dirty="0" smtClean="0"/>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28</a:t>
            </a:fld>
            <a:endParaRPr lang="en-US"/>
          </a:p>
        </p:txBody>
      </p:sp>
    </p:spTree>
    <p:extLst>
      <p:ext uri="{BB962C8B-B14F-4D97-AF65-F5344CB8AC3E}">
        <p14:creationId xmlns:p14="http://schemas.microsoft.com/office/powerpoint/2010/main" val="3102295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Earth's history contains remarkable information on climate change.  Global temperature, atmospheric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sea level over 800,000 years can be derived from ocean cores and Antarctic ice cores – from ocean sediments and from snowflakes that piled up year-after-year forming a 3-kilometer thick ice sheet.  Sea level is a measure of ice sheet size – when the ice sheets melt, sea level rises.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Climate change on such long time scale is instigated by oscillations of Earth’s orbit and the tilt of Earth’s spin axis, which alter the seasonal and geographical distribution of sunlight on Earth.  These orbital </a:t>
            </a:r>
            <a:r>
              <a:rPr lang="en-US" sz="1200" b="1" kern="1200" dirty="0" err="1" smtClean="0">
                <a:solidFill>
                  <a:schemeClr val="tx1"/>
                </a:solidFill>
                <a:effectLst/>
                <a:latin typeface="+mn-lt"/>
                <a:ea typeface="+mn-ea"/>
                <a:cs typeface="+mn-cs"/>
              </a:rPr>
              <a:t>forcings</a:t>
            </a:r>
            <a:r>
              <a:rPr lang="en-US" sz="1200" b="1" kern="1200" dirty="0" smtClean="0">
                <a:solidFill>
                  <a:schemeClr val="tx1"/>
                </a:solidFill>
                <a:effectLst/>
                <a:latin typeface="+mn-lt"/>
                <a:ea typeface="+mn-ea"/>
                <a:cs typeface="+mn-cs"/>
              </a:rPr>
              <a:t> are weak and slow, changing on time scales from 20,000 to 100,000 years.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Climate changes on these long time scales are very large.  The large magnitude is due almost entirely to two powerful amplifying feedbacks: ice sheets and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As Earth warms, ice melts and exposes darker ground that absorbs more sunlight.  As the ocean warms it releases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 like a warm Pepsi.</a:t>
            </a:r>
          </a:p>
        </p:txBody>
      </p:sp>
      <p:sp>
        <p:nvSpPr>
          <p:cNvPr id="4" name="Slide Number Placeholder 3"/>
          <p:cNvSpPr>
            <a:spLocks noGrp="1"/>
          </p:cNvSpPr>
          <p:nvPr>
            <p:ph type="sldNum" sz="quarter" idx="10"/>
          </p:nvPr>
        </p:nvSpPr>
        <p:spPr/>
        <p:txBody>
          <a:bodyPr/>
          <a:lstStyle/>
          <a:p>
            <a:fld id="{567B6F56-350B-4E5B-A84B-F03C933C9AF6}" type="slidenum">
              <a:rPr lang="en-US" smtClean="0"/>
              <a:pPr/>
              <a:t>29</a:t>
            </a:fld>
            <a:endParaRPr lang="en-US" dirty="0"/>
          </a:p>
        </p:txBody>
      </p:sp>
    </p:spTree>
    <p:extLst>
      <p:ext uri="{BB962C8B-B14F-4D97-AF65-F5344CB8AC3E}">
        <p14:creationId xmlns:p14="http://schemas.microsoft.com/office/powerpoint/2010/main" val="303650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Including transportation.  Omaha </a:t>
            </a:r>
            <a:r>
              <a:rPr lang="en-US" b="1" dirty="0" smtClean="0"/>
              <a:t>to North Platte.  Omaha is</a:t>
            </a:r>
            <a:r>
              <a:rPr lang="en-US" b="1" baseline="0" dirty="0" smtClean="0"/>
              <a:t> near my home town in western Iowa.</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a:t>
            </a:fld>
            <a:endParaRPr lang="en-US"/>
          </a:p>
        </p:txBody>
      </p:sp>
    </p:spTree>
    <p:extLst>
      <p:ext uri="{BB962C8B-B14F-4D97-AF65-F5344CB8AC3E}">
        <p14:creationId xmlns:p14="http://schemas.microsoft.com/office/powerpoint/2010/main" val="2708618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changes more slowly than ice sheets, so it is the control knob on global temperature, as you can see from this remarkable comparison of atmospheric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Antarctic temperature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same amplifying feedbacks must occur today.  Physics does not change.  As Earth warms, ice sheets will melt.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its companions methane and nitrous oxide, will be released by the warming ocean, melting tundra, and wetlands.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can't say exactly how fast these amplifying feedbacks will occur, but they will occur.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30</a:t>
            </a:fld>
            <a:endParaRPr lang="en-US"/>
          </a:p>
        </p:txBody>
      </p:sp>
    </p:spTree>
    <p:extLst>
      <p:ext uri="{BB962C8B-B14F-4D97-AF65-F5344CB8AC3E}">
        <p14:creationId xmlns:p14="http://schemas.microsoft.com/office/powerpoint/2010/main" val="176108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Let’s tack modern data onto the paleo record.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is shooting off scale.  Temperature is also rising, but it has not caught up to the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That takes time.  Why?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First, the ocean has great thermal inertia.  It takes 100 years for the ocean surface temperature to reach two-thirds of its equilibrium response.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Second, there are the slow feedbacks.  Ice sheets do not melt overnight.  The paleoclimate record shows sea level lagging temperature by a few centuries.  Does that mean that coastal cities are safe for several centuries?  No, because human-caused change in greenhouse gases is much faster than any change in Earth’s history.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our paper Ice Melt, Sea Level Rise and </a:t>
            </a:r>
            <a:r>
              <a:rPr lang="en-US" sz="1200" b="1" kern="1200" dirty="0" err="1" smtClean="0">
                <a:solidFill>
                  <a:schemeClr val="tx1"/>
                </a:solidFill>
                <a:effectLst/>
                <a:latin typeface="+mn-lt"/>
                <a:ea typeface="+mn-ea"/>
                <a:cs typeface="+mn-cs"/>
              </a:rPr>
              <a:t>Superstorms</a:t>
            </a:r>
            <a:r>
              <a:rPr lang="en-US" sz="1200" b="1" kern="1200" dirty="0" smtClean="0">
                <a:solidFill>
                  <a:schemeClr val="tx1"/>
                </a:solidFill>
                <a:effectLst/>
                <a:latin typeface="+mn-lt"/>
                <a:ea typeface="+mn-ea"/>
                <a:cs typeface="+mn-cs"/>
              </a:rPr>
              <a:t> we estimate that multi-meter sea level rise can occur in 50 to 150 years, if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continues to increase rapidly.</a:t>
            </a:r>
          </a:p>
        </p:txBody>
      </p:sp>
      <p:sp>
        <p:nvSpPr>
          <p:cNvPr id="4" name="Slide Number Placeholder 3"/>
          <p:cNvSpPr>
            <a:spLocks noGrp="1"/>
          </p:cNvSpPr>
          <p:nvPr>
            <p:ph type="sldNum" sz="quarter" idx="10"/>
          </p:nvPr>
        </p:nvSpPr>
        <p:spPr/>
        <p:txBody>
          <a:bodyPr/>
          <a:lstStyle/>
          <a:p>
            <a:fld id="{8676A1B0-0230-47B1-A602-A3BC1D18F196}" type="slidenum">
              <a:rPr lang="en-US" smtClean="0"/>
              <a:pPr/>
              <a:t>31</a:t>
            </a:fld>
            <a:endParaRPr lang="en-US"/>
          </a:p>
        </p:txBody>
      </p:sp>
    </p:spTree>
    <p:extLst>
      <p:ext uri="{BB962C8B-B14F-4D97-AF65-F5344CB8AC3E}">
        <p14:creationId xmlns:p14="http://schemas.microsoft.com/office/powerpoint/2010/main" val="236189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Sea level rise does not need to reach several meters before the economic impact becomes intolerable and the world likely becomes ungovernable.</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32</a:t>
            </a:fld>
            <a:endParaRPr lang="en-US" dirty="0"/>
          </a:p>
        </p:txBody>
      </p:sp>
    </p:spTree>
    <p:extLst>
      <p:ext uri="{BB962C8B-B14F-4D97-AF65-F5344CB8AC3E}">
        <p14:creationId xmlns:p14="http://schemas.microsoft.com/office/powerpoint/2010/main" val="138486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Cities become dysfunctional long before they are totally under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These are all of the world’s largest cities.  More than half are on coastlines.</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33</a:t>
            </a:fld>
            <a:endParaRPr lang="en-US"/>
          </a:p>
        </p:txBody>
      </p:sp>
    </p:spTree>
    <p:extLst>
      <p:ext uri="{BB962C8B-B14F-4D97-AF65-F5344CB8AC3E}">
        <p14:creationId xmlns:p14="http://schemas.microsoft.com/office/powerpoint/2010/main" val="2703927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Florida, the Netherlands and Bangladesh would be under water – also a good part of China.</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34</a:t>
            </a:fld>
            <a:endParaRPr lang="en-US"/>
          </a:p>
        </p:txBody>
      </p:sp>
    </p:spTree>
    <p:extLst>
      <p:ext uri="{BB962C8B-B14F-4D97-AF65-F5344CB8AC3E}">
        <p14:creationId xmlns:p14="http://schemas.microsoft.com/office/powerpoint/2010/main" val="1982092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18932"/>
            <a:fld id="{BB75F78A-F29B-4CF9-931F-4B1A76515968}" type="slidenum">
              <a:rPr lang="en-US" smtClean="0">
                <a:latin typeface="Arial" pitchFamily="34" charset="0"/>
              </a:rPr>
              <a:pPr defTabSz="918932"/>
              <a:t>35</a:t>
            </a:fld>
            <a:endParaRPr lang="en-US" dirty="0" smtClean="0">
              <a:latin typeface="Arial" pitchFamily="34" charset="0"/>
            </a:endParaRPr>
          </a:p>
        </p:txBody>
      </p:sp>
      <p:sp>
        <p:nvSpPr>
          <p:cNvPr id="130051" name="Rectangle 2"/>
          <p:cNvSpPr>
            <a:spLocks noGrp="1" noRot="1" noChangeAspect="1" noChangeArrowheads="1" noTextEdit="1"/>
          </p:cNvSpPr>
          <p:nvPr>
            <p:ph type="sldImg"/>
          </p:nvPr>
        </p:nvSpPr>
        <p:spPr>
          <a:xfrm>
            <a:off x="406400" y="698500"/>
            <a:ext cx="6197600" cy="3486150"/>
          </a:xfrm>
          <a:ln/>
        </p:spPr>
      </p:sp>
      <p:sp>
        <p:nvSpPr>
          <p:cNvPr id="130052" name="Rectangle 3"/>
          <p:cNvSpPr>
            <a:spLocks noGrp="1" noChangeArrowheads="1"/>
          </p:cNvSpPr>
          <p:nvPr>
            <p:ph type="body" idx="1"/>
          </p:nvPr>
        </p:nvSpPr>
        <p:spPr>
          <a:xfrm>
            <a:off x="698478" y="4414510"/>
            <a:ext cx="5613446" cy="4184021"/>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second irreversible impact of rapid large climate change would be on other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cause stress on other species in many ways as we take over the planet.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could commit to extinction a quarter to half of all species from the combined effect of these stresses and rapidly shifting climatic zones, according to estimates of the Intergovernmental Panel on Climate Change.</a:t>
            </a:r>
          </a:p>
          <a:p>
            <a:pPr eaLnBrk="1" hangingPunct="1"/>
            <a:endParaRPr lang="en-US" b="1" baseline="0" dirty="0" smtClean="0">
              <a:latin typeface="Arial" pitchFamily="34" charset="0"/>
            </a:endParaRPr>
          </a:p>
        </p:txBody>
      </p:sp>
    </p:spTree>
    <p:extLst>
      <p:ext uri="{BB962C8B-B14F-4D97-AF65-F5344CB8AC3E}">
        <p14:creationId xmlns:p14="http://schemas.microsoft.com/office/powerpoint/2010/main" val="2911092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p:cNvSpPr>
            <a:spLocks noGrp="1" noChangeArrowheads="1"/>
          </p:cNvSpPr>
          <p:nvPr>
            <p:ph type="sldNum" sz="quarter"/>
          </p:nvPr>
        </p:nvSpPr>
        <p:spPr>
          <a:noFill/>
        </p:spPr>
        <p:txBody>
          <a:bodyPr/>
          <a:lstStyle/>
          <a:p>
            <a:pPr>
              <a:buFont typeface="Times New Roman" pitchFamily="18" charset="0"/>
              <a:buNone/>
            </a:pPr>
            <a:fld id="{F6AF3FFE-783D-4350-80C6-762191083C27}" type="slidenum">
              <a:rPr lang="en-US" smtClean="0">
                <a:latin typeface="Arial" pitchFamily="34" charset="0"/>
              </a:rPr>
              <a:pPr>
                <a:buFont typeface="Times New Roman" pitchFamily="18" charset="0"/>
                <a:buNone/>
              </a:pPr>
              <a:t>36</a:t>
            </a:fld>
            <a:endParaRPr lang="en-US" smtClean="0">
              <a:latin typeface="Arial" pitchFamily="34" charset="0"/>
            </a:endParaRPr>
          </a:p>
        </p:txBody>
      </p:sp>
      <p:sp>
        <p:nvSpPr>
          <p:cNvPr id="14339" name="Text Box 1"/>
          <p:cNvSpPr txBox="1">
            <a:spLocks noChangeArrowheads="1"/>
          </p:cNvSpPr>
          <p:nvPr/>
        </p:nvSpPr>
        <p:spPr bwMode="auto">
          <a:xfrm>
            <a:off x="1181368" y="698619"/>
            <a:ext cx="4649252" cy="3486745"/>
          </a:xfrm>
          <a:prstGeom prst="rect">
            <a:avLst/>
          </a:prstGeom>
          <a:solidFill>
            <a:srgbClr val="FFFFFF"/>
          </a:solidFill>
          <a:ln w="9360">
            <a:solidFill>
              <a:srgbClr val="000000"/>
            </a:solidFill>
            <a:miter lim="800000"/>
            <a:headEnd/>
            <a:tailEnd/>
          </a:ln>
        </p:spPr>
        <p:txBody>
          <a:bodyPr wrap="none" lIns="91449" tIns="45725" rIns="91449" bIns="45725" anchor="ctr"/>
          <a:lstStyle/>
          <a:p>
            <a:endParaRPr lang="en-US">
              <a:ea typeface="DejaVu LGC Sans" charset="0"/>
              <a:cs typeface="DejaVu LGC Sans" charset="0"/>
            </a:endParaRPr>
          </a:p>
        </p:txBody>
      </p:sp>
      <p:sp>
        <p:nvSpPr>
          <p:cNvPr id="14340" name="Rectangle 2"/>
          <p:cNvSpPr>
            <a:spLocks noGrp="1" noChangeArrowheads="1"/>
          </p:cNvSpPr>
          <p:nvPr>
            <p:ph type="body"/>
          </p:nvPr>
        </p:nvSpPr>
        <p:spPr>
          <a:xfrm>
            <a:off x="700247" y="4417179"/>
            <a:ext cx="5609907" cy="4274280"/>
          </a:xfrm>
          <a:noFill/>
          <a:ln/>
        </p:spPr>
        <p:txBody>
          <a:bodyPr wrap="none" anchor="ctr"/>
          <a:lstStyle/>
          <a:p>
            <a:r>
              <a:rPr lang="en-US" b="1" dirty="0" smtClean="0">
                <a:latin typeface="Times New Roman" pitchFamily="18" charset="0"/>
              </a:rPr>
              <a:t>Coral</a:t>
            </a:r>
            <a:r>
              <a:rPr lang="en-US" b="1" baseline="0" dirty="0" smtClean="0">
                <a:latin typeface="Times New Roman" pitchFamily="18" charset="0"/>
              </a:rPr>
              <a:t> reefs are the rainforest of the ocean, harboring more than a million species.  </a:t>
            </a:r>
          </a:p>
          <a:p>
            <a:endParaRPr lang="en-US" b="1" baseline="0" dirty="0" smtClean="0">
              <a:latin typeface="Times New Roman" pitchFamily="18" charset="0"/>
            </a:endParaRPr>
          </a:p>
          <a:p>
            <a:r>
              <a:rPr lang="en-US" b="1" baseline="0" dirty="0" smtClean="0">
                <a:latin typeface="Times New Roman" pitchFamily="18" charset="0"/>
              </a:rPr>
              <a:t>They are threatened by many stresses including ocean warming, which causes coral bleaching, and ocean acidification, which, in the extreme can dissolve the carbonate exoskeletons.  We are losing more than 1 percent of the coral each year.  </a:t>
            </a:r>
          </a:p>
          <a:p>
            <a:endParaRPr lang="en-US" b="1" baseline="0" dirty="0" smtClean="0">
              <a:latin typeface="Times New Roman" pitchFamily="18" charset="0"/>
            </a:endParaRPr>
          </a:p>
          <a:p>
            <a:r>
              <a:rPr lang="en-US" b="1" baseline="0" dirty="0" smtClean="0">
                <a:latin typeface="Times New Roman" pitchFamily="18" charset="0"/>
              </a:rPr>
              <a:t>If rapid emissions continue, especially with rapid sea level rise, most coral could be lost.</a:t>
            </a:r>
          </a:p>
          <a:p>
            <a:endParaRPr lang="en-US" b="1" baseline="0" dirty="0" smtClean="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However, if we reduce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emissions to stabilize shorelines, we will also solve this problem.</a:t>
            </a:r>
          </a:p>
        </p:txBody>
      </p:sp>
    </p:spTree>
    <p:extLst>
      <p:ext uri="{BB962C8B-B14F-4D97-AF65-F5344CB8AC3E}">
        <p14:creationId xmlns:p14="http://schemas.microsoft.com/office/powerpoint/2010/main" val="932866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Older people notice that climate is changing, especially in summer.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Year-to-year variability of seasonal temperature in the 20</a:t>
            </a:r>
            <a:r>
              <a:rPr lang="en-US" sz="1200" b="1" kern="1200" baseline="30000" dirty="0" smtClean="0">
                <a:solidFill>
                  <a:schemeClr val="tx1"/>
                </a:solidFill>
                <a:effectLst/>
                <a:latin typeface="+mn-lt"/>
                <a:ea typeface="+mn-ea"/>
                <a:cs typeface="+mn-cs"/>
              </a:rPr>
              <a:t>th</a:t>
            </a:r>
            <a:r>
              <a:rPr lang="en-US" sz="1200" b="1" kern="1200" dirty="0" smtClean="0">
                <a:solidFill>
                  <a:schemeClr val="tx1"/>
                </a:solidFill>
                <a:effectLst/>
                <a:latin typeface="+mn-lt"/>
                <a:ea typeface="+mn-ea"/>
                <a:cs typeface="+mn-cs"/>
              </a:rPr>
              <a:t> century formed a nice bell curve about the average, but now that bell curve has shifted.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was an unusual extreme hot season last century is now much more likely to occur.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37</a:t>
            </a:fld>
            <a:endParaRPr lang="en-US"/>
          </a:p>
        </p:txBody>
      </p:sp>
    </p:spTree>
    <p:extLst>
      <p:ext uri="{BB962C8B-B14F-4D97-AF65-F5344CB8AC3E}">
        <p14:creationId xmlns:p14="http://schemas.microsoft.com/office/powerpoint/2010/main" val="1632602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change depends on location.  In middle latitudes, in the U.S. and Europe, the shift is a bit more than one standard deviation in summer, but smaller in winter.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38</a:t>
            </a:fld>
            <a:endParaRPr lang="en-US"/>
          </a:p>
        </p:txBody>
      </p:sp>
    </p:spTree>
    <p:extLst>
      <p:ext uri="{BB962C8B-B14F-4D97-AF65-F5344CB8AC3E}">
        <p14:creationId xmlns:p14="http://schemas.microsoft.com/office/powerpoint/2010/main" val="2326540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 the subtropics such as the Mediterranean and Middle East and Southwest United States, every summer is now hotter than average climate 50 years ago.  That’s almost true in Southeast Asia.</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39</a:t>
            </a:fld>
            <a:endParaRPr lang="en-US"/>
          </a:p>
        </p:txBody>
      </p:sp>
    </p:spTree>
    <p:extLst>
      <p:ext uri="{BB962C8B-B14F-4D97-AF65-F5344CB8AC3E}">
        <p14:creationId xmlns:p14="http://schemas.microsoft.com/office/powerpoint/2010/main" val="1748318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 scholars say that fossil fuels were the real basis for eliminating </a:t>
            </a:r>
            <a:r>
              <a:rPr lang="en-US" b="1" dirty="0" smtClean="0"/>
              <a:t>slavery, </a:t>
            </a:r>
            <a:r>
              <a:rPr lang="en-US" b="1" dirty="0" smtClean="0"/>
              <a:t>although perhaps we all became slaves</a:t>
            </a:r>
            <a:r>
              <a:rPr lang="en-US" b="1" baseline="0" dirty="0" smtClean="0"/>
              <a:t> in another way.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a:t>
            </a:fld>
            <a:endParaRPr lang="en-US"/>
          </a:p>
        </p:txBody>
      </p:sp>
    </p:spTree>
    <p:extLst>
      <p:ext uri="{BB962C8B-B14F-4D97-AF65-F5344CB8AC3E}">
        <p14:creationId xmlns:p14="http://schemas.microsoft.com/office/powerpoint/2010/main" val="2282403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19062"/>
            <a:fld id="{6D2414CA-2370-4B65-895E-9E272D3EEAAB}" type="slidenum">
              <a:rPr lang="en-US" smtClean="0">
                <a:latin typeface="Arial" pitchFamily="34" charset="0"/>
              </a:rPr>
              <a:pPr defTabSz="919062"/>
              <a:t>40</a:t>
            </a:fld>
            <a:endParaRPr lang="en-US" dirty="0" smtClean="0">
              <a:latin typeface="Arial" pitchFamily="34" charset="0"/>
            </a:endParaRPr>
          </a:p>
        </p:txBody>
      </p:sp>
      <p:sp>
        <p:nvSpPr>
          <p:cNvPr id="129027" name="Rectangle 2"/>
          <p:cNvSpPr>
            <a:spLocks noGrp="1" noRot="1" noChangeAspect="1" noChangeArrowheads="1" noTextEdit="1"/>
          </p:cNvSpPr>
          <p:nvPr>
            <p:ph type="sldImg"/>
          </p:nvPr>
        </p:nvSpPr>
        <p:spPr>
          <a:xfrm>
            <a:off x="406400" y="698500"/>
            <a:ext cx="6197600" cy="3486150"/>
          </a:xfrm>
          <a:ln/>
        </p:spPr>
      </p:sp>
      <p:sp>
        <p:nvSpPr>
          <p:cNvPr id="129028" name="Rectangle 3"/>
          <p:cNvSpPr>
            <a:spLocks noGrp="1" noChangeArrowheads="1"/>
          </p:cNvSpPr>
          <p:nvPr>
            <p:ph type="body" idx="1"/>
          </p:nvPr>
        </p:nvSpPr>
        <p:spPr>
          <a:xfrm>
            <a:off x="698477" y="4414510"/>
            <a:ext cx="5613446" cy="4184020"/>
          </a:xfrm>
          <a:noFill/>
          <a:ln/>
        </p:spPr>
        <p:txBody>
          <a:bodyPr/>
          <a:lstStyle/>
          <a:p>
            <a:r>
              <a:rPr lang="en-US" sz="1200" b="1" kern="1200" dirty="0" smtClean="0">
                <a:solidFill>
                  <a:schemeClr val="tx1"/>
                </a:solidFill>
                <a:effectLst/>
                <a:latin typeface="+mn-lt"/>
                <a:ea typeface="+mn-ea"/>
                <a:cs typeface="+mn-cs"/>
              </a:rPr>
              <a:t>Increased heat causes dry regions to have more drought and wildfires &amp; a longer fire season.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warm air holds more water, so wet regions and rainy seasons can have more extreme rain and floods.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Low latitudes are becoming less livable outdoors in the warm season, and more than half of the jobs are outdoors in agriculture or construction.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Higher temperatures also lead to a measurable increase of violence.</a:t>
            </a:r>
          </a:p>
        </p:txBody>
      </p:sp>
    </p:spTree>
    <p:extLst>
      <p:ext uri="{BB962C8B-B14F-4D97-AF65-F5344CB8AC3E}">
        <p14:creationId xmlns:p14="http://schemas.microsoft.com/office/powerpoint/2010/main" val="2176370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ee86365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dee8636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200" b="1" kern="1200" dirty="0" smtClean="0">
                <a:solidFill>
                  <a:schemeClr val="tx1"/>
                </a:solidFill>
                <a:effectLst/>
                <a:latin typeface="+mn-lt"/>
                <a:ea typeface="+mn-ea"/>
                <a:cs typeface="+mn-cs"/>
              </a:rPr>
              <a:t>These things are happening.  Dry regions are having more extreme events.  Here are fires in Greece.</a:t>
            </a:r>
            <a:endParaRPr b="1" dirty="0"/>
          </a:p>
        </p:txBody>
      </p:sp>
    </p:spTree>
    <p:extLst>
      <p:ext uri="{BB962C8B-B14F-4D97-AF65-F5344CB8AC3E}">
        <p14:creationId xmlns:p14="http://schemas.microsoft.com/office/powerpoint/2010/main" val="3977364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ee86365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dee86365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200" b="1" kern="1200" dirty="0" smtClean="0">
                <a:solidFill>
                  <a:schemeClr val="tx1"/>
                </a:solidFill>
                <a:effectLst/>
                <a:latin typeface="+mn-lt"/>
                <a:ea typeface="+mn-ea"/>
                <a:cs typeface="+mn-cs"/>
              </a:rPr>
              <a:t>More</a:t>
            </a:r>
            <a:r>
              <a:rPr lang="en-US" sz="1200" b="1" kern="1200" baseline="0" dirty="0" smtClean="0">
                <a:solidFill>
                  <a:schemeClr val="tx1"/>
                </a:solidFill>
                <a:effectLst/>
                <a:latin typeface="+mn-lt"/>
                <a:ea typeface="+mn-ea"/>
                <a:cs typeface="+mn-cs"/>
              </a:rPr>
              <a:t> images from the fires in Greece.</a:t>
            </a:r>
            <a:endParaRPr lang="en-US" b="1"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2394779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Fires have always occurred, but despite massive efforts to extinguish fires in the U.S.,</a:t>
            </a:r>
            <a:r>
              <a:rPr lang="en-US" b="1" baseline="0" dirty="0" smtClean="0"/>
              <a:t> the area burned is increasing.</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43</a:t>
            </a:fld>
            <a:endParaRPr lang="en-US"/>
          </a:p>
        </p:txBody>
      </p:sp>
    </p:spTree>
    <p:extLst>
      <p:ext uri="{BB962C8B-B14F-4D97-AF65-F5344CB8AC3E}">
        <p14:creationId xmlns:p14="http://schemas.microsoft.com/office/powerpoint/2010/main" val="293207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100-year floods are now occurring more than once a century.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44</a:t>
            </a:fld>
            <a:endParaRPr lang="en-US"/>
          </a:p>
        </p:txBody>
      </p:sp>
    </p:spTree>
    <p:extLst>
      <p:ext uri="{BB962C8B-B14F-4D97-AF65-F5344CB8AC3E}">
        <p14:creationId xmlns:p14="http://schemas.microsoft.com/office/powerpoint/2010/main" val="1507492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82e75e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82e75e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200" b="1" kern="1200" dirty="0" smtClean="0">
                <a:solidFill>
                  <a:schemeClr val="tx1"/>
                </a:solidFill>
                <a:effectLst/>
                <a:latin typeface="+mn-lt"/>
                <a:ea typeface="+mn-ea"/>
                <a:cs typeface="+mn-cs"/>
              </a:rPr>
              <a:t>Unprecedented rainfall amounts in Japan.</a:t>
            </a:r>
            <a:endParaRPr b="1" dirty="0"/>
          </a:p>
        </p:txBody>
      </p:sp>
    </p:spTree>
    <p:extLst>
      <p:ext uri="{BB962C8B-B14F-4D97-AF65-F5344CB8AC3E}">
        <p14:creationId xmlns:p14="http://schemas.microsoft.com/office/powerpoint/2010/main" val="2521655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 warmer ocean surface and more water vapor in a warmer atmosphere provide more fuel for stronger tropical storms, tornados and thunderstorms.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b="1" kern="1200" dirty="0" smtClean="0">
                <a:solidFill>
                  <a:schemeClr val="tx1"/>
                </a:solidFill>
                <a:effectLst/>
                <a:latin typeface="+mn-lt"/>
                <a:ea typeface="+mn-ea"/>
                <a:cs typeface="+mn-cs"/>
              </a:rPr>
              <a:t>This super typhoon had the strongest sustained winds over land ever recorded, reaching 195 mph, well over 300 km per hour.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46</a:t>
            </a:fld>
            <a:endParaRPr lang="en-US"/>
          </a:p>
        </p:txBody>
      </p:sp>
    </p:spTree>
    <p:extLst>
      <p:ext uri="{BB962C8B-B14F-4D97-AF65-F5344CB8AC3E}">
        <p14:creationId xmlns:p14="http://schemas.microsoft.com/office/powerpoint/2010/main" val="1584534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Yet the urgency of the climate crisis is not recognized by most of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Because of the ocean’s thermal inertia, much of the warming is still ‘in the pipeline’.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That warming will drive slow feedbacks, such as melting of permafrost and ice sheets.</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47</a:t>
            </a:fld>
            <a:endParaRPr lang="en-US"/>
          </a:p>
        </p:txBody>
      </p:sp>
    </p:spTree>
    <p:extLst>
      <p:ext uri="{BB962C8B-B14F-4D97-AF65-F5344CB8AC3E}">
        <p14:creationId xmlns:p14="http://schemas.microsoft.com/office/powerpoint/2010/main" val="2620048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19062"/>
            <a:fld id="{6D2414CA-2370-4B65-895E-9E272D3EEAAB}" type="slidenum">
              <a:rPr lang="en-US" smtClean="0">
                <a:latin typeface="Arial" pitchFamily="34" charset="0"/>
              </a:rPr>
              <a:pPr defTabSz="919062"/>
              <a:t>48</a:t>
            </a:fld>
            <a:endParaRPr lang="en-US" dirty="0" smtClean="0">
              <a:latin typeface="Arial" pitchFamily="34" charset="0"/>
            </a:endParaRPr>
          </a:p>
        </p:txBody>
      </p:sp>
      <p:sp>
        <p:nvSpPr>
          <p:cNvPr id="129027" name="Rectangle 2"/>
          <p:cNvSpPr>
            <a:spLocks noGrp="1" noRot="1" noChangeAspect="1" noChangeArrowheads="1" noTextEdit="1"/>
          </p:cNvSpPr>
          <p:nvPr>
            <p:ph type="sldImg"/>
          </p:nvPr>
        </p:nvSpPr>
        <p:spPr>
          <a:xfrm>
            <a:off x="406400" y="698500"/>
            <a:ext cx="6197600" cy="3486150"/>
          </a:xfrm>
          <a:ln/>
        </p:spPr>
      </p:sp>
      <p:sp>
        <p:nvSpPr>
          <p:cNvPr id="129028" name="Rectangle 3"/>
          <p:cNvSpPr>
            <a:spLocks noGrp="1" noChangeArrowheads="1"/>
          </p:cNvSpPr>
          <p:nvPr>
            <p:ph type="body" idx="1"/>
          </p:nvPr>
        </p:nvSpPr>
        <p:spPr>
          <a:xfrm>
            <a:off x="698477" y="4414510"/>
            <a:ext cx="5613446" cy="4184020"/>
          </a:xfrm>
          <a:noFill/>
          <a:ln/>
        </p:spPr>
        <p:txBody>
          <a:bodyPr/>
          <a:lstStyle/>
          <a:p>
            <a:r>
              <a:rPr lang="en-US" sz="1200" b="1" kern="1200" dirty="0" smtClean="0">
                <a:solidFill>
                  <a:schemeClr val="tx1"/>
                </a:solidFill>
                <a:effectLst/>
                <a:latin typeface="+mn-lt"/>
                <a:ea typeface="+mn-ea"/>
                <a:cs typeface="+mn-cs"/>
              </a:rPr>
              <a:t>So, if the world does not reduce fossil fuel emissions, it will be an injustice to young people, because we will hand them a situation out of their control.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also would be an injustice of the industrial North, which is burning the allowable carbon budget for the entire world.</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an injustice of humans to all other species.</a:t>
            </a:r>
          </a:p>
          <a:p>
            <a:endParaRPr lang="en-US"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519318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Now you know why I got arrested.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After I was arrested five times I finally realized: “hey, this is not working!”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Drawing attention to the injustice of climate change does not alter government policies.</a:t>
            </a:r>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B6F56-350B-4E5B-A84B-F03C933C9AF6}" type="slidenum">
              <a:rPr lang="en-US" smtClean="0"/>
              <a:pPr/>
              <a:t>49</a:t>
            </a:fld>
            <a:endParaRPr lang="en-US" dirty="0"/>
          </a:p>
        </p:txBody>
      </p:sp>
    </p:spTree>
    <p:extLst>
      <p:ext uri="{BB962C8B-B14F-4D97-AF65-F5344CB8AC3E}">
        <p14:creationId xmlns:p14="http://schemas.microsoft.com/office/powerpoint/2010/main" val="355465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latin typeface="Times New Roman" panose="02020603050405020304" pitchFamily="18" charset="0"/>
                <a:cs typeface="Times New Roman" panose="02020603050405020304" pitchFamily="18" charset="0"/>
              </a:rPr>
              <a:t>But living standards were raised.  People love and use the power that fossil fuels bring.</a:t>
            </a:r>
          </a:p>
          <a:p>
            <a:endParaRPr lang="en-US" sz="1200" b="1" baseline="0" dirty="0" smtClean="0">
              <a:latin typeface="Times New Roman" panose="02020603050405020304" pitchFamily="18" charset="0"/>
              <a:cs typeface="Times New Roman" panose="02020603050405020304" pitchFamily="18" charset="0"/>
            </a:endParaRPr>
          </a:p>
          <a:p>
            <a:r>
              <a:rPr lang="en-US" sz="1200" b="1" baseline="0" dirty="0" smtClean="0">
                <a:latin typeface="Times New Roman" panose="02020603050405020304" pitchFamily="18" charset="0"/>
                <a:cs typeface="Times New Roman" panose="02020603050405020304" pitchFamily="18" charset="0"/>
              </a:rPr>
              <a:t>One liter of petrol contains the work equivalent of 100 hours labor by a healthy adult.  </a:t>
            </a:r>
          </a:p>
          <a:p>
            <a:pPr eaLnBrk="1" hangingPunct="1">
              <a:spcBef>
                <a:spcPct val="0"/>
              </a:spcBef>
              <a:spcAft>
                <a:spcPts val="600"/>
              </a:spcAft>
            </a:pPr>
            <a:endParaRPr lang="en-US" sz="1200" b="1" baseline="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a:t>
            </a:fld>
            <a:endParaRPr lang="en-US"/>
          </a:p>
        </p:txBody>
      </p:sp>
    </p:spTree>
    <p:extLst>
      <p:ext uri="{BB962C8B-B14F-4D97-AF65-F5344CB8AC3E}">
        <p14:creationId xmlns:p14="http://schemas.microsoft.com/office/powerpoint/2010/main" val="1389013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Energy use continues to grow.  People want to raise living standards.  People want to travel, and they will.  They need air conditioning.  The world needs energy.</a:t>
            </a:r>
          </a:p>
          <a:p>
            <a:endParaRPr lang="en-US" b="1" baseline="0" dirty="0" smtClean="0"/>
          </a:p>
          <a:p>
            <a:r>
              <a:rPr lang="en-US" sz="1200" b="1" kern="1200" baseline="0" dirty="0" smtClean="0">
                <a:solidFill>
                  <a:schemeClr val="tx1"/>
                </a:solidFill>
                <a:effectLst/>
                <a:latin typeface="+mn-lt"/>
                <a:ea typeface="+mn-ea"/>
                <a:cs typeface="+mn-cs"/>
              </a:rPr>
              <a:t>Governments give large subsidies to renewable energies, and pretend this will cause fossil fuel use to decline.  Courage to use the true scientific method is lacking.</a:t>
            </a:r>
          </a:p>
        </p:txBody>
      </p:sp>
      <p:sp>
        <p:nvSpPr>
          <p:cNvPr id="4" name="Slide Number Placeholder 3"/>
          <p:cNvSpPr>
            <a:spLocks noGrp="1"/>
          </p:cNvSpPr>
          <p:nvPr>
            <p:ph type="sldNum" sz="quarter" idx="10"/>
          </p:nvPr>
        </p:nvSpPr>
        <p:spPr/>
        <p:txBody>
          <a:bodyPr/>
          <a:lstStyle/>
          <a:p>
            <a:fld id="{8676A1B0-0230-47B1-A602-A3BC1D18F196}" type="slidenum">
              <a:rPr lang="en-US" smtClean="0"/>
              <a:pPr/>
              <a:t>50</a:t>
            </a:fld>
            <a:endParaRPr lang="en-US"/>
          </a:p>
        </p:txBody>
      </p:sp>
    </p:spTree>
    <p:extLst>
      <p:ext uri="{BB962C8B-B14F-4D97-AF65-F5344CB8AC3E}">
        <p14:creationId xmlns:p14="http://schemas.microsoft.com/office/powerpoint/2010/main" val="195758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So governments continue to seek fossil fuels, and there are plenty to find.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 have burned only the purple portion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science is crystal clear: we must leave most of the remaining carbon in the ground.</a:t>
            </a:r>
          </a:p>
        </p:txBody>
      </p:sp>
      <p:sp>
        <p:nvSpPr>
          <p:cNvPr id="4" name="Slide Number Placeholder 3"/>
          <p:cNvSpPr>
            <a:spLocks noGrp="1"/>
          </p:cNvSpPr>
          <p:nvPr>
            <p:ph type="sldNum" sz="quarter" idx="10"/>
          </p:nvPr>
        </p:nvSpPr>
        <p:spPr/>
        <p:txBody>
          <a:bodyPr/>
          <a:lstStyle/>
          <a:p>
            <a:fld id="{8676A1B0-0230-47B1-A602-A3BC1D18F196}" type="slidenum">
              <a:rPr lang="en-US" smtClean="0"/>
              <a:pPr/>
              <a:t>51</a:t>
            </a:fld>
            <a:endParaRPr lang="en-US"/>
          </a:p>
        </p:txBody>
      </p:sp>
    </p:spTree>
    <p:extLst>
      <p:ext uri="{BB962C8B-B14F-4D97-AF65-F5344CB8AC3E}">
        <p14:creationId xmlns:p14="http://schemas.microsoft.com/office/powerpoint/2010/main" val="2678428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And we must extract some </a:t>
            </a:r>
            <a:r>
              <a:rPr lang="en-US" b="1" baseline="0" dirty="0" smtClean="0"/>
              <a:t>CO</a:t>
            </a:r>
            <a:r>
              <a:rPr lang="en-US" b="1" baseline="-25000" dirty="0" smtClean="0"/>
              <a:t>2</a:t>
            </a:r>
            <a:r>
              <a:rPr lang="en-US" b="1" baseline="0" dirty="0" smtClean="0"/>
              <a:t> from the air, which is possible via improved agricultural and forestry practices.</a:t>
            </a:r>
          </a:p>
          <a:p>
            <a:endParaRPr lang="en-US" b="1" baseline="0" dirty="0" smtClean="0"/>
          </a:p>
          <a:p>
            <a:r>
              <a:rPr lang="en-US" b="1" baseline="0" dirty="0" smtClean="0"/>
              <a:t>However, we must leave young people a feasible task and tools to address it.</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52</a:t>
            </a:fld>
            <a:endParaRPr lang="en-US"/>
          </a:p>
        </p:txBody>
      </p:sp>
    </p:spTree>
    <p:extLst>
      <p:ext uri="{BB962C8B-B14F-4D97-AF65-F5344CB8AC3E}">
        <p14:creationId xmlns:p14="http://schemas.microsoft.com/office/powerpoint/2010/main" val="3950487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Young people must take up the fight and they must demand their rights.   </a:t>
            </a:r>
          </a:p>
          <a:p>
            <a:endParaRPr lang="en-US" b="1" baseline="0" dirty="0" smtClean="0"/>
          </a:p>
          <a:p>
            <a:r>
              <a:rPr lang="en-US" b="1" baseline="0" dirty="0" smtClean="0"/>
              <a:t>But to succeed, they must understand the matter and use the scientific method.  </a:t>
            </a:r>
          </a:p>
          <a:p>
            <a:endParaRPr lang="en-US" b="1" baseline="0" dirty="0" smtClean="0"/>
          </a:p>
          <a:p>
            <a:r>
              <a:rPr lang="en-US" b="1" baseline="0" dirty="0" smtClean="0"/>
              <a:t>We old scientists failed to change the world’s course.  I hope to explain to young people what I learned in </a:t>
            </a:r>
            <a:r>
              <a:rPr lang="en-US" b="1" i="1" baseline="0" dirty="0" smtClean="0"/>
              <a:t>Sophie’s Planet</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53</a:t>
            </a:fld>
            <a:endParaRPr lang="en-US"/>
          </a:p>
        </p:txBody>
      </p:sp>
    </p:spTree>
    <p:extLst>
      <p:ext uri="{BB962C8B-B14F-4D97-AF65-F5344CB8AC3E}">
        <p14:creationId xmlns:p14="http://schemas.microsoft.com/office/powerpoint/2010/main" val="2039119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The core of the scientific method is simple – in principle.</a:t>
            </a:r>
          </a:p>
          <a:p>
            <a:endParaRPr lang="en-US" b="1" dirty="0" smtClean="0"/>
          </a:p>
          <a:p>
            <a:r>
              <a:rPr lang="en-US" b="1" dirty="0" smtClean="0"/>
              <a:t>You must use </a:t>
            </a:r>
            <a:r>
              <a:rPr lang="en-US" b="1" u="sng" dirty="0" smtClean="0"/>
              <a:t>all the data</a:t>
            </a:r>
            <a:r>
              <a:rPr lang="en-US" b="1" dirty="0" smtClean="0"/>
              <a:t>, be </a:t>
            </a:r>
            <a:r>
              <a:rPr lang="en-US" b="1" u="sng" dirty="0" smtClean="0"/>
              <a:t>very skeptical </a:t>
            </a:r>
            <a:r>
              <a:rPr lang="en-US" b="1" dirty="0" smtClean="0"/>
              <a:t>of your interpretation, and </a:t>
            </a:r>
            <a:r>
              <a:rPr lang="en-US" b="1" u="sng" dirty="0" smtClean="0"/>
              <a:t>honestly reassess from scratch</a:t>
            </a:r>
            <a:r>
              <a:rPr lang="en-US" b="1" dirty="0" smtClean="0"/>
              <a:t> when new data become available.</a:t>
            </a:r>
          </a:p>
          <a:p>
            <a:endParaRPr lang="en-US" b="1" dirty="0" smtClean="0"/>
          </a:p>
          <a:p>
            <a:r>
              <a:rPr lang="en-US" b="1" dirty="0" smtClean="0"/>
              <a:t>Your preference, your ideology, must not affect your assessment.  It is difficult.</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54</a:t>
            </a:fld>
            <a:endParaRPr lang="en-US"/>
          </a:p>
        </p:txBody>
      </p:sp>
    </p:spTree>
    <p:extLst>
      <p:ext uri="{BB962C8B-B14F-4D97-AF65-F5344CB8AC3E}">
        <p14:creationId xmlns:p14="http://schemas.microsoft.com/office/powerpoint/2010/main" val="27827884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55</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701676" y="4419601"/>
            <a:ext cx="5610225" cy="4181475"/>
          </a:xfrm>
          <a:noFill/>
          <a:ln/>
        </p:spPr>
        <p:txBody>
          <a:bodyPr/>
          <a:lstStyle/>
          <a:p>
            <a:pPr eaLnBrk="1" hangingPunct="1">
              <a:spcBef>
                <a:spcPct val="0"/>
              </a:spcBef>
            </a:pPr>
            <a:r>
              <a:rPr lang="en-US" b="1" dirty="0" smtClean="0">
                <a:latin typeface="Arial" pitchFamily="34" charset="0"/>
              </a:rPr>
              <a:t>Let’s now consider human</a:t>
            </a:r>
            <a:r>
              <a:rPr lang="en-US" b="1" baseline="0" dirty="0" smtClean="0">
                <a:latin typeface="Arial" pitchFamily="34" charset="0"/>
              </a:rPr>
              <a:t> health, as another huge issue associated with energy.</a:t>
            </a:r>
          </a:p>
          <a:p>
            <a:pPr eaLnBrk="1" hangingPunct="1">
              <a:spcBef>
                <a:spcPct val="0"/>
              </a:spcBef>
            </a:pPr>
            <a:endParaRPr lang="en-US" b="1" baseline="0" dirty="0" smtClean="0">
              <a:latin typeface="Arial" pitchFamily="34" charset="0"/>
            </a:endParaRPr>
          </a:p>
          <a:p>
            <a:pPr eaLnBrk="1" hangingPunct="1">
              <a:spcBef>
                <a:spcPct val="0"/>
              </a:spcBef>
            </a:pPr>
            <a:r>
              <a:rPr lang="en-US" b="1" baseline="0" dirty="0" smtClean="0">
                <a:latin typeface="Arial" pitchFamily="34" charset="0"/>
              </a:rPr>
              <a:t>China did an inadvertent experiment by providing free coal for winter heating to people in North China for several decades.  </a:t>
            </a:r>
          </a:p>
          <a:p>
            <a:pPr eaLnBrk="1" hangingPunct="1">
              <a:spcBef>
                <a:spcPct val="0"/>
              </a:spcBef>
            </a:pPr>
            <a:endParaRPr lang="en-US" b="1" baseline="0" dirty="0" smtClean="0">
              <a:latin typeface="Arial" pitchFamily="34" charset="0"/>
            </a:endParaRPr>
          </a:p>
          <a:p>
            <a:pPr eaLnBrk="1" hangingPunct="1">
              <a:spcBef>
                <a:spcPct val="0"/>
              </a:spcBef>
            </a:pPr>
            <a:r>
              <a:rPr lang="en-US" b="1" baseline="0" dirty="0" smtClean="0">
                <a:latin typeface="Arial" pitchFamily="34" charset="0"/>
              </a:rPr>
              <a:t>It reduced their life expectancy by five and a half years.</a:t>
            </a:r>
            <a:endParaRPr lang="en-US" b="1" dirty="0" smtClean="0">
              <a:latin typeface="Arial" pitchFamily="34" charset="0"/>
            </a:endParaRPr>
          </a:p>
        </p:txBody>
      </p:sp>
    </p:spTree>
    <p:extLst>
      <p:ext uri="{BB962C8B-B14F-4D97-AF65-F5344CB8AC3E}">
        <p14:creationId xmlns:p14="http://schemas.microsoft.com/office/powerpoint/2010/main" val="4108354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Globally, outdoor air pollution,</a:t>
            </a:r>
            <a:r>
              <a:rPr lang="en-US" b="1" baseline="0" dirty="0" smtClean="0"/>
              <a:t> mainly from fossil fuel burning, is killing more than three and a half million people per year.  That’s 10,000 people per day.</a:t>
            </a:r>
          </a:p>
          <a:p>
            <a:endParaRPr lang="en-US" b="1" baseline="0" dirty="0" smtClean="0"/>
          </a:p>
          <a:p>
            <a:r>
              <a:rPr lang="en-US" b="1" baseline="0" dirty="0" smtClean="0"/>
              <a:t>The aerosols that people breathe are so tiny that they enter the blood stream, causing cardiac problems as well as respiratory problems.</a:t>
            </a:r>
          </a:p>
          <a:p>
            <a:endParaRPr lang="en-US" b="1" baseline="0" dirty="0" smtClean="0"/>
          </a:p>
          <a:p>
            <a:r>
              <a:rPr lang="en-US" b="1" baseline="0" dirty="0" smtClean="0"/>
              <a:t>Indoor air pollution, from burning of coal, wood and other biofuels, kills an additional 3.7 million people per year.  Because these fuels are used for cooking, women and children are especially affected.  Many of the deaths from air pollution are prolonged and painful, to the victim and the family.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56</a:t>
            </a:fld>
            <a:endParaRPr lang="en-US"/>
          </a:p>
        </p:txBody>
      </p:sp>
    </p:spTree>
    <p:extLst>
      <p:ext uri="{BB962C8B-B14F-4D97-AF65-F5344CB8AC3E}">
        <p14:creationId xmlns:p14="http://schemas.microsoft.com/office/powerpoint/2010/main" val="2283587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crucial requirement to solve both health and climate problems is abundant clean carbon-free energy.</a:t>
            </a:r>
          </a:p>
          <a:p>
            <a:endParaRPr lang="en-US" b="1" dirty="0" smtClean="0"/>
          </a:p>
          <a:p>
            <a:r>
              <a:rPr lang="en-US" b="1" dirty="0" smtClean="0"/>
              <a:t>However, fossil fuels will not be replaced by an alternative unless the entire energy system is economic relative to coal and gas, including costs of additional transmission lines and energy storage, if those are</a:t>
            </a:r>
            <a:r>
              <a:rPr lang="en-US" b="1" baseline="0" dirty="0" smtClean="0"/>
              <a:t> necessary</a:t>
            </a:r>
            <a:r>
              <a:rPr lang="en-US" b="1" dirty="0" smtClean="0"/>
              <a:t>.</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57</a:t>
            </a:fld>
            <a:endParaRPr lang="en-US"/>
          </a:p>
        </p:txBody>
      </p:sp>
    </p:spTree>
    <p:extLst>
      <p:ext uri="{BB962C8B-B14F-4D97-AF65-F5344CB8AC3E}">
        <p14:creationId xmlns:p14="http://schemas.microsoft.com/office/powerpoint/2010/main" val="1682098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India will soon pass China in population, and India will pass the U.S. in carbon emissions, becoming second to China.</a:t>
            </a:r>
          </a:p>
          <a:p>
            <a:endParaRPr lang="en-US" b="1" dirty="0" smtClean="0"/>
          </a:p>
          <a:p>
            <a:r>
              <a:rPr lang="en-US" b="1" dirty="0" smtClean="0"/>
              <a:t>Renewable energy, the green area, provides only a tiny</a:t>
            </a:r>
            <a:r>
              <a:rPr lang="en-US" b="1" baseline="0" dirty="0" smtClean="0"/>
              <a:t> portion of the energy.  It cannot stop growth of fossil fuels, let alone cause their phase-out.</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58</a:t>
            </a:fld>
            <a:endParaRPr lang="en-US"/>
          </a:p>
        </p:txBody>
      </p:sp>
    </p:spTree>
    <p:extLst>
      <p:ext uri="{BB962C8B-B14F-4D97-AF65-F5344CB8AC3E}">
        <p14:creationId xmlns:p14="http://schemas.microsoft.com/office/powerpoint/2010/main" val="2664132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Energy history of the United States is educational.  Wood was the first energy source,</a:t>
            </a:r>
            <a:r>
              <a:rPr lang="en-US" b="1" baseline="0" dirty="0" smtClean="0"/>
              <a:t> but coal, with greater energy density, powered the industrial revolution, until the more convenient liquid and gas fossil fuels were discovered.</a:t>
            </a:r>
          </a:p>
          <a:p>
            <a:endParaRPr lang="en-US" b="1" baseline="0" dirty="0" smtClean="0"/>
          </a:p>
          <a:p>
            <a:r>
              <a:rPr lang="en-US" b="1" dirty="0" smtClean="0"/>
              <a:t>Because fossil fuels are a finite resource, and a big pollution problem, it was hoped that peaceful use of nuclear power would be a</a:t>
            </a:r>
            <a:r>
              <a:rPr lang="en-US" b="1" baseline="0" dirty="0" smtClean="0"/>
              <a:t> major long-term energy source.  There is enough nuclear fuel in the ocean to last forever, for billions of years, so it would be possible to stop mining of uranium.</a:t>
            </a:r>
          </a:p>
          <a:p>
            <a:endParaRPr lang="en-US" b="1" baseline="0" dirty="0" smtClean="0"/>
          </a:p>
          <a:p>
            <a:r>
              <a:rPr lang="en-US" b="1" baseline="0" dirty="0" smtClean="0"/>
              <a:t>Nuclear power could practically eliminate CO2 emissions, as well as air and water pollution.  However, development of nuclear power practically stopped in the 1970s.</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59</a:t>
            </a:fld>
            <a:endParaRPr lang="en-US"/>
          </a:p>
        </p:txBody>
      </p:sp>
    </p:spTree>
    <p:extLst>
      <p:ext uri="{BB962C8B-B14F-4D97-AF65-F5344CB8AC3E}">
        <p14:creationId xmlns:p14="http://schemas.microsoft.com/office/powerpoint/2010/main" val="82254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smtClean="0">
                <a:solidFill>
                  <a:schemeClr val="tx1"/>
                </a:solidFill>
                <a:effectLst/>
                <a:latin typeface="+mn-lt"/>
                <a:ea typeface="+mn-ea"/>
                <a:cs typeface="+mn-cs"/>
              </a:rPr>
              <a:t>Now, what </a:t>
            </a:r>
            <a:r>
              <a:rPr lang="en-US" sz="1200" b="1" kern="1200" dirty="0" smtClean="0">
                <a:solidFill>
                  <a:schemeClr val="tx1"/>
                </a:solidFill>
                <a:effectLst/>
                <a:latin typeface="+mn-lt"/>
                <a:ea typeface="+mn-ea"/>
                <a:cs typeface="+mn-cs"/>
              </a:rPr>
              <a:t>do I know that would cause me, a soft-spoken Midwestern scientist, to get arrested protesting in front of the White House?</a:t>
            </a:r>
          </a:p>
        </p:txBody>
      </p:sp>
      <p:sp>
        <p:nvSpPr>
          <p:cNvPr id="4" name="Slide Number Placeholder 3"/>
          <p:cNvSpPr>
            <a:spLocks noGrp="1"/>
          </p:cNvSpPr>
          <p:nvPr>
            <p:ph type="sldNum" sz="quarter" idx="10"/>
          </p:nvPr>
        </p:nvSpPr>
        <p:spPr/>
        <p:txBody>
          <a:bodyPr/>
          <a:lstStyle/>
          <a:p>
            <a:fld id="{8676A1B0-0230-47B1-A602-A3BC1D18F196}" type="slidenum">
              <a:rPr lang="en-US" smtClean="0"/>
              <a:pPr/>
              <a:t>6</a:t>
            </a:fld>
            <a:endParaRPr lang="en-US"/>
          </a:p>
        </p:txBody>
      </p:sp>
    </p:spTree>
    <p:extLst>
      <p:ext uri="{BB962C8B-B14F-4D97-AF65-F5344CB8AC3E}">
        <p14:creationId xmlns:p14="http://schemas.microsoft.com/office/powerpoint/2010/main" val="1075398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60</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lstStyle/>
          <a:p>
            <a:r>
              <a:rPr lang="en-US" sz="1200" b="1" kern="1200" dirty="0" smtClean="0">
                <a:solidFill>
                  <a:schemeClr val="tx1"/>
                </a:solidFill>
                <a:effectLst/>
                <a:latin typeface="+mn-lt"/>
                <a:ea typeface="+mn-ea"/>
                <a:cs typeface="+mn-cs"/>
              </a:rPr>
              <a:t>What happened?  The root problem for nuclear power is concern about health effects of atomic radiation.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Until 1956 it was assumed that there was a threshold for harm, consistent with the idea that radiation is probably not dangerous if it is less than the amount that we get from cosmic rays and radioactive elements in the soil.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Some</a:t>
            </a:r>
            <a:r>
              <a:rPr lang="en-US" sz="1200" b="1" kern="1200" baseline="0" dirty="0" smtClean="0">
                <a:solidFill>
                  <a:schemeClr val="tx1"/>
                </a:solidFill>
                <a:effectLst/>
                <a:latin typeface="+mn-lt"/>
                <a:ea typeface="+mn-ea"/>
                <a:cs typeface="+mn-cs"/>
              </a:rPr>
              <a:t> scientists even argue for radiation </a:t>
            </a:r>
            <a:r>
              <a:rPr lang="en-US" sz="1200" b="1" kern="1200" baseline="0" dirty="0" err="1" smtClean="0">
                <a:solidFill>
                  <a:schemeClr val="tx1"/>
                </a:solidFill>
                <a:effectLst/>
                <a:latin typeface="+mn-lt"/>
                <a:ea typeface="+mn-ea"/>
                <a:cs typeface="+mn-cs"/>
              </a:rPr>
              <a:t>hormesis</a:t>
            </a:r>
            <a:r>
              <a:rPr lang="en-US" sz="1200" b="1" kern="1200" baseline="0" dirty="0" smtClean="0">
                <a:solidFill>
                  <a:schemeClr val="tx1"/>
                </a:solidFill>
                <a:effectLst/>
                <a:latin typeface="+mn-lt"/>
                <a:ea typeface="+mn-ea"/>
                <a:cs typeface="+mn-cs"/>
              </a:rPr>
              <a:t>, the idea that low levels of radiation are beneficial.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However, in 1956 the National Academy of Sciences BEAR Committee, Biological Effects of Atomic Radiation, declared that the tiniest amount of radiation is harmful.</a:t>
            </a:r>
          </a:p>
          <a:p>
            <a:pPr eaLnBrk="1" hangingPunct="1"/>
            <a:endParaRPr lang="en-US" dirty="0" smtClean="0">
              <a:latin typeface="Arial" pitchFamily="34" charset="0"/>
            </a:endParaRPr>
          </a:p>
        </p:txBody>
      </p:sp>
    </p:spTree>
    <p:extLst>
      <p:ext uri="{BB962C8B-B14F-4D97-AF65-F5344CB8AC3E}">
        <p14:creationId xmlns:p14="http://schemas.microsoft.com/office/powerpoint/2010/main" val="1290723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Linus Pauling used the idea that even the tiniest radiation is harmful to help achieve a ban on atmospheric testing of nuclear weapons by the U.S. and USSR.  This incidentally had an effect on public perception of nuclear power.</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Public attitudes were also affected</a:t>
            </a:r>
            <a:r>
              <a:rPr lang="en-US" b="1" baseline="0" dirty="0" smtClean="0"/>
              <a:t> by the 1979 disaster thriller film, The China Syndrome, about the danger of a nuclear meltdown.</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61</a:t>
            </a:fld>
            <a:endParaRPr lang="en-US"/>
          </a:p>
        </p:txBody>
      </p:sp>
    </p:spTree>
    <p:extLst>
      <p:ext uri="{BB962C8B-B14F-4D97-AF65-F5344CB8AC3E}">
        <p14:creationId xmlns:p14="http://schemas.microsoft.com/office/powerpoint/2010/main" val="2268874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film almost coincided with an actual accident and partial core meltdown at the Three-Mile-Island power plant in Pennsylvania.</a:t>
            </a:r>
          </a:p>
          <a:p>
            <a:endParaRPr lang="en-US" b="1" baseline="0" dirty="0" smtClean="0"/>
          </a:p>
          <a:p>
            <a:r>
              <a:rPr lang="en-US" b="1" baseline="0" dirty="0" smtClean="0"/>
              <a:t>Enthusiasm for nuclear power in the U.S. dissipated, even though it was determined later that the radiation released did not harm Pennsylvania residents. </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62</a:t>
            </a:fld>
            <a:endParaRPr lang="en-US"/>
          </a:p>
        </p:txBody>
      </p:sp>
    </p:spTree>
    <p:extLst>
      <p:ext uri="{BB962C8B-B14F-4D97-AF65-F5344CB8AC3E}">
        <p14:creationId xmlns:p14="http://schemas.microsoft.com/office/powerpoint/2010/main" val="3561716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effectLst/>
                <a:latin typeface="+mn-lt"/>
                <a:ea typeface="+mn-ea"/>
                <a:cs typeface="+mn-cs"/>
              </a:rPr>
              <a:t>This is from a concert held that year in New York.  </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Did you hear the line in the song “give me the warm glow of a wood fire”?  Remember that 10,000 people per day are dying from indoor air pollution.</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63</a:t>
            </a:fld>
            <a:endParaRPr lang="en-US"/>
          </a:p>
        </p:txBody>
      </p:sp>
    </p:spTree>
    <p:extLst>
      <p:ext uri="{BB962C8B-B14F-4D97-AF65-F5344CB8AC3E}">
        <p14:creationId xmlns:p14="http://schemas.microsoft.com/office/powerpoint/2010/main" val="828565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64</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normAutofit/>
          </a:bodyPr>
          <a:lstStyle/>
          <a:p>
            <a:r>
              <a:rPr lang="en-US" sz="1200" b="1" kern="1200" dirty="0" smtClean="0">
                <a:solidFill>
                  <a:schemeClr val="tx1"/>
                </a:solidFill>
                <a:effectLst/>
                <a:latin typeface="+mn-lt"/>
                <a:ea typeface="+mn-ea"/>
                <a:cs typeface="+mn-cs"/>
              </a:rPr>
              <a:t>Proponents of nuclear power</a:t>
            </a:r>
            <a:r>
              <a:rPr lang="en-US" sz="1200" b="1" kern="1200" baseline="0" dirty="0" smtClean="0">
                <a:solidFill>
                  <a:schemeClr val="tx1"/>
                </a:solidFill>
                <a:effectLst/>
                <a:latin typeface="+mn-lt"/>
                <a:ea typeface="+mn-ea"/>
                <a:cs typeface="+mn-cs"/>
              </a:rPr>
              <a:t> continue to argue that the BEAR Committee was wrong, that LNT is not correct and was ideologically driven.</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I doubt that this battle will be fruitful.  Small radiation effects are difficult to prove and depend on the circumstances.  In such case, health professionals are likely to prefer the strictest criterion, which is LNT.</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However, young people have a good basis to be very unhappy with us old people for not being scientific, for not being objective.</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We owe it to young people to provide an honest comparison of the health and environmental effects of nuclear power, health and environmental effects of fossil fuels, and health and environmental effects of renewable energies.  We have science academies capable of such evaluations, which should be presented side-by-side.</a:t>
            </a:r>
          </a:p>
        </p:txBody>
      </p:sp>
    </p:spTree>
    <p:extLst>
      <p:ext uri="{BB962C8B-B14F-4D97-AF65-F5344CB8AC3E}">
        <p14:creationId xmlns:p14="http://schemas.microsoft.com/office/powerpoint/2010/main" val="1299088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Young people have more reason to question the wisdom of us old people.</a:t>
            </a:r>
          </a:p>
          <a:p>
            <a:endParaRPr lang="en-US" b="1" dirty="0" smtClean="0"/>
          </a:p>
          <a:p>
            <a:r>
              <a:rPr lang="en-US" b="1" dirty="0" smtClean="0"/>
              <a:t>President Clinton, 25 years ago, terminated R&amp;D on nuclear power, just when the Department of Energy was ready to build an advanced generation nuclear reactor with major</a:t>
            </a:r>
            <a:r>
              <a:rPr lang="en-US" b="1" baseline="0" dirty="0" smtClean="0"/>
              <a:t> improvements over today’s reactors, which are 50 year old technology.</a:t>
            </a:r>
          </a:p>
          <a:p>
            <a:endParaRPr lang="en-US" b="1" baseline="0" dirty="0" smtClean="0"/>
          </a:p>
          <a:p>
            <a:r>
              <a:rPr lang="en-US" b="1" baseline="0" dirty="0" smtClean="0"/>
              <a:t>Nuclear power in the U.S. has an outstanding safety record, but next generation nuclear power can be even much safer and produce less nuclear waste.  We would not force solar energy or windmills to use 50-year-old technology.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65</a:t>
            </a:fld>
            <a:endParaRPr lang="en-US"/>
          </a:p>
        </p:txBody>
      </p:sp>
    </p:spTree>
    <p:extLst>
      <p:ext uri="{BB962C8B-B14F-4D97-AF65-F5344CB8AC3E}">
        <p14:creationId xmlns:p14="http://schemas.microsoft.com/office/powerpoint/2010/main" val="3060064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66</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8" y="4414838"/>
            <a:ext cx="5610225" cy="418465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rPr>
              <a:t>I am not advocating any specific technology.  My opinion is that, </a:t>
            </a:r>
            <a:r>
              <a:rPr lang="en-US" b="1" baseline="0" dirty="0" smtClean="0">
                <a:latin typeface="Arial" pitchFamily="34" charset="0"/>
              </a:rPr>
              <a:t>because of prior government failure to support R&amp;D,</a:t>
            </a:r>
            <a:r>
              <a:rPr lang="en-US" b="1" dirty="0" smtClean="0">
                <a:latin typeface="Arial" pitchFamily="34" charset="0"/>
              </a:rPr>
              <a:t> the best chance for advanced technology to contribute to rapid phasedown of CO2</a:t>
            </a:r>
            <a:r>
              <a:rPr lang="en-US" b="1" baseline="0" dirty="0" smtClean="0">
                <a:latin typeface="Arial" pitchFamily="34" charset="0"/>
              </a:rPr>
              <a:t> emissions, in the near-term, is probably via modular light-water reactors.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However, the Nuclear</a:t>
            </a:r>
            <a:r>
              <a:rPr lang="en-US" sz="1200" b="1" kern="1200" baseline="0" dirty="0" smtClean="0">
                <a:solidFill>
                  <a:schemeClr val="tx1"/>
                </a:solidFill>
                <a:effectLst/>
                <a:latin typeface="+mn-lt"/>
                <a:ea typeface="+mn-ea"/>
                <a:cs typeface="+mn-cs"/>
              </a:rPr>
              <a:t> Regulatory Commission and the </a:t>
            </a:r>
            <a:r>
              <a:rPr lang="en-US" sz="1200" b="1" kern="1200" dirty="0" smtClean="0">
                <a:solidFill>
                  <a:schemeClr val="tx1"/>
                </a:solidFill>
                <a:effectLst/>
                <a:latin typeface="+mn-lt"/>
                <a:ea typeface="+mn-ea"/>
                <a:cs typeface="+mn-cs"/>
              </a:rPr>
              <a:t>Department of Energy need to facilitate progress with modern technology, which they are not doing well.  Canada has a more responsive regulatory</a:t>
            </a:r>
            <a:r>
              <a:rPr lang="en-US" sz="1200" b="1" kern="1200" baseline="0" dirty="0" smtClean="0">
                <a:solidFill>
                  <a:schemeClr val="tx1"/>
                </a:solidFill>
                <a:effectLst/>
                <a:latin typeface="+mn-lt"/>
                <a:ea typeface="+mn-ea"/>
                <a:cs typeface="+mn-cs"/>
              </a:rPr>
              <a:t> commission.  Yet, from an engineering perspective, the best nuclear innovation potential still seems to be in the U.S.</a:t>
            </a:r>
            <a:r>
              <a:rPr lang="en-US" sz="1200" b="1" kern="1200" dirty="0" smtClean="0">
                <a:solidFill>
                  <a:schemeClr val="tx1"/>
                </a:solidFill>
                <a:effectLst/>
                <a:latin typeface="+mn-lt"/>
                <a:ea typeface="+mn-ea"/>
                <a:cs typeface="+mn-cs"/>
              </a:rPr>
              <a:t> </a:t>
            </a:r>
          </a:p>
          <a:p>
            <a:pPr eaLnBrk="1" hangingPunct="1"/>
            <a:endParaRPr lang="en-US" b="1" dirty="0" smtClean="0">
              <a:latin typeface="Arial" pitchFamily="34" charset="0"/>
            </a:endParaRPr>
          </a:p>
        </p:txBody>
      </p:sp>
    </p:spTree>
    <p:extLst>
      <p:ext uri="{BB962C8B-B14F-4D97-AF65-F5344CB8AC3E}">
        <p14:creationId xmlns:p14="http://schemas.microsoft.com/office/powerpoint/2010/main" val="21498148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Let me give the last word on this topic to my oldest grandson, here at about age seven reading an Indiana Jones book about an urgent problem.</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67</a:t>
            </a:fld>
            <a:endParaRPr lang="en-US"/>
          </a:p>
        </p:txBody>
      </p:sp>
    </p:spTree>
    <p:extLst>
      <p:ext uri="{BB962C8B-B14F-4D97-AF65-F5344CB8AC3E}">
        <p14:creationId xmlns:p14="http://schemas.microsoft.com/office/powerpoint/2010/main" val="969962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68</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9" y="4414839"/>
            <a:ext cx="5610225" cy="4184650"/>
          </a:xfrm>
          <a:noFill/>
          <a:ln/>
        </p:spPr>
        <p:txBody>
          <a:bodyPr/>
          <a:lstStyle/>
          <a:p>
            <a:pPr eaLnBrk="1" hangingPunct="1"/>
            <a:r>
              <a:rPr lang="en-US" b="1" dirty="0" smtClean="0">
                <a:latin typeface="Arial" pitchFamily="34" charset="0"/>
              </a:rPr>
              <a:t>A few years later Connor correctly identified two basic conclusions about the energy/climate matter.</a:t>
            </a:r>
          </a:p>
          <a:p>
            <a:pPr eaLnBrk="1" hangingPunct="1"/>
            <a:endParaRPr lang="en-US" b="1" dirty="0" smtClean="0">
              <a:latin typeface="Arial" pitchFamily="34" charset="0"/>
            </a:endParaRPr>
          </a:p>
          <a:p>
            <a:pPr eaLnBrk="1" hangingPunct="1"/>
            <a:r>
              <a:rPr lang="en-US" b="1" dirty="0" smtClean="0">
                <a:latin typeface="Arial" pitchFamily="34" charset="0"/>
              </a:rPr>
              <a:t>First, if grownups keep doing what they’re doing, and kids can’t figure out a time machine that actually works, kids are screwed.</a:t>
            </a:r>
          </a:p>
          <a:p>
            <a:pPr eaLnBrk="1" hangingPunct="1"/>
            <a:endParaRPr lang="en-US" b="1" dirty="0" smtClean="0">
              <a:latin typeface="Arial" pitchFamily="34" charset="0"/>
            </a:endParaRPr>
          </a:p>
          <a:p>
            <a:pPr eaLnBrk="1" hangingPunct="1"/>
            <a:r>
              <a:rPr lang="en-US" b="1" dirty="0" smtClean="0">
                <a:latin typeface="Arial" pitchFamily="34" charset="0"/>
              </a:rPr>
              <a:t>Second, some</a:t>
            </a:r>
            <a:r>
              <a:rPr lang="en-US" b="1" baseline="0" dirty="0" smtClean="0">
                <a:latin typeface="Arial" pitchFamily="34" charset="0"/>
              </a:rPr>
              <a:t> grownups are scared of nuclear power – but what about fossil fuels?  We know that using fossil fuels is not safe.  It is very dangerous!</a:t>
            </a:r>
            <a:endParaRPr lang="en-US" b="1" dirty="0" smtClean="0">
              <a:latin typeface="Arial" pitchFamily="34" charset="0"/>
            </a:endParaRPr>
          </a:p>
        </p:txBody>
      </p:sp>
    </p:spTree>
    <p:extLst>
      <p:ext uri="{BB962C8B-B14F-4D97-AF65-F5344CB8AC3E}">
        <p14:creationId xmlns:p14="http://schemas.microsoft.com/office/powerpoint/2010/main" val="3548612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9062"/>
            <a:fld id="{ABB50B31-2ECB-422A-AEBA-4FAF2F896EEB}" type="slidenum">
              <a:rPr lang="en-US" smtClean="0">
                <a:latin typeface="Arial" pitchFamily="34" charset="0"/>
              </a:rPr>
              <a:pPr defTabSz="919062"/>
              <a:t>69</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xfrm>
            <a:off x="406400" y="698500"/>
            <a:ext cx="6197600" cy="3486150"/>
          </a:xfrm>
          <a:ln/>
        </p:spPr>
      </p:sp>
      <p:sp>
        <p:nvSpPr>
          <p:cNvPr id="140292" name="Rectangle 3"/>
          <p:cNvSpPr>
            <a:spLocks noGrp="1" noChangeArrowheads="1"/>
          </p:cNvSpPr>
          <p:nvPr>
            <p:ph type="body" idx="1"/>
          </p:nvPr>
        </p:nvSpPr>
        <p:spPr>
          <a:xfrm>
            <a:off x="698477" y="4579374"/>
            <a:ext cx="5613446" cy="4184020"/>
          </a:xfrm>
          <a:noFill/>
          <a:ln/>
        </p:spPr>
        <p:txBody>
          <a:bodyPr/>
          <a:lstStyle/>
          <a:p>
            <a:pPr eaLnBrk="1" hangingPunct="1"/>
            <a:r>
              <a:rPr lang="en-US" b="1" dirty="0" smtClean="0">
                <a:latin typeface="Arial" pitchFamily="34" charset="0"/>
              </a:rPr>
              <a:t>Now let’s consider the solution to the health and climate problems.  The essential requirement</a:t>
            </a:r>
            <a:r>
              <a:rPr lang="en-US" b="1" baseline="0" dirty="0" smtClean="0">
                <a:latin typeface="Arial" pitchFamily="34" charset="0"/>
              </a:rPr>
              <a:t> is </a:t>
            </a:r>
            <a:r>
              <a:rPr lang="en-US" b="1" dirty="0" smtClean="0">
                <a:latin typeface="Arial" pitchFamily="34" charset="0"/>
              </a:rPr>
              <a:t>a rising carbon fee, to make the price of fossil fuels honest, by including their human health and climate change costs.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384924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 was lucky to grow up at a time when it was not difficult for the child of a tenant farmer to make his way to a state university.</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 was especially lucky to study under Prof. James Van Allen, who built instruments for the first U.S. satellites at the University of Iowa.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Prof. Van Allen told me about observations of Venus.  Venus was emitting intense microwave radiation.  Did it mean that Venus had an ionosphere … or was Venus extremely hot?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right answer, confirmed by Soviet </a:t>
            </a:r>
            <a:r>
              <a:rPr lang="en-US" sz="1200" b="1" kern="1200" dirty="0" err="1" smtClean="0">
                <a:solidFill>
                  <a:schemeClr val="tx1"/>
                </a:solidFill>
                <a:effectLst/>
                <a:latin typeface="+mn-lt"/>
                <a:ea typeface="+mn-ea"/>
                <a:cs typeface="+mn-cs"/>
              </a:rPr>
              <a:t>Venera</a:t>
            </a:r>
            <a:r>
              <a:rPr lang="en-US" sz="1200" b="1" kern="1200" dirty="0" smtClean="0">
                <a:solidFill>
                  <a:schemeClr val="tx1"/>
                </a:solidFill>
                <a:effectLst/>
                <a:latin typeface="+mn-lt"/>
                <a:ea typeface="+mn-ea"/>
                <a:cs typeface="+mn-cs"/>
              </a:rPr>
              <a:t> spacecraft, was that the surface was very hot, 900°F … kept hot by a thick carbon dioxide atmosphere.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7</a:t>
            </a:fld>
            <a:endParaRPr lang="en-US"/>
          </a:p>
        </p:txBody>
      </p:sp>
    </p:spTree>
    <p:extLst>
      <p:ext uri="{BB962C8B-B14F-4D97-AF65-F5344CB8AC3E}">
        <p14:creationId xmlns:p14="http://schemas.microsoft.com/office/powerpoint/2010/main" val="31600423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8964"/>
            <a:fld id="{11426CA7-88BD-43F1-B4D5-417169ABBB30}" type="slidenum">
              <a:rPr lang="en-US" smtClean="0">
                <a:latin typeface="Arial" pitchFamily="34" charset="0"/>
              </a:rPr>
              <a:pPr defTabSz="918964"/>
              <a:t>70</a:t>
            </a:fld>
            <a:endParaRPr lang="en-US" dirty="0" smtClean="0">
              <a:latin typeface="Arial" pitchFamily="34" charset="0"/>
            </a:endParaRPr>
          </a:p>
        </p:txBody>
      </p:sp>
      <p:sp>
        <p:nvSpPr>
          <p:cNvPr id="122883" name="Rectangle 2"/>
          <p:cNvSpPr>
            <a:spLocks noGrp="1" noRot="1" noChangeAspect="1" noChangeArrowheads="1" noTextEdit="1"/>
          </p:cNvSpPr>
          <p:nvPr>
            <p:ph type="sldImg"/>
          </p:nvPr>
        </p:nvSpPr>
        <p:spPr>
          <a:xfrm>
            <a:off x="407988" y="696913"/>
            <a:ext cx="6197600" cy="3486150"/>
          </a:xfrm>
          <a:ln/>
        </p:spPr>
      </p:sp>
      <p:sp>
        <p:nvSpPr>
          <p:cNvPr id="122884" name="Rectangle 3"/>
          <p:cNvSpPr>
            <a:spLocks noGrp="1" noChangeArrowheads="1"/>
          </p:cNvSpPr>
          <p:nvPr>
            <p:ph type="body" idx="1"/>
          </p:nvPr>
        </p:nvSpPr>
        <p:spPr>
          <a:xfrm>
            <a:off x="700081" y="4414511"/>
            <a:ext cx="5610242" cy="4185621"/>
          </a:xfrm>
          <a:noFill/>
          <a:ln/>
        </p:spPr>
        <p:txBody>
          <a:bodyPr/>
          <a:lstStyle/>
          <a:p>
            <a:pPr eaLnBrk="1" hangingPunct="1"/>
            <a:r>
              <a:rPr lang="en-US" b="1" dirty="0" smtClean="0">
                <a:solidFill>
                  <a:srgbClr val="006600"/>
                </a:solidFill>
                <a:latin typeface="Arial" pitchFamily="34" charset="0"/>
              </a:rPr>
              <a:t>It is easy to implement an across-the-board</a:t>
            </a:r>
            <a:r>
              <a:rPr lang="en-US" b="1" baseline="0" dirty="0" smtClean="0">
                <a:solidFill>
                  <a:srgbClr val="006600"/>
                </a:solidFill>
                <a:latin typeface="Arial" pitchFamily="34" charset="0"/>
              </a:rPr>
              <a:t> carbon fee, collecting it at the first sale at domestic mines and ports-of-entry.</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If 100 percent of this collected fee is distributed equally to all legal residents, we obtain a simple, transparent, market-based approach that spurs innovation.</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With the present distribution of energy use, 70 percent of the public will make money, but if they want to stay on the positive side of the ledger they need to pay attention to the price of things on the shelf – products that employ a lot of fossil fuel in their production will become more expensive.</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Most rich people have a large carbon footprint, from large houses and flying around the world, so they will lose money, but they can afford it. </a:t>
            </a:r>
            <a:endParaRPr lang="en-US" b="1" dirty="0" smtClean="0">
              <a:solidFill>
                <a:srgbClr val="006600"/>
              </a:solidFill>
              <a:latin typeface="Arial" pitchFamily="34" charset="0"/>
            </a:endParaRPr>
          </a:p>
        </p:txBody>
      </p:sp>
    </p:spTree>
    <p:extLst>
      <p:ext uri="{BB962C8B-B14F-4D97-AF65-F5344CB8AC3E}">
        <p14:creationId xmlns:p14="http://schemas.microsoft.com/office/powerpoint/2010/main" val="2768019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71</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8" y="4414838"/>
            <a:ext cx="5610225" cy="4184650"/>
          </a:xfrm>
          <a:noFill/>
          <a:ln/>
        </p:spPr>
        <p:txBody>
          <a:bodyPr/>
          <a:lstStyle/>
          <a:p>
            <a:pPr eaLnBrk="1" hangingPunct="1"/>
            <a:r>
              <a:rPr lang="en-US" b="1" dirty="0" smtClean="0">
                <a:latin typeface="Arial" pitchFamily="34" charset="0"/>
              </a:rPr>
              <a:t>Fee &amp; Dividend spurs the economy, creating jobs, increasing GNP and increasing</a:t>
            </a:r>
            <a:r>
              <a:rPr lang="en-US" b="1" baseline="0" dirty="0" smtClean="0">
                <a:latin typeface="Arial" pitchFamily="34" charset="0"/>
              </a:rPr>
              <a:t> government revenue.</a:t>
            </a:r>
          </a:p>
          <a:p>
            <a:pPr eaLnBrk="1" hangingPunct="1"/>
            <a:endParaRPr lang="en-US" b="1" baseline="0" dirty="0" smtClean="0">
              <a:latin typeface="Arial" pitchFamily="34" charset="0"/>
            </a:endParaRPr>
          </a:p>
          <a:p>
            <a:pPr eaLnBrk="1" hangingPunct="1"/>
            <a:r>
              <a:rPr lang="en-US" b="1" baseline="0" dirty="0" smtClean="0">
                <a:latin typeface="Arial" pitchFamily="34" charset="0"/>
              </a:rPr>
              <a:t>Fee &amp; Dividend is the one effective international approach.  When the U.S. and/or China adopt a carbon fee, they will also impose border duties on products from countries that do not have an equivalent carbon fee.  That will be an incentive for other countries to adopt a carbon fee, so they can collect the money themselves.</a:t>
            </a:r>
            <a:endParaRPr lang="en-US" b="1" dirty="0" smtClean="0">
              <a:latin typeface="Arial" pitchFamily="34" charset="0"/>
            </a:endParaRPr>
          </a:p>
        </p:txBody>
      </p:sp>
    </p:spTree>
    <p:extLst>
      <p:ext uri="{BB962C8B-B14F-4D97-AF65-F5344CB8AC3E}">
        <p14:creationId xmlns:p14="http://schemas.microsoft.com/office/powerpoint/2010/main" val="780414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9062"/>
            <a:fld id="{ABB50B31-2ECB-422A-AEBA-4FAF2F896EEB}" type="slidenum">
              <a:rPr lang="en-US" smtClean="0">
                <a:latin typeface="Arial" pitchFamily="34" charset="0"/>
              </a:rPr>
              <a:pPr defTabSz="919062"/>
              <a:t>72</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xfrm>
            <a:off x="406400" y="698500"/>
            <a:ext cx="6197600" cy="3486150"/>
          </a:xfrm>
          <a:ln/>
        </p:spPr>
      </p:sp>
      <p:sp>
        <p:nvSpPr>
          <p:cNvPr id="140292" name="Rectangle 3"/>
          <p:cNvSpPr>
            <a:spLocks noGrp="1" noChangeArrowheads="1"/>
          </p:cNvSpPr>
          <p:nvPr>
            <p:ph type="body" idx="1"/>
          </p:nvPr>
        </p:nvSpPr>
        <p:spPr>
          <a:xfrm>
            <a:off x="698477" y="4579374"/>
            <a:ext cx="5613446" cy="4184020"/>
          </a:xfrm>
          <a:noFill/>
          <a:ln/>
        </p:spPr>
        <p:txBody>
          <a:bodyPr/>
          <a:lstStyle/>
          <a:p>
            <a:pPr eaLnBrk="1" hangingPunct="1"/>
            <a:r>
              <a:rPr lang="en-US" b="1" dirty="0" smtClean="0">
                <a:latin typeface="Arial" pitchFamily="34" charset="0"/>
              </a:rPr>
              <a:t>So the crucial underlying requirement is a rising price on carbon, to make the fossil fuel price honest.</a:t>
            </a:r>
          </a:p>
          <a:p>
            <a:pPr eaLnBrk="1" hangingPunct="1"/>
            <a:endParaRPr lang="en-US" b="1" dirty="0" smtClean="0">
              <a:latin typeface="Arial" pitchFamily="34" charset="0"/>
            </a:endParaRPr>
          </a:p>
          <a:p>
            <a:pPr eaLnBrk="1" hangingPunct="1"/>
            <a:r>
              <a:rPr lang="en-US" b="1" dirty="0" smtClean="0">
                <a:latin typeface="Arial" pitchFamily="34" charset="0"/>
              </a:rPr>
              <a:t>Some regulations will still be required, and governments must support research and development, because it is essential to have 100 percent carbon-free electricity.</a:t>
            </a:r>
          </a:p>
        </p:txBody>
      </p:sp>
    </p:spTree>
    <p:extLst>
      <p:ext uri="{BB962C8B-B14F-4D97-AF65-F5344CB8AC3E}">
        <p14:creationId xmlns:p14="http://schemas.microsoft.com/office/powerpoint/2010/main" val="2400655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It’s important to recognize national responsibilities for climate change, which is proportional to cumulative emissions.  The U.S.,</a:t>
            </a:r>
            <a:r>
              <a:rPr lang="en-US" b="1" baseline="0" dirty="0" smtClean="0"/>
              <a:t> the UK and Germany are much more responsible for climate change than the developing countries.  In other words, the West burned much more than its fair share of the global carbon budget that is permitted if we are to stabilize climate and avert disasters.</a:t>
            </a:r>
          </a:p>
          <a:p>
            <a:endParaRPr lang="en-US" b="1" baseline="0" dirty="0" smtClean="0"/>
          </a:p>
          <a:p>
            <a:r>
              <a:rPr lang="en-US" b="1" baseline="0" dirty="0" smtClean="0"/>
              <a:t>This is an added reason for the West to assist in reducing emissions in developing countries, in addition to the fact that we are all in the same boat together.</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73</a:t>
            </a:fld>
            <a:endParaRPr lang="en-US"/>
          </a:p>
        </p:txBody>
      </p:sp>
    </p:spTree>
    <p:extLst>
      <p:ext uri="{BB962C8B-B14F-4D97-AF65-F5344CB8AC3E}">
        <p14:creationId xmlns:p14="http://schemas.microsoft.com/office/powerpoint/2010/main" val="479377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can we reduce emissions from the big future emitters?  If I want to be popular, if I want to find research support easily, I must say that renewable energies can provide all of our energy.</a:t>
            </a:r>
          </a:p>
          <a:p>
            <a:endParaRPr lang="en-US" b="1" dirty="0" smtClean="0"/>
          </a:p>
          <a:p>
            <a:r>
              <a:rPr lang="en-US" b="1" dirty="0" smtClean="0"/>
              <a:t>If I want to be a good scientist,</a:t>
            </a:r>
            <a:r>
              <a:rPr lang="en-US" b="1" baseline="0" dirty="0" smtClean="0"/>
              <a:t> I must look at the data.  Does it make sense to place all our eggs in one basket, to make the assumption that renewable energies by themselves will rapidly replace fossil fuels?</a:t>
            </a:r>
          </a:p>
          <a:p>
            <a:endParaRPr lang="en-US" b="1" baseline="0" dirty="0" smtClean="0"/>
          </a:p>
          <a:p>
            <a:r>
              <a:rPr lang="en-US" b="1" baseline="0" dirty="0" smtClean="0"/>
              <a:t>Young people should be angry.  Old people do not have the right to gamble the future of young people on that assumption.</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74</a:t>
            </a:fld>
            <a:endParaRPr lang="en-US"/>
          </a:p>
        </p:txBody>
      </p:sp>
    </p:spTree>
    <p:extLst>
      <p:ext uri="{BB962C8B-B14F-4D97-AF65-F5344CB8AC3E}">
        <p14:creationId xmlns:p14="http://schemas.microsoft.com/office/powerpoint/2010/main" val="32931054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75</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lstStyle/>
          <a:p>
            <a:pPr eaLnBrk="1" hangingPunct="1"/>
            <a:r>
              <a:rPr lang="en-US" b="1" dirty="0" smtClean="0">
                <a:latin typeface="Arial" pitchFamily="34" charset="0"/>
              </a:rPr>
              <a:t>I doubt</a:t>
            </a:r>
            <a:r>
              <a:rPr lang="en-US" b="1" baseline="0" dirty="0" smtClean="0">
                <a:latin typeface="Arial" pitchFamily="34" charset="0"/>
              </a:rPr>
              <a:t> that the climate problem will be solved by 190 nations sitting around a table.  What is required, I believe, is the United States and China to agree on the need for a carbon fee.  They could readily impose it on a near-global basis.</a:t>
            </a:r>
          </a:p>
          <a:p>
            <a:pPr eaLnBrk="1" hangingPunct="1"/>
            <a:endParaRPr lang="en-US" b="1" baseline="0" dirty="0" smtClean="0">
              <a:latin typeface="Arial" pitchFamily="34" charset="0"/>
            </a:endParaRPr>
          </a:p>
          <a:p>
            <a:pPr eaLnBrk="1" hangingPunct="1"/>
            <a:r>
              <a:rPr lang="en-US" b="1" baseline="0" dirty="0" smtClean="0">
                <a:latin typeface="Arial" pitchFamily="34" charset="0"/>
              </a:rPr>
              <a:t>However, this will not happen in the absence of technological advances that allow practical economical movement to carbon-free electricity in countries such as China and India.  For that to happen rapidly requires concerted, high-priority technology cooperation.</a:t>
            </a:r>
          </a:p>
          <a:p>
            <a:pPr eaLnBrk="1" hangingPunct="1"/>
            <a:endParaRPr lang="en-US" b="1" baseline="0" dirty="0" smtClean="0">
              <a:latin typeface="Arial" pitchFamily="34" charset="0"/>
            </a:endParaRPr>
          </a:p>
          <a:p>
            <a:r>
              <a:rPr lang="en-US" b="1" baseline="0" dirty="0" smtClean="0"/>
              <a:t>The notion that humanity can escape to Mars is nonsense.  Either we learn to work together preserving our remarkable home planet, or we sink to the abyss together.</a:t>
            </a:r>
            <a:endParaRPr lang="en-US" b="1" dirty="0" smtClean="0"/>
          </a:p>
        </p:txBody>
      </p:sp>
    </p:spTree>
    <p:extLst>
      <p:ext uri="{BB962C8B-B14F-4D97-AF65-F5344CB8AC3E}">
        <p14:creationId xmlns:p14="http://schemas.microsoft.com/office/powerpoint/2010/main" val="2075744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China and India are not the only big emitters.  There is also the United States, which has withdrawn from the Paris Agreement and says that climate change is a hoax.</a:t>
            </a:r>
          </a:p>
          <a:p>
            <a:endParaRPr lang="en-US" b="1" dirty="0" smtClean="0"/>
          </a:p>
          <a:p>
            <a:r>
              <a:rPr lang="en-US" b="1" dirty="0" smtClean="0"/>
              <a:t>Nevertheless, there is a basis for optimism.  The</a:t>
            </a:r>
            <a:r>
              <a:rPr lang="en-US" b="1" baseline="0" dirty="0" smtClean="0"/>
              <a:t> United States is still a nation of laws.  Twenty-one young people, including my oldest grandchild, and I have filed a lawsuit against the federal government demanding a national plan to phase down emissions rapidly.</a:t>
            </a:r>
          </a:p>
          <a:p>
            <a:endParaRPr lang="en-US" b="1" baseline="0" dirty="0" smtClean="0"/>
          </a:p>
          <a:p>
            <a:r>
              <a:rPr lang="en-US" b="1" baseline="0" dirty="0" smtClean="0"/>
              <a:t>I expect that we will win this case even with a conservative Supreme Court, because our case is based on the most fundamental Constitutional principles: young people are being deprived of life, liberty and property without due process of law; they are not receiving equal protection of the law.  It is analogous to the case of civil rights in the 20</a:t>
            </a:r>
            <a:r>
              <a:rPr lang="en-US" b="1" baseline="30000" dirty="0" smtClean="0"/>
              <a:t>th</a:t>
            </a:r>
            <a:r>
              <a:rPr lang="en-US" b="1" baseline="0" dirty="0" smtClean="0"/>
              <a:t> century.</a:t>
            </a:r>
            <a:endParaRPr lang="en-US" b="1" dirty="0"/>
          </a:p>
        </p:txBody>
      </p:sp>
      <p:sp>
        <p:nvSpPr>
          <p:cNvPr id="4" name="Slide Number Placeholder 3"/>
          <p:cNvSpPr>
            <a:spLocks noGrp="1"/>
          </p:cNvSpPr>
          <p:nvPr>
            <p:ph type="sldNum" sz="quarter" idx="10"/>
          </p:nvPr>
        </p:nvSpPr>
        <p:spPr/>
        <p:txBody>
          <a:bodyPr/>
          <a:lstStyle/>
          <a:p>
            <a:fld id="{F450B29E-3F45-417D-98DD-0D772DCCEEDB}" type="slidenum">
              <a:rPr lang="en-US" smtClean="0"/>
              <a:pPr/>
              <a:t>76</a:t>
            </a:fld>
            <a:endParaRPr lang="en-US"/>
          </a:p>
        </p:txBody>
      </p:sp>
    </p:spTree>
    <p:extLst>
      <p:ext uri="{BB962C8B-B14F-4D97-AF65-F5344CB8AC3E}">
        <p14:creationId xmlns:p14="http://schemas.microsoft.com/office/powerpoint/2010/main" val="2340890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But the courts cannot write laws, so it is important to also influence</a:t>
            </a:r>
            <a:r>
              <a:rPr lang="en-US" b="1" baseline="0" dirty="0" smtClean="0"/>
              <a:t> the legislative branch.</a:t>
            </a:r>
            <a:endParaRPr lang="en-US" b="1" dirty="0" smtClean="0"/>
          </a:p>
          <a:p>
            <a:endParaRPr lang="en-US" b="1" dirty="0" smtClean="0"/>
          </a:p>
          <a:p>
            <a:r>
              <a:rPr lang="en-US" b="1" dirty="0" smtClean="0"/>
              <a:t>Good progress is being</a:t>
            </a:r>
            <a:r>
              <a:rPr lang="en-US" b="1" baseline="0" dirty="0" smtClean="0"/>
              <a:t> made in the U.S. by</a:t>
            </a:r>
            <a:r>
              <a:rPr lang="en-US" b="1" dirty="0" smtClean="0"/>
              <a:t> a rapidly growing organization, </a:t>
            </a:r>
            <a:r>
              <a:rPr lang="en-US" b="1" dirty="0" err="1" smtClean="0"/>
              <a:t>CitizensClimateLobby</a:t>
            </a:r>
            <a:r>
              <a:rPr lang="en-US" b="1" dirty="0" smtClean="0"/>
              <a:t>,</a:t>
            </a:r>
            <a:r>
              <a:rPr lang="en-US" b="1" baseline="0" dirty="0" smtClean="0"/>
              <a:t> which has Carbon Fee &amp; Dividend as its objective.</a:t>
            </a:r>
          </a:p>
          <a:p>
            <a:endParaRPr lang="en-US" b="1" dirty="0" smtClean="0"/>
          </a:p>
          <a:p>
            <a:r>
              <a:rPr lang="en-US" b="1" dirty="0" smtClean="0"/>
              <a:t>CCL uses</a:t>
            </a:r>
            <a:r>
              <a:rPr lang="en-US" b="1" baseline="0" dirty="0" smtClean="0"/>
              <a:t> the democratic process, it visits Washington, speaking to Congress people and their staffers about fee-and-dividend.  They also write op-eds and letters-to-the-editor.</a:t>
            </a:r>
          </a:p>
          <a:p>
            <a:endParaRPr lang="en-US" b="1" baseline="0" dirty="0" smtClean="0"/>
          </a:p>
          <a:p>
            <a:r>
              <a:rPr lang="en-US" b="1" dirty="0" smtClean="0"/>
              <a:t>Joining this organization is probably the single most important</a:t>
            </a:r>
            <a:r>
              <a:rPr lang="en-US" b="1" baseline="0" dirty="0" smtClean="0"/>
              <a:t> thing a citizen can do to address climate change</a:t>
            </a:r>
            <a:r>
              <a:rPr lang="en-US" b="1" dirty="0" smtClean="0"/>
              <a:t>.</a:t>
            </a:r>
          </a:p>
          <a:p>
            <a:endParaRPr lang="en-US" b="1" dirty="0" smtClean="0"/>
          </a:p>
          <a:p>
            <a:r>
              <a:rPr lang="en-US" b="1" dirty="0" smtClean="0"/>
              <a:t>There are CCL branches in India, but not in China or Taiwan.  Something</a:t>
            </a:r>
            <a:r>
              <a:rPr lang="en-US" b="1" baseline="0" dirty="0" smtClean="0"/>
              <a:t> to consider!  Thank you!</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77</a:t>
            </a:fld>
            <a:endParaRPr lang="en-US"/>
          </a:p>
        </p:txBody>
      </p:sp>
    </p:spTree>
    <p:extLst>
      <p:ext uri="{BB962C8B-B14F-4D97-AF65-F5344CB8AC3E}">
        <p14:creationId xmlns:p14="http://schemas.microsoft.com/office/powerpoint/2010/main" val="31547557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18932"/>
            <a:fld id="{BB75F78A-F29B-4CF9-931F-4B1A76515968}" type="slidenum">
              <a:rPr lang="en-US" smtClean="0">
                <a:latin typeface="Arial" pitchFamily="34" charset="0"/>
              </a:rPr>
              <a:pPr defTabSz="918932"/>
              <a:t>78</a:t>
            </a:fld>
            <a:endParaRPr lang="en-US" dirty="0" smtClean="0">
              <a:latin typeface="Arial" pitchFamily="34" charset="0"/>
            </a:endParaRPr>
          </a:p>
        </p:txBody>
      </p:sp>
      <p:sp>
        <p:nvSpPr>
          <p:cNvPr id="130051" name="Rectangle 2"/>
          <p:cNvSpPr>
            <a:spLocks noGrp="1" noRot="1" noChangeAspect="1" noChangeArrowheads="1" noTextEdit="1"/>
          </p:cNvSpPr>
          <p:nvPr>
            <p:ph type="sldImg"/>
          </p:nvPr>
        </p:nvSpPr>
        <p:spPr>
          <a:xfrm>
            <a:off x="406400" y="698500"/>
            <a:ext cx="6197600" cy="3486150"/>
          </a:xfrm>
          <a:ln/>
        </p:spPr>
      </p:sp>
      <p:sp>
        <p:nvSpPr>
          <p:cNvPr id="130052" name="Rectangle 3"/>
          <p:cNvSpPr>
            <a:spLocks noGrp="1" noChangeArrowheads="1"/>
          </p:cNvSpPr>
          <p:nvPr>
            <p:ph type="body" idx="1"/>
          </p:nvPr>
        </p:nvSpPr>
        <p:spPr>
          <a:xfrm>
            <a:off x="698478" y="4414510"/>
            <a:ext cx="5613446" cy="4184021"/>
          </a:xfrm>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29359025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 115.1</a:t>
            </a:r>
            <a:r>
              <a:rPr lang="en-US" baseline="0" dirty="0" smtClean="0"/>
              <a:t> Mt oil equivalent</a:t>
            </a:r>
          </a:p>
          <a:p>
            <a:r>
              <a:rPr lang="en-US" baseline="0" dirty="0" smtClean="0"/>
              <a:t>Nuclear = 5.1 = 4.4%</a:t>
            </a:r>
          </a:p>
          <a:p>
            <a:r>
              <a:rPr lang="en-US" baseline="0" dirty="0" smtClean="0"/>
              <a:t>Hydro = 1.2 = 1.0%</a:t>
            </a:r>
          </a:p>
          <a:p>
            <a:r>
              <a:rPr lang="en-US" baseline="0" dirty="0" smtClean="0"/>
              <a:t>Other renewables = 1.2 = 1.0%</a:t>
            </a:r>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79</a:t>
            </a:fld>
            <a:endParaRPr lang="en-US"/>
          </a:p>
        </p:txBody>
      </p:sp>
    </p:spTree>
    <p:extLst>
      <p:ext uri="{BB962C8B-B14F-4D97-AF65-F5344CB8AC3E}">
        <p14:creationId xmlns:p14="http://schemas.microsoft.com/office/powerpoint/2010/main" val="2301039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Mars, Earth and Venus confirm the greenhouse effect.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greenhouse effect is the excess temperature relative to what is expected, given the amount of sunlight each planet absorbs.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greenhouse gas amount increases, excess warming increases.  Earth is not too cold or too hot.  It’s just right for life.</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8</a:t>
            </a:fld>
            <a:endParaRPr lang="en-US"/>
          </a:p>
        </p:txBody>
      </p:sp>
    </p:spTree>
    <p:extLst>
      <p:ext uri="{BB962C8B-B14F-4D97-AF65-F5344CB8AC3E}">
        <p14:creationId xmlns:p14="http://schemas.microsoft.com/office/powerpoint/2010/main" val="155604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 was fortunate to join NASA and successfully propose an experiment to fly to Venus.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Our instrument, a telescope one</a:t>
            </a:r>
            <a:r>
              <a:rPr lang="en-US" sz="1200" b="1" kern="1200" baseline="0" dirty="0" smtClean="0">
                <a:solidFill>
                  <a:schemeClr val="tx1"/>
                </a:solidFill>
                <a:effectLst/>
                <a:latin typeface="+mn-lt"/>
                <a:ea typeface="+mn-ea"/>
                <a:cs typeface="+mn-cs"/>
              </a:rPr>
              <a:t> and a half inches in diameter,</a:t>
            </a:r>
            <a:r>
              <a:rPr lang="en-US" sz="1200" b="1" kern="1200" dirty="0" smtClean="0">
                <a:solidFill>
                  <a:schemeClr val="tx1"/>
                </a:solidFill>
                <a:effectLst/>
                <a:latin typeface="+mn-lt"/>
                <a:ea typeface="+mn-ea"/>
                <a:cs typeface="+mn-cs"/>
              </a:rPr>
              <a:t> took this image of the Veil of Venus.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smog enveloping Venus turned out to be sulfuric acid – not a very romantic planet.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While our instrument was being built, I became involved in calculations of the greenhouse effect here on Earth, because we realized that our atmospheric composition was changing.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9</a:t>
            </a:fld>
            <a:endParaRPr lang="en-US"/>
          </a:p>
        </p:txBody>
      </p:sp>
    </p:spTree>
    <p:extLst>
      <p:ext uri="{BB962C8B-B14F-4D97-AF65-F5344CB8AC3E}">
        <p14:creationId xmlns:p14="http://schemas.microsoft.com/office/powerpoint/2010/main" val="404223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429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47B3B-1B64-49EA-897A-6C4F27C69E7A}" type="datetimeFigureOut">
              <a:rPr lang="en-US" smtClean="0"/>
              <a:pPr/>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47B3B-1B64-49EA-897A-6C4F27C69E7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47B3B-1B64-49EA-897A-6C4F27C69E7A}" type="datetimeFigureOut">
              <a:rPr lang="en-US" smtClean="0"/>
              <a:pPr/>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47B3B-1B64-49EA-897A-6C4F27C69E7A}" type="datetimeFigureOut">
              <a:rPr lang="en-US" smtClean="0"/>
              <a:pPr/>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47B3B-1B64-49EA-897A-6C4F27C69E7A}" type="datetimeFigureOut">
              <a:rPr lang="en-US" smtClean="0"/>
              <a:pPr/>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47B3B-1B64-49EA-897A-6C4F27C69E7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47B3B-1B64-49EA-897A-6C4F27C69E7A}" type="datetimeFigureOut">
              <a:rPr lang="en-US" smtClean="0"/>
              <a:pPr/>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47B3B-1B64-49EA-897A-6C4F27C69E7A}" type="datetimeFigureOut">
              <a:rPr lang="en-US" smtClean="0"/>
              <a:pPr/>
              <a:t>11/5/2018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A9510-6665-4BF5-B145-6EE92816E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images.google.com/url?sa=i&amp;rct=j&amp;q=industrial%20revolution&amp;source=images&amp;cd=&amp;cad=rja&amp;docid=7zFzIyJCQ9L8gM&amp;tbnid=3eYv1Ci86bEyPM:&amp;ved=0CAUQjRw&amp;url=http://eh.net/encyclopedia/article/burnette.women.workers.britain&amp;ei=I1z5UabyE8mTiAK6xYGgCA&amp;psig=AFQjCNEiQhcN2lP_KJlpu3lg3CLpcYTj9w&amp;ust=1375382635969518" TargetMode="External"/><Relationship Id="rId18" Type="http://schemas.openxmlformats.org/officeDocument/2006/relationships/image" Target="../media/image10.jpeg"/><Relationship Id="rId3" Type="http://schemas.openxmlformats.org/officeDocument/2006/relationships/hyperlink" Target="http://images.google.com/url?sa=i&amp;rct=j&amp;q=industrial%20revolution&amp;source=images&amp;cd=&amp;cad=rja&amp;docid=c_GR02nSr7clRM&amp;tbnid=DoMVJRryN_s3rM:&amp;ved=0CAUQjRw&amp;url=https://www.mtholyoke.edu/courses/rschwart/ind_rev/images/indust.html.htm&amp;ei=Elv5Ue3MK8SEiAKjq4GYCg&amp;psig=AFQjCNEiQhcN2lP_KJlpu3lg3CLpcYTj9w&amp;ust=1375382635969518" TargetMode="External"/><Relationship Id="rId7" Type="http://schemas.openxmlformats.org/officeDocument/2006/relationships/hyperlink" Target="http://images.google.com/url?sa=i&amp;rct=j&amp;q=industrial%20revolution&amp;source=images&amp;cd=&amp;cad=rja&amp;docid=zi_W6toARTOG9M&amp;tbnid=fSdzbMrZ31UaxM:&amp;ved=0CAUQjRw&amp;url=http://ingabjarndis.wix.com/industrialrevolution&amp;ei=fVv5UbKsD4H9igK2qIGIBA&amp;psig=AFQjCNEiQhcN2lP_KJlpu3lg3CLpcYTj9w&amp;ust=1375382635969518" TargetMode="External"/><Relationship Id="rId12" Type="http://schemas.openxmlformats.org/officeDocument/2006/relationships/image" Target="../media/image7.jpeg"/><Relationship Id="rId17" Type="http://schemas.openxmlformats.org/officeDocument/2006/relationships/hyperlink" Target="http://images.google.com/url?sa=i&amp;rct=j&amp;q=industrial%20revolution&amp;source=images&amp;cd=&amp;cad=rja&amp;docid=5BK5YohpU6uHsM&amp;tbnid=No-xbKrMPhUSOM:&amp;ved=0CAUQjRw&amp;url=http://industrialrevolutionhistoryclass.blogspot.com/&amp;ei=Slz5UbWVEuafiAKL3YDYDA&amp;psig=AFQjCNEiQhcN2lP_KJlpu3lg3CLpcYTj9w&amp;ust=1375382635969518" TargetMode="External"/><Relationship Id="rId2" Type="http://schemas.openxmlformats.org/officeDocument/2006/relationships/notesSlide" Target="../notesSlides/notesSlide4.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hyperlink" Target="http://images.google.com/url?sa=i&amp;rct=j&amp;q=industrial%20revolution&amp;source=images&amp;cd=&amp;cad=rja&amp;docid=FMk0m1JgP8lM-M&amp;tbnid=U1r8PuYg7_ynuM:&amp;ved=0CAUQjRw&amp;url=http://www2.newcanaan.k12.ct.us/education/components/scrapbook/default.php?sectiondetailid%3D5396&amp;ei=5lv5UbHAFu6xigLmlYHYBg&amp;psig=AFQjCNEiQhcN2lP_KJlpu3lg3CLpcYTj9w&amp;ust=1375382635969518" TargetMode="External"/><Relationship Id="rId5" Type="http://schemas.openxmlformats.org/officeDocument/2006/relationships/hyperlink" Target="http://images.google.com/url?sa=i&amp;rct=j&amp;q=industrial%20revolution&amp;source=images&amp;cd=&amp;cad=rja&amp;docid=iPNbZ1B5g7gBVM&amp;tbnid=qNPMKB6YxRi-eM:&amp;ved=0CAUQjRw&amp;url=http://talonssephr.edublogs.org/2011/04/06/the-industrial-revolution-and-its-effect-on-upper-and-lower-canadians/&amp;ei=VVv5Uc2RI-HniwKr5YCgCA&amp;psig=AFQjCNEiQhcN2lP_KJlpu3lg3CLpcYTj9w&amp;ust=1375382635969518" TargetMode="External"/><Relationship Id="rId15" Type="http://schemas.openxmlformats.org/officeDocument/2006/relationships/hyperlink" Target="http://images.google.com/url?sa=i&amp;rct=j&amp;q=industrial%20revolution&amp;source=images&amp;cd=&amp;cad=rja&amp;docid=CtZrk2VAno6biM&amp;tbnid=0cX1_lE3SFM8XM:&amp;ved=0CAUQjRw&amp;url=http://www.industrialrevolutionresearch.com/&amp;ei=OFz5UZGeC43jigLl8oCoBQ&amp;psig=AFQjCNEiQhcN2lP_KJlpu3lg3CLpcYTj9w&amp;ust=1375382635969518" TargetMode="Externa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hyperlink" Target="http://images.google.com/url?sa=i&amp;rct=j&amp;q=industrial%20revolution&amp;source=images&amp;cd=&amp;cad=rja&amp;docid=WkInUq4Cb_m96M&amp;tbnid=_g0D6pAGodHNMM:&amp;ved=0CAUQjRw&amp;url=http://www.cmegroup.com/stories/#!2-industrial-revolution&amp;ei=ylv5UdyjF4SMiAKr4IDgCA&amp;psig=AFQjCNEiQhcN2lP_KJlpu3lg3CLpcYTj9w&amp;ust=1375382635969518" TargetMode="External"/><Relationship Id="rId1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www.nifc.gov/fireInfo/fireInfo_stats_totalFires.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columbia.edu/~mhs119/EnergyConsump/EIA.US.EnergyConsumption.1635-1945.pdf"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hyperlink" Target="http://www.columbia.edu/~mhs119/EnergyConsump/EIA.US.PrimaryEnergyConsumptionBySorces.1949-2011.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7.xml.rels><?xml version="1.0" encoding="UTF-8" standalone="yes"?>
<Relationships xmlns="http://schemas.openxmlformats.org/package/2006/relationships"><Relationship Id="rId3" Type="http://schemas.openxmlformats.org/officeDocument/2006/relationships/hyperlink" Target="http://citizensclimatelobby.org/carbon-fee-and-dividend/"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columbia.edu/~jeh1"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bp.com/en/global/corporate/energy-economics/statistical-review-of-world-energy.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3253"/>
            <a:ext cx="12192000" cy="1980684"/>
          </a:xfrm>
        </p:spPr>
        <p:txBody>
          <a:bodyPr>
            <a:noAutofit/>
          </a:bodyPr>
          <a:lstStyle/>
          <a:p>
            <a:pPr>
              <a:spcBef>
                <a:spcPts val="0"/>
              </a:spcBef>
              <a:spcAft>
                <a:spcPts val="4800"/>
              </a:spcAft>
            </a:pPr>
            <a:r>
              <a:rPr lang="en-US" sz="4600" b="1" dirty="0" smtClean="0">
                <a:solidFill>
                  <a:srgbClr val="CC0000"/>
                </a:solidFill>
                <a:latin typeface="Albertus"/>
              </a:rPr>
              <a:t>Young </a:t>
            </a:r>
            <a:r>
              <a:rPr lang="en-US" sz="4600" b="1" dirty="0">
                <a:solidFill>
                  <a:srgbClr val="CC0000"/>
                </a:solidFill>
                <a:latin typeface="Albertus"/>
              </a:rPr>
              <a:t>People’s </a:t>
            </a:r>
            <a:r>
              <a:rPr lang="en-US" sz="4600" b="1" dirty="0" smtClean="0">
                <a:solidFill>
                  <a:srgbClr val="CC0000"/>
                </a:solidFill>
                <a:latin typeface="Albertus"/>
              </a:rPr>
              <a:t>World: Making Your Future</a:t>
            </a:r>
            <a:br>
              <a:rPr lang="en-US" sz="4600" b="1" dirty="0" smtClean="0">
                <a:solidFill>
                  <a:srgbClr val="CC0000"/>
                </a:solidFill>
                <a:latin typeface="Albertus"/>
              </a:rPr>
            </a:br>
            <a:r>
              <a:rPr lang="en-US" sz="1600" b="1" dirty="0" smtClean="0">
                <a:solidFill>
                  <a:srgbClr val="CC0000"/>
                </a:solidFill>
                <a:latin typeface="Albertus"/>
              </a:rPr>
              <a:t/>
            </a:r>
            <a:br>
              <a:rPr lang="en-US" sz="1600" b="1" dirty="0" smtClean="0">
                <a:solidFill>
                  <a:srgbClr val="CC0000"/>
                </a:solidFill>
                <a:latin typeface="Albertus"/>
              </a:rPr>
            </a:br>
            <a:r>
              <a:rPr lang="en-US" sz="4000" b="1" dirty="0" smtClean="0">
                <a:solidFill>
                  <a:srgbClr val="333399"/>
                </a:solidFill>
                <a:latin typeface="Albertus"/>
              </a:rPr>
              <a:t>Energy</a:t>
            </a:r>
            <a:r>
              <a:rPr lang="en-US" sz="4000" b="1" dirty="0">
                <a:solidFill>
                  <a:srgbClr val="333399"/>
                </a:solidFill>
                <a:latin typeface="Albertus"/>
              </a:rPr>
              <a:t>, </a:t>
            </a:r>
            <a:r>
              <a:rPr lang="en-US" sz="4000" b="1" dirty="0" smtClean="0">
                <a:solidFill>
                  <a:srgbClr val="333399"/>
                </a:solidFill>
                <a:latin typeface="Albertus"/>
              </a:rPr>
              <a:t>Climate &amp; </a:t>
            </a:r>
            <a:r>
              <a:rPr lang="en-US" sz="4000" b="1" dirty="0">
                <a:solidFill>
                  <a:srgbClr val="333399"/>
                </a:solidFill>
                <a:latin typeface="Albertus"/>
              </a:rPr>
              <a:t>Human </a:t>
            </a:r>
            <a:r>
              <a:rPr lang="en-US" sz="4000" b="1" dirty="0" smtClean="0">
                <a:solidFill>
                  <a:srgbClr val="333399"/>
                </a:solidFill>
                <a:latin typeface="Albertus"/>
              </a:rPr>
              <a:t>Health</a:t>
            </a:r>
            <a:endParaRPr lang="en-US" sz="4000" b="1" dirty="0">
              <a:solidFill>
                <a:srgbClr val="CC0000"/>
              </a:solidFill>
              <a:latin typeface="Albertus"/>
            </a:endParaRPr>
          </a:p>
        </p:txBody>
      </p:sp>
      <p:sp>
        <p:nvSpPr>
          <p:cNvPr id="2051" name="Rectangle 3"/>
          <p:cNvSpPr>
            <a:spLocks noGrp="1" noChangeArrowheads="1"/>
          </p:cNvSpPr>
          <p:nvPr>
            <p:ph type="subTitle" idx="1"/>
          </p:nvPr>
        </p:nvSpPr>
        <p:spPr>
          <a:xfrm>
            <a:off x="1525192" y="2667000"/>
            <a:ext cx="9141619" cy="761802"/>
          </a:xfrm>
        </p:spPr>
        <p:txBody>
          <a:bodyPr>
            <a:normAutofit/>
          </a:bodyPr>
          <a:lstStyle/>
          <a:p>
            <a:pPr eaLnBrk="1" hangingPunct="1">
              <a:lnSpc>
                <a:spcPct val="90000"/>
              </a:lnSpc>
            </a:pPr>
            <a:r>
              <a:rPr lang="en-US" sz="4400" b="1" dirty="0">
                <a:solidFill>
                  <a:srgbClr val="333399"/>
                </a:solidFill>
                <a:latin typeface="Albertus"/>
              </a:rPr>
              <a:t>James Hansen</a:t>
            </a:r>
          </a:p>
        </p:txBody>
      </p:sp>
      <p:sp>
        <p:nvSpPr>
          <p:cNvPr id="2052" name="Text Box 4"/>
          <p:cNvSpPr txBox="1">
            <a:spLocks noChangeArrowheads="1"/>
          </p:cNvSpPr>
          <p:nvPr/>
        </p:nvSpPr>
        <p:spPr bwMode="auto">
          <a:xfrm>
            <a:off x="914400" y="3810000"/>
            <a:ext cx="10134600" cy="2708306"/>
          </a:xfrm>
          <a:prstGeom prst="rect">
            <a:avLst/>
          </a:prstGeom>
          <a:noFill/>
          <a:ln w="9525">
            <a:noFill/>
            <a:miter lim="800000"/>
            <a:headEnd/>
            <a:tailEnd/>
          </a:ln>
        </p:spPr>
        <p:txBody>
          <a:bodyPr wrap="square">
            <a:spAutoFit/>
          </a:bodyPr>
          <a:lstStyle/>
          <a:p>
            <a:pPr algn="ctr"/>
            <a:r>
              <a:rPr lang="en-US" sz="4000" dirty="0" smtClean="0"/>
              <a:t>November </a:t>
            </a:r>
            <a:r>
              <a:rPr lang="en-US" sz="4000" dirty="0" smtClean="0"/>
              <a:t>2018</a:t>
            </a:r>
            <a:r>
              <a:rPr lang="en-US" sz="4000" dirty="0"/>
              <a:t/>
            </a:r>
            <a:br>
              <a:rPr lang="en-US" sz="4000" dirty="0"/>
            </a:br>
            <a:endParaRPr lang="en-US" sz="3199" b="1" dirty="0">
              <a:latin typeface="Times New Roman" pitchFamily="18" charset="0"/>
              <a:cs typeface="Times New Roman" pitchFamily="18" charset="0"/>
            </a:endParaRPr>
          </a:p>
          <a:p>
            <a:pPr algn="ctr"/>
            <a:r>
              <a:rPr lang="en-US" sz="4000" b="1" dirty="0" smtClean="0">
                <a:latin typeface="Times New Roman" pitchFamily="18" charset="0"/>
                <a:cs typeface="Times New Roman" pitchFamily="18" charset="0"/>
              </a:rPr>
              <a:t>Sustainable Development</a:t>
            </a:r>
          </a:p>
          <a:p>
            <a:pPr algn="ctr"/>
            <a:r>
              <a:rPr lang="en-US" sz="4000" b="1" dirty="0" smtClean="0">
                <a:latin typeface="Times New Roman" pitchFamily="18" charset="0"/>
                <a:cs typeface="Times New Roman" pitchFamily="18" charset="0"/>
              </a:rPr>
              <a:t>Lehigh University Course</a:t>
            </a:r>
            <a:endParaRPr lang="en-US" sz="4000"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52791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892"/>
            <a:ext cx="12188952" cy="6856284"/>
          </a:xfrm>
          <a:prstGeom prst="rect">
            <a:avLst/>
          </a:prstGeom>
        </p:spPr>
      </p:pic>
    </p:spTree>
    <p:extLst>
      <p:ext uri="{BB962C8B-B14F-4D97-AF65-F5344CB8AC3E}">
        <p14:creationId xmlns:p14="http://schemas.microsoft.com/office/powerpoint/2010/main" val="3953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 y="892"/>
            <a:ext cx="12188947" cy="6856282"/>
          </a:xfrm>
          <a:prstGeom prst="rect">
            <a:avLst/>
          </a:prstGeom>
        </p:spPr>
      </p:pic>
    </p:spTree>
    <p:extLst>
      <p:ext uri="{BB962C8B-B14F-4D97-AF65-F5344CB8AC3E}">
        <p14:creationId xmlns:p14="http://schemas.microsoft.com/office/powerpoint/2010/main" val="11331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 y="892"/>
            <a:ext cx="12188945" cy="6856282"/>
          </a:xfrm>
          <a:prstGeom prst="rect">
            <a:avLst/>
          </a:prstGeom>
        </p:spPr>
      </p:pic>
    </p:spTree>
    <p:extLst>
      <p:ext uri="{BB962C8B-B14F-4D97-AF65-F5344CB8AC3E}">
        <p14:creationId xmlns:p14="http://schemas.microsoft.com/office/powerpoint/2010/main" val="66702563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 y="893"/>
            <a:ext cx="12188945" cy="6856281"/>
          </a:xfrm>
          <a:prstGeom prst="rect">
            <a:avLst/>
          </a:prstGeom>
        </p:spPr>
      </p:pic>
    </p:spTree>
    <p:extLst>
      <p:ext uri="{BB962C8B-B14F-4D97-AF65-F5344CB8AC3E}">
        <p14:creationId xmlns:p14="http://schemas.microsoft.com/office/powerpoint/2010/main" val="264154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
        <p:nvSpPr>
          <p:cNvPr id="4" name="Rectangle 3"/>
          <p:cNvSpPr/>
          <p:nvPr/>
        </p:nvSpPr>
        <p:spPr>
          <a:xfrm>
            <a:off x="5689478" y="3244334"/>
            <a:ext cx="1475084" cy="369332"/>
          </a:xfrm>
          <a:prstGeom prst="rect">
            <a:avLst/>
          </a:prstGeom>
        </p:spPr>
        <p:txBody>
          <a:bodyPr wrap="none">
            <a:spAutoFit/>
          </a:bodyPr>
          <a:lstStyle/>
          <a:p>
            <a:r>
              <a:rPr lang="en-US" b="1" u="sng" dirty="0">
                <a:latin typeface="Times New Roman" panose="02020603050405020304" pitchFamily="18" charset="0"/>
                <a:ea typeface="Calibri" panose="020F0502020204030204" pitchFamily="34" charset="0"/>
              </a:rPr>
              <a:t>[S#10</a:t>
            </a:r>
            <a:r>
              <a:rPr lang="en-US" b="1" u="sng" dirty="0" smtClean="0">
                <a:latin typeface="Times New Roman" panose="02020603050405020304" pitchFamily="18" charset="0"/>
                <a:ea typeface="Calibri" panose="020F0502020204030204" pitchFamily="34" charset="0"/>
              </a:rPr>
              <a:t>]</a:t>
            </a:r>
            <a:r>
              <a:rPr lang="en-US" b="1" u="sng" dirty="0"/>
              <a:t> [S#10]</a:t>
            </a:r>
            <a:endParaRPr lang="en-US" dirty="0"/>
          </a:p>
        </p:txBody>
      </p:sp>
    </p:spTree>
    <p:extLst>
      <p:ext uri="{BB962C8B-B14F-4D97-AF65-F5344CB8AC3E}">
        <p14:creationId xmlns:p14="http://schemas.microsoft.com/office/powerpoint/2010/main" val="154347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Tree>
    <p:extLst>
      <p:ext uri="{BB962C8B-B14F-4D97-AF65-F5344CB8AC3E}">
        <p14:creationId xmlns:p14="http://schemas.microsoft.com/office/powerpoint/2010/main" val="38532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
        <p:nvSpPr>
          <p:cNvPr id="3" name="TextBox 2"/>
          <p:cNvSpPr txBox="1"/>
          <p:nvPr/>
        </p:nvSpPr>
        <p:spPr>
          <a:xfrm>
            <a:off x="76201" y="6553200"/>
            <a:ext cx="2395207" cy="230832"/>
          </a:xfrm>
          <a:prstGeom prst="rect">
            <a:avLst/>
          </a:prstGeom>
          <a:noFill/>
        </p:spPr>
        <p:txBody>
          <a:bodyPr wrap="none" rtlCol="0">
            <a:spAutoFit/>
          </a:bodyPr>
          <a:lstStyle/>
          <a:p>
            <a:r>
              <a:rPr lang="en-US" sz="900" dirty="0">
                <a:solidFill>
                  <a:schemeClr val="accent2">
                    <a:lumMod val="20000"/>
                    <a:lumOff val="80000"/>
                  </a:schemeClr>
                </a:solidFill>
                <a:latin typeface="Arial Narrow" pitchFamily="34" charset="0"/>
              </a:rPr>
              <a:t>Photo Credit: Stephen Crowley/The New York Times</a:t>
            </a:r>
            <a:endParaRPr lang="en-US" sz="900" dirty="0">
              <a:solidFill>
                <a:schemeClr val="accent2">
                  <a:lumMod val="20000"/>
                  <a:lumOff val="80000"/>
                </a:schemeClr>
              </a:solidFill>
              <a:latin typeface="Arial Narrow" pitchFamily="34" charset="0"/>
              <a:cs typeface="HelveticaNeueLT Std Lt"/>
            </a:endParaRPr>
          </a:p>
        </p:txBody>
      </p:sp>
    </p:spTree>
    <p:extLst>
      <p:ext uri="{BB962C8B-B14F-4D97-AF65-F5344CB8AC3E}">
        <p14:creationId xmlns:p14="http://schemas.microsoft.com/office/powerpoint/2010/main" val="259957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 y="892"/>
            <a:ext cx="12188947" cy="6856282"/>
          </a:xfrm>
          <a:prstGeom prst="rect">
            <a:avLst/>
          </a:prstGeom>
        </p:spPr>
      </p:pic>
    </p:spTree>
    <p:extLst>
      <p:ext uri="{BB962C8B-B14F-4D97-AF65-F5344CB8AC3E}">
        <p14:creationId xmlns:p14="http://schemas.microsoft.com/office/powerpoint/2010/main" val="38128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153252"/>
            <a:ext cx="11811000" cy="3047147"/>
          </a:xfrm>
        </p:spPr>
        <p:txBody>
          <a:bodyPr>
            <a:noAutofit/>
          </a:bodyPr>
          <a:lstStyle/>
          <a:p>
            <a:pPr>
              <a:spcBef>
                <a:spcPts val="0"/>
              </a:spcBef>
              <a:spcAft>
                <a:spcPts val="3600"/>
              </a:spcAft>
            </a:pPr>
            <a:r>
              <a:rPr lang="en-US" sz="4800" b="1" dirty="0" smtClean="0">
                <a:solidFill>
                  <a:srgbClr val="333399"/>
                </a:solidFill>
                <a:latin typeface="Albertus"/>
              </a:rPr>
              <a:t>Dangerous Anthropogenic Interference</a:t>
            </a:r>
            <a:br>
              <a:rPr lang="en-US" sz="4800" b="1" dirty="0" smtClean="0">
                <a:solidFill>
                  <a:srgbClr val="333399"/>
                </a:solidFill>
                <a:latin typeface="Albertus"/>
              </a:rPr>
            </a:br>
            <a:r>
              <a:rPr lang="en-US" sz="1600" b="1" dirty="0" smtClean="0">
                <a:solidFill>
                  <a:srgbClr val="333399"/>
                </a:solidFill>
                <a:latin typeface="Albertus"/>
              </a:rPr>
              <a:t/>
            </a:r>
            <a:br>
              <a:rPr lang="en-US" sz="1600" b="1" dirty="0" smtClean="0">
                <a:solidFill>
                  <a:srgbClr val="333399"/>
                </a:solidFill>
                <a:latin typeface="Albertus"/>
              </a:rPr>
            </a:br>
            <a:r>
              <a:rPr lang="en-US" sz="3600" b="1" dirty="0" smtClean="0">
                <a:solidFill>
                  <a:srgbClr val="CC0000"/>
                </a:solidFill>
                <a:latin typeface="Albertus"/>
              </a:rPr>
              <a:t>A Discussion of Humanity’s Faustian Climate Bargain and the Payments Coming Due</a:t>
            </a:r>
            <a:endParaRPr lang="en-US" sz="3600" b="1" dirty="0">
              <a:solidFill>
                <a:srgbClr val="CC0000"/>
              </a:solidFill>
              <a:latin typeface="Albertus"/>
            </a:endParaRPr>
          </a:p>
        </p:txBody>
      </p:sp>
      <p:sp>
        <p:nvSpPr>
          <p:cNvPr id="2" name="Subtitle 1"/>
          <p:cNvSpPr>
            <a:spLocks noGrp="1"/>
          </p:cNvSpPr>
          <p:nvPr>
            <p:ph type="subTitle" idx="1"/>
          </p:nvPr>
        </p:nvSpPr>
        <p:spPr>
          <a:xfrm>
            <a:off x="1567498" y="4191000"/>
            <a:ext cx="9067800" cy="1752600"/>
          </a:xfrm>
        </p:spPr>
        <p:txBody>
          <a:bodyPr>
            <a:normAutofit/>
          </a:bodyPr>
          <a:lstStyle/>
          <a:p>
            <a:r>
              <a:rPr lang="en-US" sz="3600" b="1" dirty="0" smtClean="0"/>
              <a:t>James E. Hansen Distinguished Lecture</a:t>
            </a:r>
          </a:p>
          <a:p>
            <a:r>
              <a:rPr lang="en-US" sz="3600" b="1" dirty="0" smtClean="0"/>
              <a:t>Van Allen Hall, University of Iowa</a:t>
            </a:r>
            <a:endParaRPr lang="en-US" sz="3600" b="1" dirty="0"/>
          </a:p>
        </p:txBody>
      </p:sp>
    </p:spTree>
    <p:extLst>
      <p:ext uri="{BB962C8B-B14F-4D97-AF65-F5344CB8AC3E}">
        <p14:creationId xmlns:p14="http://schemas.microsoft.com/office/powerpoint/2010/main" val="96450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9372" y="153252"/>
            <a:ext cx="12321540" cy="3047147"/>
          </a:xfrm>
        </p:spPr>
        <p:txBody>
          <a:bodyPr>
            <a:noAutofit/>
          </a:bodyPr>
          <a:lstStyle/>
          <a:p>
            <a:pPr>
              <a:spcBef>
                <a:spcPts val="0"/>
              </a:spcBef>
              <a:spcAft>
                <a:spcPts val="3600"/>
              </a:spcAft>
            </a:pPr>
            <a:r>
              <a:rPr lang="en-US" sz="4800" b="1" dirty="0" smtClean="0">
                <a:solidFill>
                  <a:srgbClr val="333399"/>
                </a:solidFill>
                <a:latin typeface="Albertus"/>
              </a:rPr>
              <a:t>Is There Still Time to Avoid</a:t>
            </a:r>
            <a:br>
              <a:rPr lang="en-US" sz="4800" b="1" dirty="0" smtClean="0">
                <a:solidFill>
                  <a:srgbClr val="333399"/>
                </a:solidFill>
                <a:latin typeface="Albertus"/>
              </a:rPr>
            </a:br>
            <a:r>
              <a:rPr lang="en-US" sz="4800" b="1" dirty="0" smtClean="0">
                <a:solidFill>
                  <a:srgbClr val="333399"/>
                </a:solidFill>
                <a:latin typeface="Albertus"/>
              </a:rPr>
              <a:t>‘Dangerous Anthropogenic Interference’</a:t>
            </a:r>
            <a:br>
              <a:rPr lang="en-US" sz="4800" b="1" dirty="0" smtClean="0">
                <a:solidFill>
                  <a:srgbClr val="333399"/>
                </a:solidFill>
                <a:latin typeface="Albertus"/>
              </a:rPr>
            </a:br>
            <a:r>
              <a:rPr lang="en-US" sz="4800" b="1" dirty="0" smtClean="0">
                <a:solidFill>
                  <a:srgbClr val="333399"/>
                </a:solidFill>
                <a:latin typeface="Albertus"/>
              </a:rPr>
              <a:t>with Global Climate?</a:t>
            </a:r>
            <a:r>
              <a:rPr lang="en-US" sz="4800" b="1" dirty="0">
                <a:solidFill>
                  <a:srgbClr val="333399"/>
                </a:solidFill>
                <a:latin typeface="Albertus"/>
              </a:rPr>
              <a:t/>
            </a:r>
            <a:br>
              <a:rPr lang="en-US" sz="4800" b="1" dirty="0">
                <a:solidFill>
                  <a:srgbClr val="333399"/>
                </a:solidFill>
                <a:latin typeface="Albertus"/>
              </a:rPr>
            </a:br>
            <a:r>
              <a:rPr lang="en-US" sz="1600" b="1" dirty="0">
                <a:solidFill>
                  <a:srgbClr val="333399"/>
                </a:solidFill>
                <a:latin typeface="Albertus"/>
              </a:rPr>
              <a:t/>
            </a:r>
            <a:br>
              <a:rPr lang="en-US" sz="1600" b="1" dirty="0">
                <a:solidFill>
                  <a:srgbClr val="333399"/>
                </a:solidFill>
                <a:latin typeface="Albertus"/>
              </a:rPr>
            </a:br>
            <a:r>
              <a:rPr lang="en-US" b="1" dirty="0" smtClean="0">
                <a:solidFill>
                  <a:srgbClr val="CC0000"/>
                </a:solidFill>
                <a:latin typeface="Albertus"/>
              </a:rPr>
              <a:t>A Tribute to Charles David Keeling</a:t>
            </a:r>
            <a:endParaRPr lang="en-US" b="1" dirty="0">
              <a:solidFill>
                <a:srgbClr val="CC0000"/>
              </a:solidFill>
              <a:latin typeface="Albertus"/>
            </a:endParaRPr>
          </a:p>
        </p:txBody>
      </p:sp>
      <p:sp>
        <p:nvSpPr>
          <p:cNvPr id="2" name="Subtitle 1"/>
          <p:cNvSpPr>
            <a:spLocks noGrp="1"/>
          </p:cNvSpPr>
          <p:nvPr>
            <p:ph type="subTitle" idx="1"/>
          </p:nvPr>
        </p:nvSpPr>
        <p:spPr>
          <a:xfrm>
            <a:off x="1567498" y="4191000"/>
            <a:ext cx="9067800" cy="1752600"/>
          </a:xfrm>
        </p:spPr>
        <p:txBody>
          <a:bodyPr>
            <a:normAutofit/>
          </a:bodyPr>
          <a:lstStyle/>
          <a:p>
            <a:r>
              <a:rPr lang="en-US" sz="3600" b="1" dirty="0" smtClean="0"/>
              <a:t>James Hansen presentation 6 December 2005</a:t>
            </a:r>
          </a:p>
          <a:p>
            <a:r>
              <a:rPr lang="en-US" sz="3600" b="1" dirty="0" smtClean="0"/>
              <a:t>American Geophysical Union, San Francisco</a:t>
            </a:r>
            <a:endParaRPr lang="en-US" sz="3600" b="1" dirty="0"/>
          </a:p>
        </p:txBody>
      </p:sp>
    </p:spTree>
    <p:extLst>
      <p:ext uri="{BB962C8B-B14F-4D97-AF65-F5344CB8AC3E}">
        <p14:creationId xmlns:p14="http://schemas.microsoft.com/office/powerpoint/2010/main" val="2044892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860"/>
            <a:ext cx="12191999" cy="6705600"/>
          </a:xfrm>
          <a:prstGeom prst="rect">
            <a:avLst/>
          </a:prstGeom>
        </p:spPr>
      </p:pic>
    </p:spTree>
    <p:extLst>
      <p:ext uri="{BB962C8B-B14F-4D97-AF65-F5344CB8AC3E}">
        <p14:creationId xmlns:p14="http://schemas.microsoft.com/office/powerpoint/2010/main" val="182227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Tree>
    <p:extLst>
      <p:ext uri="{BB962C8B-B14F-4D97-AF65-F5344CB8AC3E}">
        <p14:creationId xmlns:p14="http://schemas.microsoft.com/office/powerpoint/2010/main" val="33820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4912" y="0"/>
            <a:ext cx="10242176" cy="6857999"/>
          </a:xfrm>
          <a:prstGeom prst="rect">
            <a:avLst/>
          </a:prstGeom>
        </p:spPr>
      </p:pic>
    </p:spTree>
    <p:extLst>
      <p:ext uri="{BB962C8B-B14F-4D97-AF65-F5344CB8AC3E}">
        <p14:creationId xmlns:p14="http://schemas.microsoft.com/office/powerpoint/2010/main" val="3641257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 y="893"/>
            <a:ext cx="12188947" cy="6856283"/>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115" r="11867"/>
          <a:stretch/>
        </p:blipFill>
        <p:spPr>
          <a:xfrm>
            <a:off x="2209800" y="892"/>
            <a:ext cx="8534400" cy="6856284"/>
          </a:xfrm>
          <a:prstGeom prst="rect">
            <a:avLst/>
          </a:prstGeom>
        </p:spPr>
      </p:pic>
    </p:spTree>
    <p:extLst>
      <p:ext uri="{BB962C8B-B14F-4D97-AF65-F5344CB8AC3E}">
        <p14:creationId xmlns:p14="http://schemas.microsoft.com/office/powerpoint/2010/main" val="72071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2"/>
            <a:ext cx="12188949" cy="6856284"/>
          </a:xfrm>
          <a:prstGeom prst="rect">
            <a:avLst/>
          </a:prstGeom>
        </p:spPr>
      </p:pic>
      <p:sp>
        <p:nvSpPr>
          <p:cNvPr id="4" name="TextBox 3"/>
          <p:cNvSpPr txBox="1"/>
          <p:nvPr/>
        </p:nvSpPr>
        <p:spPr>
          <a:xfrm>
            <a:off x="76200" y="6553200"/>
            <a:ext cx="2648482" cy="230832"/>
          </a:xfrm>
          <a:prstGeom prst="rect">
            <a:avLst/>
          </a:prstGeom>
          <a:noFill/>
        </p:spPr>
        <p:txBody>
          <a:bodyPr wrap="none" rtlCol="0">
            <a:spAutoFit/>
          </a:bodyPr>
          <a:lstStyle/>
          <a:p>
            <a:r>
              <a:rPr lang="en-US" sz="900" dirty="0">
                <a:solidFill>
                  <a:schemeClr val="bg1">
                    <a:lumMod val="50000"/>
                  </a:schemeClr>
                </a:solidFill>
                <a:latin typeface="Arial Narrow" pitchFamily="34" charset="0"/>
              </a:rPr>
              <a:t>Photo Credits: Greenpeace, Michelle Muus, David Schmoll</a:t>
            </a:r>
            <a:endParaRPr lang="en-US" sz="900" dirty="0">
              <a:solidFill>
                <a:schemeClr val="bg1">
                  <a:lumMod val="50000"/>
                </a:schemeClr>
              </a:solidFill>
              <a:latin typeface="Arial Narrow" pitchFamily="34" charset="0"/>
              <a:cs typeface="HelveticaNeueLT Std Lt"/>
            </a:endParaRPr>
          </a:p>
        </p:txBody>
      </p:sp>
    </p:spTree>
    <p:extLst>
      <p:ext uri="{BB962C8B-B14F-4D97-AF65-F5344CB8AC3E}">
        <p14:creationId xmlns:p14="http://schemas.microsoft.com/office/powerpoint/2010/main" val="19088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Tree>
    <p:extLst>
      <p:ext uri="{BB962C8B-B14F-4D97-AF65-F5344CB8AC3E}">
        <p14:creationId xmlns:p14="http://schemas.microsoft.com/office/powerpoint/2010/main" val="9139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2"/>
            <a:ext cx="12188949" cy="6856284"/>
          </a:xfrm>
          <a:prstGeom prst="rect">
            <a:avLst/>
          </a:prstGeom>
        </p:spPr>
      </p:pic>
    </p:spTree>
    <p:extLst>
      <p:ext uri="{BB962C8B-B14F-4D97-AF65-F5344CB8AC3E}">
        <p14:creationId xmlns:p14="http://schemas.microsoft.com/office/powerpoint/2010/main" val="203142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4"/>
          <p:cNvSpPr>
            <a:spLocks noChangeArrowheads="1"/>
          </p:cNvSpPr>
          <p:nvPr/>
        </p:nvSpPr>
        <p:spPr bwMode="auto">
          <a:xfrm>
            <a:off x="2575507" y="1219200"/>
            <a:ext cx="6989919" cy="4056159"/>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375" name="Rectangle 46"/>
          <p:cNvSpPr>
            <a:spLocks noChangeArrowheads="1"/>
          </p:cNvSpPr>
          <p:nvPr/>
        </p:nvSpPr>
        <p:spPr bwMode="auto">
          <a:xfrm>
            <a:off x="2899380" y="2492505"/>
            <a:ext cx="1139220" cy="2779302"/>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 name="Rectangle 47"/>
          <p:cNvSpPr>
            <a:spLocks noChangeArrowheads="1"/>
          </p:cNvSpPr>
          <p:nvPr/>
        </p:nvSpPr>
        <p:spPr bwMode="auto">
          <a:xfrm>
            <a:off x="4210454" y="4801717"/>
            <a:ext cx="1139220" cy="470090"/>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 name="Rectangle 48"/>
          <p:cNvSpPr>
            <a:spLocks noChangeArrowheads="1"/>
          </p:cNvSpPr>
          <p:nvPr/>
        </p:nvSpPr>
        <p:spPr bwMode="auto">
          <a:xfrm>
            <a:off x="5517772" y="5079765"/>
            <a:ext cx="1139220" cy="192042"/>
          </a:xfrm>
          <a:prstGeom prst="rect">
            <a:avLst/>
          </a:prstGeom>
          <a:solidFill>
            <a:srgbClr val="0085C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9" name="Rectangle 49"/>
          <p:cNvSpPr>
            <a:spLocks noChangeArrowheads="1"/>
          </p:cNvSpPr>
          <p:nvPr/>
        </p:nvSpPr>
        <p:spPr bwMode="auto">
          <a:xfrm>
            <a:off x="6827594" y="4951344"/>
            <a:ext cx="1139220" cy="320462"/>
          </a:xfrm>
          <a:prstGeom prst="rect">
            <a:avLst/>
          </a:pr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50"/>
          <p:cNvSpPr>
            <a:spLocks noChangeArrowheads="1"/>
          </p:cNvSpPr>
          <p:nvPr/>
        </p:nvSpPr>
        <p:spPr bwMode="auto">
          <a:xfrm>
            <a:off x="8137228" y="5112755"/>
            <a:ext cx="1140850" cy="159053"/>
          </a:xfrm>
          <a:prstGeom prst="rect">
            <a:avLst/>
          </a:prstGeom>
          <a:solidFill>
            <a:srgbClr val="BEC0A8"/>
          </a:solidFill>
          <a:ln>
            <a:noFill/>
          </a:ln>
          <a:extLst/>
        </p:spPr>
        <p:txBody>
          <a:bodyPr vert="horz" wrap="square" lIns="91440" tIns="45720" rIns="91440" bIns="45720" numCol="1" anchor="t" anchorCtr="0" compatLnSpc="1">
            <a:prstTxWarp prst="textNoShape">
              <a:avLst/>
            </a:prstTxWarp>
          </a:bodyPr>
          <a:lstStyle/>
          <a:p>
            <a:endParaRPr lang="en-US" dirty="0"/>
          </a:p>
        </p:txBody>
      </p:sp>
      <p:cxnSp>
        <p:nvCxnSpPr>
          <p:cNvPr id="4" name="Straight Connector 3"/>
          <p:cNvCxnSpPr/>
          <p:nvPr/>
        </p:nvCxnSpPr>
        <p:spPr bwMode="auto">
          <a:xfrm flipV="1">
            <a:off x="2575508" y="5281094"/>
            <a:ext cx="6989919"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42" name="TextBox 241"/>
          <p:cNvSpPr txBox="1"/>
          <p:nvPr/>
        </p:nvSpPr>
        <p:spPr>
          <a:xfrm>
            <a:off x="2877323" y="5295750"/>
            <a:ext cx="1183336" cy="584775"/>
          </a:xfrm>
          <a:prstGeom prst="rect">
            <a:avLst/>
          </a:prstGeom>
          <a:noFill/>
        </p:spPr>
        <p:txBody>
          <a:bodyPr wrap="none" rtlCol="0">
            <a:spAutoFit/>
          </a:bodyPr>
          <a:lstStyle/>
          <a:p>
            <a:pPr algn="ctr"/>
            <a:r>
              <a:rPr lang="en-US" sz="1600" dirty="0">
                <a:latin typeface="Arial Narrow" pitchFamily="34" charset="0"/>
                <a:cs typeface="Arial" pitchFamily="34" charset="0"/>
              </a:rPr>
              <a:t>Upper Ocean</a:t>
            </a:r>
            <a:br>
              <a:rPr lang="en-US" sz="1600" dirty="0">
                <a:latin typeface="Arial Narrow" pitchFamily="34" charset="0"/>
                <a:cs typeface="Arial" pitchFamily="34" charset="0"/>
              </a:rPr>
            </a:br>
            <a:r>
              <a:rPr lang="en-US" sz="1600" dirty="0">
                <a:latin typeface="Arial Narrow" pitchFamily="34" charset="0"/>
                <a:cs typeface="Arial" pitchFamily="34" charset="0"/>
              </a:rPr>
              <a:t>(200 m)</a:t>
            </a:r>
          </a:p>
        </p:txBody>
      </p:sp>
      <p:sp>
        <p:nvSpPr>
          <p:cNvPr id="243" name="TextBox 242"/>
          <p:cNvSpPr txBox="1"/>
          <p:nvPr/>
        </p:nvSpPr>
        <p:spPr>
          <a:xfrm>
            <a:off x="4122871" y="5295750"/>
            <a:ext cx="1311576" cy="584775"/>
          </a:xfrm>
          <a:prstGeom prst="rect">
            <a:avLst/>
          </a:prstGeom>
          <a:noFill/>
        </p:spPr>
        <p:txBody>
          <a:bodyPr wrap="none" rtlCol="0">
            <a:spAutoFit/>
          </a:bodyPr>
          <a:lstStyle/>
          <a:p>
            <a:pPr algn="ctr"/>
            <a:r>
              <a:rPr lang="en-US" sz="1600" dirty="0">
                <a:latin typeface="Arial Narrow" pitchFamily="34" charset="0"/>
                <a:cs typeface="Arial" pitchFamily="34" charset="0"/>
              </a:rPr>
              <a:t>Deep Southern</a:t>
            </a:r>
            <a:br>
              <a:rPr lang="en-US" sz="1600" dirty="0">
                <a:latin typeface="Arial Narrow" pitchFamily="34" charset="0"/>
                <a:cs typeface="Arial" pitchFamily="34" charset="0"/>
              </a:rPr>
            </a:br>
            <a:r>
              <a:rPr lang="en-US" sz="1600" dirty="0">
                <a:latin typeface="Arial Narrow" pitchFamily="34" charset="0"/>
                <a:cs typeface="Arial" pitchFamily="34" charset="0"/>
              </a:rPr>
              <a:t>Ocean</a:t>
            </a:r>
          </a:p>
        </p:txBody>
      </p:sp>
      <p:sp>
        <p:nvSpPr>
          <p:cNvPr id="244" name="TextBox 243"/>
          <p:cNvSpPr txBox="1"/>
          <p:nvPr/>
        </p:nvSpPr>
        <p:spPr>
          <a:xfrm>
            <a:off x="5701039" y="5295750"/>
            <a:ext cx="774571" cy="584775"/>
          </a:xfrm>
          <a:prstGeom prst="rect">
            <a:avLst/>
          </a:prstGeom>
          <a:noFill/>
        </p:spPr>
        <p:txBody>
          <a:bodyPr wrap="none" rtlCol="0">
            <a:spAutoFit/>
          </a:bodyPr>
          <a:lstStyle/>
          <a:p>
            <a:pPr algn="ctr"/>
            <a:r>
              <a:rPr lang="en-US" sz="1600" dirty="0">
                <a:latin typeface="Arial Narrow" pitchFamily="34" charset="0"/>
                <a:cs typeface="Arial" pitchFamily="34" charset="0"/>
              </a:rPr>
              <a:t>Abyssal</a:t>
            </a:r>
            <a:br>
              <a:rPr lang="en-US" sz="1600" dirty="0">
                <a:latin typeface="Arial Narrow" pitchFamily="34" charset="0"/>
                <a:cs typeface="Arial" pitchFamily="34" charset="0"/>
              </a:rPr>
            </a:br>
            <a:r>
              <a:rPr lang="en-US" sz="1600" dirty="0">
                <a:latin typeface="Arial Narrow" pitchFamily="34" charset="0"/>
                <a:cs typeface="Arial" pitchFamily="34" charset="0"/>
              </a:rPr>
              <a:t>Ocean</a:t>
            </a:r>
          </a:p>
        </p:txBody>
      </p:sp>
      <p:sp>
        <p:nvSpPr>
          <p:cNvPr id="245" name="TextBox 244"/>
          <p:cNvSpPr txBox="1"/>
          <p:nvPr/>
        </p:nvSpPr>
        <p:spPr>
          <a:xfrm>
            <a:off x="7012309" y="5295749"/>
            <a:ext cx="771365" cy="338554"/>
          </a:xfrm>
          <a:prstGeom prst="rect">
            <a:avLst/>
          </a:prstGeom>
          <a:noFill/>
        </p:spPr>
        <p:txBody>
          <a:bodyPr wrap="none" rtlCol="0">
            <a:spAutoFit/>
          </a:bodyPr>
          <a:lstStyle/>
          <a:p>
            <a:pPr algn="ctr"/>
            <a:r>
              <a:rPr lang="en-US" sz="1600" dirty="0">
                <a:latin typeface="Arial Narrow" pitchFamily="34" charset="0"/>
                <a:cs typeface="Arial" pitchFamily="34" charset="0"/>
              </a:rPr>
              <a:t>Ice Melt</a:t>
            </a:r>
          </a:p>
        </p:txBody>
      </p:sp>
      <p:sp>
        <p:nvSpPr>
          <p:cNvPr id="246" name="TextBox 245"/>
          <p:cNvSpPr txBox="1"/>
          <p:nvPr/>
        </p:nvSpPr>
        <p:spPr>
          <a:xfrm>
            <a:off x="8070302" y="5295750"/>
            <a:ext cx="1274708" cy="584775"/>
          </a:xfrm>
          <a:prstGeom prst="rect">
            <a:avLst/>
          </a:prstGeom>
          <a:noFill/>
        </p:spPr>
        <p:txBody>
          <a:bodyPr wrap="none" rtlCol="0">
            <a:spAutoFit/>
          </a:bodyPr>
          <a:lstStyle/>
          <a:p>
            <a:pPr algn="ctr"/>
            <a:r>
              <a:rPr lang="en-US" sz="1600" dirty="0">
                <a:latin typeface="Arial Narrow" pitchFamily="34" charset="0"/>
                <a:cs typeface="Arial" pitchFamily="34" charset="0"/>
              </a:rPr>
              <a:t>Land (Ground)</a:t>
            </a:r>
            <a:br>
              <a:rPr lang="en-US" sz="1600" dirty="0">
                <a:latin typeface="Arial Narrow" pitchFamily="34" charset="0"/>
                <a:cs typeface="Arial" pitchFamily="34" charset="0"/>
              </a:rPr>
            </a:br>
            <a:r>
              <a:rPr lang="en-US" sz="1600" dirty="0">
                <a:latin typeface="Arial Narrow" pitchFamily="34" charset="0"/>
                <a:cs typeface="Arial" pitchFamily="34" charset="0"/>
              </a:rPr>
              <a:t>Warming</a:t>
            </a:r>
          </a:p>
        </p:txBody>
      </p:sp>
      <p:sp>
        <p:nvSpPr>
          <p:cNvPr id="250" name="TextBox 249"/>
          <p:cNvSpPr txBox="1"/>
          <p:nvPr/>
        </p:nvSpPr>
        <p:spPr>
          <a:xfrm>
            <a:off x="2312373" y="4961467"/>
            <a:ext cx="277640" cy="338554"/>
          </a:xfrm>
          <a:prstGeom prst="rect">
            <a:avLst/>
          </a:prstGeom>
          <a:noFill/>
        </p:spPr>
        <p:txBody>
          <a:bodyPr wrap="none" rtlCol="0">
            <a:spAutoFit/>
          </a:bodyPr>
          <a:lstStyle/>
          <a:p>
            <a:pPr algn="r"/>
            <a:r>
              <a:rPr lang="en-US" sz="1600" dirty="0">
                <a:latin typeface="Arial Narrow" pitchFamily="34" charset="0"/>
                <a:cs typeface="Arial" pitchFamily="34" charset="0"/>
              </a:rPr>
              <a:t>0</a:t>
            </a:r>
          </a:p>
        </p:txBody>
      </p:sp>
      <p:sp>
        <p:nvSpPr>
          <p:cNvPr id="251" name="TextBox 250"/>
          <p:cNvSpPr txBox="1"/>
          <p:nvPr/>
        </p:nvSpPr>
        <p:spPr>
          <a:xfrm>
            <a:off x="2172911" y="3052233"/>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0.3</a:t>
            </a:r>
          </a:p>
        </p:txBody>
      </p:sp>
      <p:sp>
        <p:nvSpPr>
          <p:cNvPr id="252" name="TextBox 251"/>
          <p:cNvSpPr txBox="1"/>
          <p:nvPr/>
        </p:nvSpPr>
        <p:spPr>
          <a:xfrm>
            <a:off x="2172911" y="2415822"/>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0.4</a:t>
            </a:r>
          </a:p>
        </p:txBody>
      </p:sp>
      <p:sp>
        <p:nvSpPr>
          <p:cNvPr id="253" name="TextBox 252"/>
          <p:cNvSpPr txBox="1"/>
          <p:nvPr/>
        </p:nvSpPr>
        <p:spPr>
          <a:xfrm>
            <a:off x="2172911" y="1779411"/>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0.5</a:t>
            </a:r>
          </a:p>
        </p:txBody>
      </p:sp>
      <p:sp>
        <p:nvSpPr>
          <p:cNvPr id="254" name="TextBox 253"/>
          <p:cNvSpPr txBox="1"/>
          <p:nvPr/>
        </p:nvSpPr>
        <p:spPr>
          <a:xfrm>
            <a:off x="2172911" y="1143000"/>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0.6</a:t>
            </a:r>
          </a:p>
        </p:txBody>
      </p:sp>
      <p:sp>
        <p:nvSpPr>
          <p:cNvPr id="255" name="TextBox 254"/>
          <p:cNvSpPr txBox="1"/>
          <p:nvPr/>
        </p:nvSpPr>
        <p:spPr>
          <a:xfrm rot="16200000">
            <a:off x="1358030" y="3095805"/>
            <a:ext cx="125547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W/m</a:t>
            </a:r>
            <a:r>
              <a:rPr lang="en-US" sz="1600" baseline="30000" dirty="0">
                <a:solidFill>
                  <a:schemeClr val="bg2"/>
                </a:solidFill>
                <a:latin typeface="Arial Narrow" pitchFamily="34" charset="0"/>
                <a:cs typeface="Arial" pitchFamily="34" charset="0"/>
              </a:rPr>
              <a:t>2 </a:t>
            </a:r>
            <a:r>
              <a:rPr lang="en-US" sz="1600" dirty="0">
                <a:solidFill>
                  <a:schemeClr val="bg2"/>
                </a:solidFill>
                <a:latin typeface="Arial Narrow" pitchFamily="34" charset="0"/>
                <a:cs typeface="Arial" pitchFamily="34" charset="0"/>
              </a:rPr>
              <a:t>of Globe</a:t>
            </a:r>
          </a:p>
        </p:txBody>
      </p:sp>
      <p:sp>
        <p:nvSpPr>
          <p:cNvPr id="256" name="TextBox 255"/>
          <p:cNvSpPr txBox="1"/>
          <p:nvPr/>
        </p:nvSpPr>
        <p:spPr>
          <a:xfrm>
            <a:off x="2172911" y="4325055"/>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0.1</a:t>
            </a:r>
          </a:p>
        </p:txBody>
      </p:sp>
      <p:sp>
        <p:nvSpPr>
          <p:cNvPr id="257" name="TextBox 256"/>
          <p:cNvSpPr txBox="1"/>
          <p:nvPr/>
        </p:nvSpPr>
        <p:spPr>
          <a:xfrm>
            <a:off x="2172911" y="3688644"/>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0.2</a:t>
            </a:r>
          </a:p>
        </p:txBody>
      </p:sp>
      <p:sp>
        <p:nvSpPr>
          <p:cNvPr id="258" name="TextBox 257"/>
          <p:cNvSpPr txBox="1"/>
          <p:nvPr/>
        </p:nvSpPr>
        <p:spPr>
          <a:xfrm>
            <a:off x="2486025" y="762000"/>
            <a:ext cx="3477170" cy="286232"/>
          </a:xfrm>
          <a:prstGeom prst="rect">
            <a:avLst/>
          </a:prstGeom>
          <a:noFill/>
        </p:spPr>
        <p:txBody>
          <a:bodyPr wrap="none" rtlCol="0">
            <a:spAutoFit/>
          </a:bodyPr>
          <a:lstStyle/>
          <a:p>
            <a:pPr>
              <a:lnSpc>
                <a:spcPct val="70000"/>
              </a:lnSpc>
            </a:pPr>
            <a:r>
              <a:rPr lang="en-US" b="1" dirty="0">
                <a:latin typeface="Arial Narrow" pitchFamily="34" charset="0"/>
                <a:cs typeface="HelveticaNeueLT Std Lt"/>
              </a:rPr>
              <a:t>WHERE EXCESS ENERGY IS GOING</a:t>
            </a:r>
          </a:p>
        </p:txBody>
      </p:sp>
      <p:sp>
        <p:nvSpPr>
          <p:cNvPr id="260" name="TextBox 259"/>
          <p:cNvSpPr txBox="1"/>
          <p:nvPr/>
        </p:nvSpPr>
        <p:spPr>
          <a:xfrm>
            <a:off x="2667000" y="1371601"/>
            <a:ext cx="5562600" cy="701731"/>
          </a:xfrm>
          <a:prstGeom prst="rect">
            <a:avLst/>
          </a:prstGeom>
          <a:noFill/>
        </p:spPr>
        <p:txBody>
          <a:bodyPr wrap="square" rtlCol="0">
            <a:spAutoFit/>
          </a:bodyPr>
          <a:lstStyle/>
          <a:p>
            <a:pPr>
              <a:lnSpc>
                <a:spcPct val="90000"/>
              </a:lnSpc>
            </a:pPr>
            <a:r>
              <a:rPr lang="en-US" sz="2200" dirty="0">
                <a:solidFill>
                  <a:schemeClr val="bg2"/>
                </a:solidFill>
                <a:latin typeface="Arial Narrow" pitchFamily="34" charset="0"/>
                <a:cs typeface="HelveticaNeueLT Std Lt"/>
              </a:rPr>
              <a:t>During Solar Minimum Earth </a:t>
            </a:r>
            <a:r>
              <a:rPr lang="en-US" sz="2200" b="1" dirty="0">
                <a:solidFill>
                  <a:schemeClr val="bg2"/>
                </a:solidFill>
                <a:latin typeface="Arial Narrow" pitchFamily="34" charset="0"/>
                <a:cs typeface="HelveticaNeueLT Std Lt"/>
              </a:rPr>
              <a:t>gained</a:t>
            </a:r>
            <a:r>
              <a:rPr lang="en-US" sz="2200" dirty="0">
                <a:solidFill>
                  <a:schemeClr val="bg2"/>
                </a:solidFill>
                <a:latin typeface="Arial Narrow" pitchFamily="34" charset="0"/>
                <a:cs typeface="HelveticaNeueLT Std Lt"/>
              </a:rPr>
              <a:t> energy at a rate nearly 20 times greater than humanity’s energy use.</a:t>
            </a:r>
          </a:p>
        </p:txBody>
      </p:sp>
    </p:spTree>
    <p:extLst>
      <p:ext uri="{BB962C8B-B14F-4D97-AF65-F5344CB8AC3E}">
        <p14:creationId xmlns:p14="http://schemas.microsoft.com/office/powerpoint/2010/main" val="31037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251941" y="1"/>
            <a:ext cx="5740059" cy="6858000"/>
          </a:xfrm>
          <a:prstGeom prst="rect">
            <a:avLst/>
          </a:prstGeom>
        </p:spPr>
      </p:pic>
    </p:spTree>
    <p:extLst>
      <p:ext uri="{BB962C8B-B14F-4D97-AF65-F5344CB8AC3E}">
        <p14:creationId xmlns:p14="http://schemas.microsoft.com/office/powerpoint/2010/main" val="3137137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76200"/>
            <a:ext cx="11734800" cy="4822893"/>
          </a:xfrm>
          <a:prstGeom prst="rect">
            <a:avLst/>
          </a:prstGeom>
        </p:spPr>
      </p:pic>
    </p:spTree>
    <p:extLst>
      <p:ext uri="{BB962C8B-B14F-4D97-AF65-F5344CB8AC3E}">
        <p14:creationId xmlns:p14="http://schemas.microsoft.com/office/powerpoint/2010/main" val="643483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154"/>
          <p:cNvSpPr>
            <a:spLocks noChangeArrowheads="1"/>
          </p:cNvSpPr>
          <p:nvPr/>
        </p:nvSpPr>
        <p:spPr bwMode="auto">
          <a:xfrm>
            <a:off x="2623087" y="2691379"/>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39" name="Rectangle 154"/>
          <p:cNvSpPr>
            <a:spLocks noChangeArrowheads="1"/>
          </p:cNvSpPr>
          <p:nvPr/>
        </p:nvSpPr>
        <p:spPr bwMode="auto">
          <a:xfrm>
            <a:off x="2623087" y="734556"/>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8" name="Freeform 302"/>
          <p:cNvSpPr>
            <a:spLocks/>
          </p:cNvSpPr>
          <p:nvPr/>
        </p:nvSpPr>
        <p:spPr bwMode="auto">
          <a:xfrm>
            <a:off x="2638518" y="891711"/>
            <a:ext cx="7419883" cy="1075135"/>
          </a:xfrm>
          <a:custGeom>
            <a:avLst/>
            <a:gdLst>
              <a:gd name="T0" fmla="*/ 4762 w 4821"/>
              <a:gd name="T1" fmla="*/ 501 h 1363"/>
              <a:gd name="T2" fmla="*/ 4693 w 4821"/>
              <a:gd name="T3" fmla="*/ 1193 h 1363"/>
              <a:gd name="T4" fmla="*/ 4618 w 4821"/>
              <a:gd name="T5" fmla="*/ 1021 h 1363"/>
              <a:gd name="T6" fmla="*/ 4537 w 4821"/>
              <a:gd name="T7" fmla="*/ 947 h 1363"/>
              <a:gd name="T8" fmla="*/ 4474 w 4821"/>
              <a:gd name="T9" fmla="*/ 936 h 1363"/>
              <a:gd name="T10" fmla="*/ 4384 w 4821"/>
              <a:gd name="T11" fmla="*/ 749 h 1363"/>
              <a:gd name="T12" fmla="*/ 4299 w 4821"/>
              <a:gd name="T13" fmla="*/ 685 h 1363"/>
              <a:gd name="T14" fmla="*/ 4228 w 4821"/>
              <a:gd name="T15" fmla="*/ 525 h 1363"/>
              <a:gd name="T16" fmla="*/ 4143 w 4821"/>
              <a:gd name="T17" fmla="*/ 406 h 1363"/>
              <a:gd name="T18" fmla="*/ 4072 w 4821"/>
              <a:gd name="T19" fmla="*/ 326 h 1363"/>
              <a:gd name="T20" fmla="*/ 3987 w 4821"/>
              <a:gd name="T21" fmla="*/ 1181 h 1363"/>
              <a:gd name="T22" fmla="*/ 3928 w 4821"/>
              <a:gd name="T23" fmla="*/ 1184 h 1363"/>
              <a:gd name="T24" fmla="*/ 3857 w 4821"/>
              <a:gd name="T25" fmla="*/ 1025 h 1363"/>
              <a:gd name="T26" fmla="*/ 3786 w 4821"/>
              <a:gd name="T27" fmla="*/ 884 h 1363"/>
              <a:gd name="T28" fmla="*/ 3699 w 4821"/>
              <a:gd name="T29" fmla="*/ 702 h 1363"/>
              <a:gd name="T30" fmla="*/ 3628 w 4821"/>
              <a:gd name="T31" fmla="*/ 409 h 1363"/>
              <a:gd name="T32" fmla="*/ 3531 w 4821"/>
              <a:gd name="T33" fmla="*/ 406 h 1363"/>
              <a:gd name="T34" fmla="*/ 3458 w 4821"/>
              <a:gd name="T35" fmla="*/ 872 h 1363"/>
              <a:gd name="T36" fmla="*/ 3382 w 4821"/>
              <a:gd name="T37" fmla="*/ 331 h 1363"/>
              <a:gd name="T38" fmla="*/ 3316 w 4821"/>
              <a:gd name="T39" fmla="*/ 1028 h 1363"/>
              <a:gd name="T40" fmla="*/ 3255 w 4821"/>
              <a:gd name="T41" fmla="*/ 801 h 1363"/>
              <a:gd name="T42" fmla="*/ 3193 w 4821"/>
              <a:gd name="T43" fmla="*/ 938 h 1363"/>
              <a:gd name="T44" fmla="*/ 3108 w 4821"/>
              <a:gd name="T45" fmla="*/ 628 h 1363"/>
              <a:gd name="T46" fmla="*/ 3021 w 4821"/>
              <a:gd name="T47" fmla="*/ 851 h 1363"/>
              <a:gd name="T48" fmla="*/ 2926 w 4821"/>
              <a:gd name="T49" fmla="*/ 501 h 1363"/>
              <a:gd name="T50" fmla="*/ 2834 w 4821"/>
              <a:gd name="T51" fmla="*/ 224 h 1363"/>
              <a:gd name="T52" fmla="*/ 2752 w 4821"/>
              <a:gd name="T53" fmla="*/ 1014 h 1363"/>
              <a:gd name="T54" fmla="*/ 2685 w 4821"/>
              <a:gd name="T55" fmla="*/ 959 h 1363"/>
              <a:gd name="T56" fmla="*/ 2626 w 4821"/>
              <a:gd name="T57" fmla="*/ 855 h 1363"/>
              <a:gd name="T58" fmla="*/ 2553 w 4821"/>
              <a:gd name="T59" fmla="*/ 780 h 1363"/>
              <a:gd name="T60" fmla="*/ 2466 w 4821"/>
              <a:gd name="T61" fmla="*/ 463 h 1363"/>
              <a:gd name="T62" fmla="*/ 2393 w 4821"/>
              <a:gd name="T63" fmla="*/ 47 h 1363"/>
              <a:gd name="T64" fmla="*/ 2336 w 4821"/>
              <a:gd name="T65" fmla="*/ 399 h 1363"/>
              <a:gd name="T66" fmla="*/ 2265 w 4821"/>
              <a:gd name="T67" fmla="*/ 834 h 1363"/>
              <a:gd name="T68" fmla="*/ 2192 w 4821"/>
              <a:gd name="T69" fmla="*/ 1297 h 1363"/>
              <a:gd name="T70" fmla="*/ 2109 w 4821"/>
              <a:gd name="T71" fmla="*/ 1056 h 1363"/>
              <a:gd name="T72" fmla="*/ 2031 w 4821"/>
              <a:gd name="T73" fmla="*/ 917 h 1363"/>
              <a:gd name="T74" fmla="*/ 1958 w 4821"/>
              <a:gd name="T75" fmla="*/ 650 h 1363"/>
              <a:gd name="T76" fmla="*/ 1896 w 4821"/>
              <a:gd name="T77" fmla="*/ 525 h 1363"/>
              <a:gd name="T78" fmla="*/ 1819 w 4821"/>
              <a:gd name="T79" fmla="*/ 586 h 1363"/>
              <a:gd name="T80" fmla="*/ 1736 w 4821"/>
              <a:gd name="T81" fmla="*/ 723 h 1363"/>
              <a:gd name="T82" fmla="*/ 1637 w 4821"/>
              <a:gd name="T83" fmla="*/ 716 h 1363"/>
              <a:gd name="T84" fmla="*/ 1533 w 4821"/>
              <a:gd name="T85" fmla="*/ 1011 h 1363"/>
              <a:gd name="T86" fmla="*/ 1429 w 4821"/>
              <a:gd name="T87" fmla="*/ 680 h 1363"/>
              <a:gd name="T88" fmla="*/ 1346 w 4821"/>
              <a:gd name="T89" fmla="*/ 354 h 1363"/>
              <a:gd name="T90" fmla="*/ 1275 w 4821"/>
              <a:gd name="T91" fmla="*/ 574 h 1363"/>
              <a:gd name="T92" fmla="*/ 1221 w 4821"/>
              <a:gd name="T93" fmla="*/ 423 h 1363"/>
              <a:gd name="T94" fmla="*/ 1129 w 4821"/>
              <a:gd name="T95" fmla="*/ 470 h 1363"/>
              <a:gd name="T96" fmla="*/ 1060 w 4821"/>
              <a:gd name="T97" fmla="*/ 914 h 1363"/>
              <a:gd name="T98" fmla="*/ 978 w 4821"/>
              <a:gd name="T99" fmla="*/ 1243 h 1363"/>
              <a:gd name="T100" fmla="*/ 876 w 4821"/>
              <a:gd name="T101" fmla="*/ 1025 h 1363"/>
              <a:gd name="T102" fmla="*/ 786 w 4821"/>
              <a:gd name="T103" fmla="*/ 827 h 1363"/>
              <a:gd name="T104" fmla="*/ 711 w 4821"/>
              <a:gd name="T105" fmla="*/ 645 h 1363"/>
              <a:gd name="T106" fmla="*/ 630 w 4821"/>
              <a:gd name="T107" fmla="*/ 362 h 1363"/>
              <a:gd name="T108" fmla="*/ 522 w 4821"/>
              <a:gd name="T109" fmla="*/ 910 h 1363"/>
              <a:gd name="T110" fmla="*/ 427 w 4821"/>
              <a:gd name="T111" fmla="*/ 803 h 1363"/>
              <a:gd name="T112" fmla="*/ 328 w 4821"/>
              <a:gd name="T113" fmla="*/ 834 h 1363"/>
              <a:gd name="T114" fmla="*/ 241 w 4821"/>
              <a:gd name="T115" fmla="*/ 898 h 1363"/>
              <a:gd name="T116" fmla="*/ 151 w 4821"/>
              <a:gd name="T117" fmla="*/ 569 h 1363"/>
              <a:gd name="T118" fmla="*/ 47 w 4821"/>
              <a:gd name="T119" fmla="*/ 952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1" h="1363">
                <a:moveTo>
                  <a:pt x="4821" y="172"/>
                </a:moveTo>
                <a:lnTo>
                  <a:pt x="4816" y="156"/>
                </a:lnTo>
                <a:lnTo>
                  <a:pt x="4811" y="156"/>
                </a:lnTo>
                <a:lnTo>
                  <a:pt x="4807" y="224"/>
                </a:lnTo>
                <a:lnTo>
                  <a:pt x="4800" y="267"/>
                </a:lnTo>
                <a:lnTo>
                  <a:pt x="4797" y="217"/>
                </a:lnTo>
                <a:lnTo>
                  <a:pt x="4792" y="227"/>
                </a:lnTo>
                <a:lnTo>
                  <a:pt x="4788" y="246"/>
                </a:lnTo>
                <a:lnTo>
                  <a:pt x="4783" y="182"/>
                </a:lnTo>
                <a:lnTo>
                  <a:pt x="4778" y="165"/>
                </a:lnTo>
                <a:lnTo>
                  <a:pt x="4771" y="357"/>
                </a:lnTo>
                <a:lnTo>
                  <a:pt x="4766" y="413"/>
                </a:lnTo>
                <a:lnTo>
                  <a:pt x="4762" y="501"/>
                </a:lnTo>
                <a:lnTo>
                  <a:pt x="4759" y="539"/>
                </a:lnTo>
                <a:lnTo>
                  <a:pt x="4752" y="706"/>
                </a:lnTo>
                <a:lnTo>
                  <a:pt x="4748" y="756"/>
                </a:lnTo>
                <a:lnTo>
                  <a:pt x="4740" y="952"/>
                </a:lnTo>
                <a:lnTo>
                  <a:pt x="4733" y="1018"/>
                </a:lnTo>
                <a:lnTo>
                  <a:pt x="4726" y="1236"/>
                </a:lnTo>
                <a:lnTo>
                  <a:pt x="4724" y="1290"/>
                </a:lnTo>
                <a:lnTo>
                  <a:pt x="4719" y="1323"/>
                </a:lnTo>
                <a:lnTo>
                  <a:pt x="4717" y="1273"/>
                </a:lnTo>
                <a:lnTo>
                  <a:pt x="4712" y="1297"/>
                </a:lnTo>
                <a:lnTo>
                  <a:pt x="4705" y="1210"/>
                </a:lnTo>
                <a:lnTo>
                  <a:pt x="4698" y="1243"/>
                </a:lnTo>
                <a:lnTo>
                  <a:pt x="4693" y="1193"/>
                </a:lnTo>
                <a:lnTo>
                  <a:pt x="4686" y="1210"/>
                </a:lnTo>
                <a:lnTo>
                  <a:pt x="4679" y="1179"/>
                </a:lnTo>
                <a:lnTo>
                  <a:pt x="4674" y="1184"/>
                </a:lnTo>
                <a:lnTo>
                  <a:pt x="4670" y="1136"/>
                </a:lnTo>
                <a:lnTo>
                  <a:pt x="4663" y="1094"/>
                </a:lnTo>
                <a:lnTo>
                  <a:pt x="4655" y="1070"/>
                </a:lnTo>
                <a:lnTo>
                  <a:pt x="4651" y="1035"/>
                </a:lnTo>
                <a:lnTo>
                  <a:pt x="4644" y="1047"/>
                </a:lnTo>
                <a:lnTo>
                  <a:pt x="4639" y="1004"/>
                </a:lnTo>
                <a:lnTo>
                  <a:pt x="4634" y="1073"/>
                </a:lnTo>
                <a:lnTo>
                  <a:pt x="4627" y="1049"/>
                </a:lnTo>
                <a:lnTo>
                  <a:pt x="4622" y="1070"/>
                </a:lnTo>
                <a:lnTo>
                  <a:pt x="4618" y="1021"/>
                </a:lnTo>
                <a:lnTo>
                  <a:pt x="4611" y="1063"/>
                </a:lnTo>
                <a:lnTo>
                  <a:pt x="4603" y="1002"/>
                </a:lnTo>
                <a:lnTo>
                  <a:pt x="4599" y="1014"/>
                </a:lnTo>
                <a:lnTo>
                  <a:pt x="4592" y="973"/>
                </a:lnTo>
                <a:lnTo>
                  <a:pt x="4585" y="976"/>
                </a:lnTo>
                <a:lnTo>
                  <a:pt x="4582" y="969"/>
                </a:lnTo>
                <a:lnTo>
                  <a:pt x="4577" y="999"/>
                </a:lnTo>
                <a:lnTo>
                  <a:pt x="4570" y="983"/>
                </a:lnTo>
                <a:lnTo>
                  <a:pt x="4563" y="969"/>
                </a:lnTo>
                <a:lnTo>
                  <a:pt x="4556" y="957"/>
                </a:lnTo>
                <a:lnTo>
                  <a:pt x="4549" y="952"/>
                </a:lnTo>
                <a:lnTo>
                  <a:pt x="4542" y="952"/>
                </a:lnTo>
                <a:lnTo>
                  <a:pt x="4537" y="947"/>
                </a:lnTo>
                <a:lnTo>
                  <a:pt x="4533" y="973"/>
                </a:lnTo>
                <a:lnTo>
                  <a:pt x="4528" y="1014"/>
                </a:lnTo>
                <a:lnTo>
                  <a:pt x="4523" y="938"/>
                </a:lnTo>
                <a:lnTo>
                  <a:pt x="4521" y="921"/>
                </a:lnTo>
                <a:lnTo>
                  <a:pt x="4516" y="888"/>
                </a:lnTo>
                <a:lnTo>
                  <a:pt x="4511" y="829"/>
                </a:lnTo>
                <a:lnTo>
                  <a:pt x="4507" y="803"/>
                </a:lnTo>
                <a:lnTo>
                  <a:pt x="4502" y="879"/>
                </a:lnTo>
                <a:lnTo>
                  <a:pt x="4497" y="891"/>
                </a:lnTo>
                <a:lnTo>
                  <a:pt x="4492" y="843"/>
                </a:lnTo>
                <a:lnTo>
                  <a:pt x="4485" y="914"/>
                </a:lnTo>
                <a:lnTo>
                  <a:pt x="4478" y="973"/>
                </a:lnTo>
                <a:lnTo>
                  <a:pt x="4474" y="936"/>
                </a:lnTo>
                <a:lnTo>
                  <a:pt x="4464" y="907"/>
                </a:lnTo>
                <a:lnTo>
                  <a:pt x="4457" y="955"/>
                </a:lnTo>
                <a:lnTo>
                  <a:pt x="4452" y="952"/>
                </a:lnTo>
                <a:lnTo>
                  <a:pt x="4445" y="912"/>
                </a:lnTo>
                <a:lnTo>
                  <a:pt x="4440" y="990"/>
                </a:lnTo>
                <a:lnTo>
                  <a:pt x="4436" y="997"/>
                </a:lnTo>
                <a:lnTo>
                  <a:pt x="4431" y="988"/>
                </a:lnTo>
                <a:lnTo>
                  <a:pt x="4422" y="910"/>
                </a:lnTo>
                <a:lnTo>
                  <a:pt x="4415" y="853"/>
                </a:lnTo>
                <a:lnTo>
                  <a:pt x="4405" y="775"/>
                </a:lnTo>
                <a:lnTo>
                  <a:pt x="4398" y="721"/>
                </a:lnTo>
                <a:lnTo>
                  <a:pt x="4389" y="723"/>
                </a:lnTo>
                <a:lnTo>
                  <a:pt x="4384" y="749"/>
                </a:lnTo>
                <a:lnTo>
                  <a:pt x="4377" y="740"/>
                </a:lnTo>
                <a:lnTo>
                  <a:pt x="4367" y="678"/>
                </a:lnTo>
                <a:lnTo>
                  <a:pt x="4360" y="626"/>
                </a:lnTo>
                <a:lnTo>
                  <a:pt x="4355" y="539"/>
                </a:lnTo>
                <a:lnTo>
                  <a:pt x="4351" y="527"/>
                </a:lnTo>
                <a:lnTo>
                  <a:pt x="4344" y="546"/>
                </a:lnTo>
                <a:lnTo>
                  <a:pt x="4339" y="536"/>
                </a:lnTo>
                <a:lnTo>
                  <a:pt x="4334" y="576"/>
                </a:lnTo>
                <a:lnTo>
                  <a:pt x="4327" y="683"/>
                </a:lnTo>
                <a:lnTo>
                  <a:pt x="4320" y="659"/>
                </a:lnTo>
                <a:lnTo>
                  <a:pt x="4313" y="631"/>
                </a:lnTo>
                <a:lnTo>
                  <a:pt x="4306" y="662"/>
                </a:lnTo>
                <a:lnTo>
                  <a:pt x="4299" y="685"/>
                </a:lnTo>
                <a:lnTo>
                  <a:pt x="4294" y="680"/>
                </a:lnTo>
                <a:lnTo>
                  <a:pt x="4289" y="645"/>
                </a:lnTo>
                <a:lnTo>
                  <a:pt x="4285" y="652"/>
                </a:lnTo>
                <a:lnTo>
                  <a:pt x="4280" y="666"/>
                </a:lnTo>
                <a:lnTo>
                  <a:pt x="4273" y="612"/>
                </a:lnTo>
                <a:lnTo>
                  <a:pt x="4268" y="499"/>
                </a:lnTo>
                <a:lnTo>
                  <a:pt x="4261" y="546"/>
                </a:lnTo>
                <a:lnTo>
                  <a:pt x="4256" y="534"/>
                </a:lnTo>
                <a:lnTo>
                  <a:pt x="4249" y="491"/>
                </a:lnTo>
                <a:lnTo>
                  <a:pt x="4244" y="501"/>
                </a:lnTo>
                <a:lnTo>
                  <a:pt x="4240" y="565"/>
                </a:lnTo>
                <a:lnTo>
                  <a:pt x="4233" y="520"/>
                </a:lnTo>
                <a:lnTo>
                  <a:pt x="4228" y="525"/>
                </a:lnTo>
                <a:lnTo>
                  <a:pt x="4221" y="501"/>
                </a:lnTo>
                <a:lnTo>
                  <a:pt x="4214" y="463"/>
                </a:lnTo>
                <a:lnTo>
                  <a:pt x="4209" y="451"/>
                </a:lnTo>
                <a:lnTo>
                  <a:pt x="4202" y="499"/>
                </a:lnTo>
                <a:lnTo>
                  <a:pt x="4195" y="487"/>
                </a:lnTo>
                <a:lnTo>
                  <a:pt x="4188" y="529"/>
                </a:lnTo>
                <a:lnTo>
                  <a:pt x="4183" y="576"/>
                </a:lnTo>
                <a:lnTo>
                  <a:pt x="4174" y="602"/>
                </a:lnTo>
                <a:lnTo>
                  <a:pt x="4166" y="562"/>
                </a:lnTo>
                <a:lnTo>
                  <a:pt x="4159" y="579"/>
                </a:lnTo>
                <a:lnTo>
                  <a:pt x="4155" y="501"/>
                </a:lnTo>
                <a:lnTo>
                  <a:pt x="4148" y="451"/>
                </a:lnTo>
                <a:lnTo>
                  <a:pt x="4143" y="406"/>
                </a:lnTo>
                <a:lnTo>
                  <a:pt x="4138" y="373"/>
                </a:lnTo>
                <a:lnTo>
                  <a:pt x="4133" y="425"/>
                </a:lnTo>
                <a:lnTo>
                  <a:pt x="4126" y="473"/>
                </a:lnTo>
                <a:lnTo>
                  <a:pt x="4119" y="371"/>
                </a:lnTo>
                <a:lnTo>
                  <a:pt x="4115" y="307"/>
                </a:lnTo>
                <a:lnTo>
                  <a:pt x="4110" y="281"/>
                </a:lnTo>
                <a:lnTo>
                  <a:pt x="4105" y="135"/>
                </a:lnTo>
                <a:lnTo>
                  <a:pt x="4103" y="7"/>
                </a:lnTo>
                <a:lnTo>
                  <a:pt x="4096" y="87"/>
                </a:lnTo>
                <a:lnTo>
                  <a:pt x="4091" y="64"/>
                </a:lnTo>
                <a:lnTo>
                  <a:pt x="4084" y="0"/>
                </a:lnTo>
                <a:lnTo>
                  <a:pt x="4079" y="168"/>
                </a:lnTo>
                <a:lnTo>
                  <a:pt x="4072" y="326"/>
                </a:lnTo>
                <a:lnTo>
                  <a:pt x="4067" y="392"/>
                </a:lnTo>
                <a:lnTo>
                  <a:pt x="4060" y="480"/>
                </a:lnTo>
                <a:lnTo>
                  <a:pt x="4053" y="735"/>
                </a:lnTo>
                <a:lnTo>
                  <a:pt x="4046" y="740"/>
                </a:lnTo>
                <a:lnTo>
                  <a:pt x="4039" y="832"/>
                </a:lnTo>
                <a:lnTo>
                  <a:pt x="4029" y="997"/>
                </a:lnTo>
                <a:lnTo>
                  <a:pt x="4025" y="1174"/>
                </a:lnTo>
                <a:lnTo>
                  <a:pt x="4018" y="1191"/>
                </a:lnTo>
                <a:lnTo>
                  <a:pt x="4013" y="1203"/>
                </a:lnTo>
                <a:lnTo>
                  <a:pt x="4003" y="1257"/>
                </a:lnTo>
                <a:lnTo>
                  <a:pt x="3999" y="1200"/>
                </a:lnTo>
                <a:lnTo>
                  <a:pt x="3994" y="1177"/>
                </a:lnTo>
                <a:lnTo>
                  <a:pt x="3987" y="1181"/>
                </a:lnTo>
                <a:lnTo>
                  <a:pt x="3982" y="1186"/>
                </a:lnTo>
                <a:lnTo>
                  <a:pt x="3978" y="1139"/>
                </a:lnTo>
                <a:lnTo>
                  <a:pt x="3973" y="1136"/>
                </a:lnTo>
                <a:lnTo>
                  <a:pt x="3968" y="1129"/>
                </a:lnTo>
                <a:lnTo>
                  <a:pt x="3966" y="1146"/>
                </a:lnTo>
                <a:lnTo>
                  <a:pt x="3961" y="1110"/>
                </a:lnTo>
                <a:lnTo>
                  <a:pt x="3954" y="1170"/>
                </a:lnTo>
                <a:lnTo>
                  <a:pt x="3949" y="1186"/>
                </a:lnTo>
                <a:lnTo>
                  <a:pt x="3944" y="1174"/>
                </a:lnTo>
                <a:lnTo>
                  <a:pt x="3942" y="1160"/>
                </a:lnTo>
                <a:lnTo>
                  <a:pt x="3937" y="1266"/>
                </a:lnTo>
                <a:lnTo>
                  <a:pt x="3933" y="1236"/>
                </a:lnTo>
                <a:lnTo>
                  <a:pt x="3928" y="1184"/>
                </a:lnTo>
                <a:lnTo>
                  <a:pt x="3923" y="1174"/>
                </a:lnTo>
                <a:lnTo>
                  <a:pt x="3918" y="1139"/>
                </a:lnTo>
                <a:lnTo>
                  <a:pt x="3914" y="1099"/>
                </a:lnTo>
                <a:lnTo>
                  <a:pt x="3909" y="1077"/>
                </a:lnTo>
                <a:lnTo>
                  <a:pt x="3902" y="1044"/>
                </a:lnTo>
                <a:lnTo>
                  <a:pt x="3897" y="1051"/>
                </a:lnTo>
                <a:lnTo>
                  <a:pt x="3892" y="1042"/>
                </a:lnTo>
                <a:lnTo>
                  <a:pt x="3885" y="1016"/>
                </a:lnTo>
                <a:lnTo>
                  <a:pt x="3881" y="1021"/>
                </a:lnTo>
                <a:lnTo>
                  <a:pt x="3876" y="1063"/>
                </a:lnTo>
                <a:lnTo>
                  <a:pt x="3869" y="1084"/>
                </a:lnTo>
                <a:lnTo>
                  <a:pt x="3864" y="1061"/>
                </a:lnTo>
                <a:lnTo>
                  <a:pt x="3857" y="1025"/>
                </a:lnTo>
                <a:lnTo>
                  <a:pt x="3852" y="999"/>
                </a:lnTo>
                <a:lnTo>
                  <a:pt x="3845" y="988"/>
                </a:lnTo>
                <a:lnTo>
                  <a:pt x="3841" y="907"/>
                </a:lnTo>
                <a:lnTo>
                  <a:pt x="3833" y="936"/>
                </a:lnTo>
                <a:lnTo>
                  <a:pt x="3829" y="938"/>
                </a:lnTo>
                <a:lnTo>
                  <a:pt x="3824" y="914"/>
                </a:lnTo>
                <a:lnTo>
                  <a:pt x="3817" y="943"/>
                </a:lnTo>
                <a:lnTo>
                  <a:pt x="3812" y="931"/>
                </a:lnTo>
                <a:lnTo>
                  <a:pt x="3807" y="862"/>
                </a:lnTo>
                <a:lnTo>
                  <a:pt x="3800" y="872"/>
                </a:lnTo>
                <a:lnTo>
                  <a:pt x="3796" y="867"/>
                </a:lnTo>
                <a:lnTo>
                  <a:pt x="3791" y="872"/>
                </a:lnTo>
                <a:lnTo>
                  <a:pt x="3786" y="884"/>
                </a:lnTo>
                <a:lnTo>
                  <a:pt x="3779" y="895"/>
                </a:lnTo>
                <a:lnTo>
                  <a:pt x="3774" y="877"/>
                </a:lnTo>
                <a:lnTo>
                  <a:pt x="3770" y="926"/>
                </a:lnTo>
                <a:lnTo>
                  <a:pt x="3763" y="903"/>
                </a:lnTo>
                <a:lnTo>
                  <a:pt x="3755" y="919"/>
                </a:lnTo>
                <a:lnTo>
                  <a:pt x="3751" y="924"/>
                </a:lnTo>
                <a:lnTo>
                  <a:pt x="3741" y="952"/>
                </a:lnTo>
                <a:lnTo>
                  <a:pt x="3732" y="905"/>
                </a:lnTo>
                <a:lnTo>
                  <a:pt x="3725" y="919"/>
                </a:lnTo>
                <a:lnTo>
                  <a:pt x="3720" y="865"/>
                </a:lnTo>
                <a:lnTo>
                  <a:pt x="3711" y="855"/>
                </a:lnTo>
                <a:lnTo>
                  <a:pt x="3706" y="791"/>
                </a:lnTo>
                <a:lnTo>
                  <a:pt x="3699" y="702"/>
                </a:lnTo>
                <a:lnTo>
                  <a:pt x="3694" y="562"/>
                </a:lnTo>
                <a:lnTo>
                  <a:pt x="3689" y="562"/>
                </a:lnTo>
                <a:lnTo>
                  <a:pt x="3682" y="534"/>
                </a:lnTo>
                <a:lnTo>
                  <a:pt x="3675" y="489"/>
                </a:lnTo>
                <a:lnTo>
                  <a:pt x="3670" y="387"/>
                </a:lnTo>
                <a:lnTo>
                  <a:pt x="3663" y="387"/>
                </a:lnTo>
                <a:lnTo>
                  <a:pt x="3659" y="321"/>
                </a:lnTo>
                <a:lnTo>
                  <a:pt x="3654" y="305"/>
                </a:lnTo>
                <a:lnTo>
                  <a:pt x="3649" y="298"/>
                </a:lnTo>
                <a:lnTo>
                  <a:pt x="3644" y="371"/>
                </a:lnTo>
                <a:lnTo>
                  <a:pt x="3637" y="421"/>
                </a:lnTo>
                <a:lnTo>
                  <a:pt x="3633" y="411"/>
                </a:lnTo>
                <a:lnTo>
                  <a:pt x="3628" y="409"/>
                </a:lnTo>
                <a:lnTo>
                  <a:pt x="3621" y="340"/>
                </a:lnTo>
                <a:lnTo>
                  <a:pt x="3618" y="373"/>
                </a:lnTo>
                <a:lnTo>
                  <a:pt x="3611" y="371"/>
                </a:lnTo>
                <a:lnTo>
                  <a:pt x="3607" y="369"/>
                </a:lnTo>
                <a:lnTo>
                  <a:pt x="3600" y="347"/>
                </a:lnTo>
                <a:lnTo>
                  <a:pt x="3592" y="397"/>
                </a:lnTo>
                <a:lnTo>
                  <a:pt x="3585" y="413"/>
                </a:lnTo>
                <a:lnTo>
                  <a:pt x="3578" y="390"/>
                </a:lnTo>
                <a:lnTo>
                  <a:pt x="3569" y="430"/>
                </a:lnTo>
                <a:lnTo>
                  <a:pt x="3557" y="411"/>
                </a:lnTo>
                <a:lnTo>
                  <a:pt x="3548" y="442"/>
                </a:lnTo>
                <a:lnTo>
                  <a:pt x="3538" y="413"/>
                </a:lnTo>
                <a:lnTo>
                  <a:pt x="3531" y="406"/>
                </a:lnTo>
                <a:lnTo>
                  <a:pt x="3524" y="390"/>
                </a:lnTo>
                <a:lnTo>
                  <a:pt x="3517" y="413"/>
                </a:lnTo>
                <a:lnTo>
                  <a:pt x="3512" y="437"/>
                </a:lnTo>
                <a:lnTo>
                  <a:pt x="3507" y="501"/>
                </a:lnTo>
                <a:lnTo>
                  <a:pt x="3500" y="588"/>
                </a:lnTo>
                <a:lnTo>
                  <a:pt x="3496" y="742"/>
                </a:lnTo>
                <a:lnTo>
                  <a:pt x="3491" y="820"/>
                </a:lnTo>
                <a:lnTo>
                  <a:pt x="3486" y="836"/>
                </a:lnTo>
                <a:lnTo>
                  <a:pt x="3481" y="938"/>
                </a:lnTo>
                <a:lnTo>
                  <a:pt x="3477" y="957"/>
                </a:lnTo>
                <a:lnTo>
                  <a:pt x="3470" y="884"/>
                </a:lnTo>
                <a:lnTo>
                  <a:pt x="3465" y="884"/>
                </a:lnTo>
                <a:lnTo>
                  <a:pt x="3458" y="872"/>
                </a:lnTo>
                <a:lnTo>
                  <a:pt x="3453" y="773"/>
                </a:lnTo>
                <a:lnTo>
                  <a:pt x="3446" y="638"/>
                </a:lnTo>
                <a:lnTo>
                  <a:pt x="3441" y="631"/>
                </a:lnTo>
                <a:lnTo>
                  <a:pt x="3437" y="650"/>
                </a:lnTo>
                <a:lnTo>
                  <a:pt x="3430" y="706"/>
                </a:lnTo>
                <a:lnTo>
                  <a:pt x="3422" y="654"/>
                </a:lnTo>
                <a:lnTo>
                  <a:pt x="3418" y="664"/>
                </a:lnTo>
                <a:lnTo>
                  <a:pt x="3411" y="640"/>
                </a:lnTo>
                <a:lnTo>
                  <a:pt x="3404" y="551"/>
                </a:lnTo>
                <a:lnTo>
                  <a:pt x="3401" y="418"/>
                </a:lnTo>
                <a:lnTo>
                  <a:pt x="3394" y="354"/>
                </a:lnTo>
                <a:lnTo>
                  <a:pt x="3389" y="402"/>
                </a:lnTo>
                <a:lnTo>
                  <a:pt x="3382" y="331"/>
                </a:lnTo>
                <a:lnTo>
                  <a:pt x="3378" y="371"/>
                </a:lnTo>
                <a:lnTo>
                  <a:pt x="3373" y="397"/>
                </a:lnTo>
                <a:lnTo>
                  <a:pt x="3368" y="513"/>
                </a:lnTo>
                <a:lnTo>
                  <a:pt x="3363" y="539"/>
                </a:lnTo>
                <a:lnTo>
                  <a:pt x="3359" y="678"/>
                </a:lnTo>
                <a:lnTo>
                  <a:pt x="3352" y="787"/>
                </a:lnTo>
                <a:lnTo>
                  <a:pt x="3347" y="886"/>
                </a:lnTo>
                <a:lnTo>
                  <a:pt x="3342" y="936"/>
                </a:lnTo>
                <a:lnTo>
                  <a:pt x="3337" y="973"/>
                </a:lnTo>
                <a:lnTo>
                  <a:pt x="3333" y="1016"/>
                </a:lnTo>
                <a:lnTo>
                  <a:pt x="3326" y="1006"/>
                </a:lnTo>
                <a:lnTo>
                  <a:pt x="3321" y="1037"/>
                </a:lnTo>
                <a:lnTo>
                  <a:pt x="3316" y="1028"/>
                </a:lnTo>
                <a:lnTo>
                  <a:pt x="3311" y="1037"/>
                </a:lnTo>
                <a:lnTo>
                  <a:pt x="3307" y="1002"/>
                </a:lnTo>
                <a:lnTo>
                  <a:pt x="3302" y="1004"/>
                </a:lnTo>
                <a:lnTo>
                  <a:pt x="3300" y="978"/>
                </a:lnTo>
                <a:lnTo>
                  <a:pt x="3295" y="964"/>
                </a:lnTo>
                <a:lnTo>
                  <a:pt x="3290" y="966"/>
                </a:lnTo>
                <a:lnTo>
                  <a:pt x="3283" y="971"/>
                </a:lnTo>
                <a:lnTo>
                  <a:pt x="3278" y="912"/>
                </a:lnTo>
                <a:lnTo>
                  <a:pt x="3274" y="877"/>
                </a:lnTo>
                <a:lnTo>
                  <a:pt x="3269" y="905"/>
                </a:lnTo>
                <a:lnTo>
                  <a:pt x="3264" y="910"/>
                </a:lnTo>
                <a:lnTo>
                  <a:pt x="3259" y="898"/>
                </a:lnTo>
                <a:lnTo>
                  <a:pt x="3255" y="801"/>
                </a:lnTo>
                <a:lnTo>
                  <a:pt x="3252" y="808"/>
                </a:lnTo>
                <a:lnTo>
                  <a:pt x="3245" y="862"/>
                </a:lnTo>
                <a:lnTo>
                  <a:pt x="3241" y="865"/>
                </a:lnTo>
                <a:lnTo>
                  <a:pt x="3238" y="829"/>
                </a:lnTo>
                <a:lnTo>
                  <a:pt x="3233" y="978"/>
                </a:lnTo>
                <a:lnTo>
                  <a:pt x="3229" y="1014"/>
                </a:lnTo>
                <a:lnTo>
                  <a:pt x="3226" y="945"/>
                </a:lnTo>
                <a:lnTo>
                  <a:pt x="3219" y="952"/>
                </a:lnTo>
                <a:lnTo>
                  <a:pt x="3215" y="973"/>
                </a:lnTo>
                <a:lnTo>
                  <a:pt x="3210" y="947"/>
                </a:lnTo>
                <a:lnTo>
                  <a:pt x="3205" y="973"/>
                </a:lnTo>
                <a:lnTo>
                  <a:pt x="3198" y="995"/>
                </a:lnTo>
                <a:lnTo>
                  <a:pt x="3193" y="938"/>
                </a:lnTo>
                <a:lnTo>
                  <a:pt x="3189" y="886"/>
                </a:lnTo>
                <a:lnTo>
                  <a:pt x="3181" y="806"/>
                </a:lnTo>
                <a:lnTo>
                  <a:pt x="3177" y="782"/>
                </a:lnTo>
                <a:lnTo>
                  <a:pt x="3172" y="763"/>
                </a:lnTo>
                <a:lnTo>
                  <a:pt x="3165" y="740"/>
                </a:lnTo>
                <a:lnTo>
                  <a:pt x="3160" y="695"/>
                </a:lnTo>
                <a:lnTo>
                  <a:pt x="3153" y="725"/>
                </a:lnTo>
                <a:lnTo>
                  <a:pt x="3146" y="666"/>
                </a:lnTo>
                <a:lnTo>
                  <a:pt x="3137" y="636"/>
                </a:lnTo>
                <a:lnTo>
                  <a:pt x="3130" y="600"/>
                </a:lnTo>
                <a:lnTo>
                  <a:pt x="3122" y="645"/>
                </a:lnTo>
                <a:lnTo>
                  <a:pt x="3115" y="598"/>
                </a:lnTo>
                <a:lnTo>
                  <a:pt x="3108" y="628"/>
                </a:lnTo>
                <a:lnTo>
                  <a:pt x="3104" y="610"/>
                </a:lnTo>
                <a:lnTo>
                  <a:pt x="3096" y="595"/>
                </a:lnTo>
                <a:lnTo>
                  <a:pt x="3087" y="579"/>
                </a:lnTo>
                <a:lnTo>
                  <a:pt x="3082" y="626"/>
                </a:lnTo>
                <a:lnTo>
                  <a:pt x="3073" y="645"/>
                </a:lnTo>
                <a:lnTo>
                  <a:pt x="3066" y="685"/>
                </a:lnTo>
                <a:lnTo>
                  <a:pt x="3059" y="763"/>
                </a:lnTo>
                <a:lnTo>
                  <a:pt x="3052" y="799"/>
                </a:lnTo>
                <a:lnTo>
                  <a:pt x="3047" y="815"/>
                </a:lnTo>
                <a:lnTo>
                  <a:pt x="3042" y="851"/>
                </a:lnTo>
                <a:lnTo>
                  <a:pt x="3035" y="872"/>
                </a:lnTo>
                <a:lnTo>
                  <a:pt x="3028" y="879"/>
                </a:lnTo>
                <a:lnTo>
                  <a:pt x="3021" y="851"/>
                </a:lnTo>
                <a:lnTo>
                  <a:pt x="3014" y="874"/>
                </a:lnTo>
                <a:lnTo>
                  <a:pt x="3009" y="801"/>
                </a:lnTo>
                <a:lnTo>
                  <a:pt x="3002" y="723"/>
                </a:lnTo>
                <a:lnTo>
                  <a:pt x="2995" y="695"/>
                </a:lnTo>
                <a:lnTo>
                  <a:pt x="2988" y="662"/>
                </a:lnTo>
                <a:lnTo>
                  <a:pt x="2981" y="607"/>
                </a:lnTo>
                <a:lnTo>
                  <a:pt x="2974" y="534"/>
                </a:lnTo>
                <a:lnTo>
                  <a:pt x="2964" y="461"/>
                </a:lnTo>
                <a:lnTo>
                  <a:pt x="2957" y="442"/>
                </a:lnTo>
                <a:lnTo>
                  <a:pt x="2950" y="421"/>
                </a:lnTo>
                <a:lnTo>
                  <a:pt x="2941" y="435"/>
                </a:lnTo>
                <a:lnTo>
                  <a:pt x="2933" y="456"/>
                </a:lnTo>
                <a:lnTo>
                  <a:pt x="2926" y="501"/>
                </a:lnTo>
                <a:lnTo>
                  <a:pt x="2917" y="409"/>
                </a:lnTo>
                <a:lnTo>
                  <a:pt x="2910" y="501"/>
                </a:lnTo>
                <a:lnTo>
                  <a:pt x="2905" y="454"/>
                </a:lnTo>
                <a:lnTo>
                  <a:pt x="2898" y="387"/>
                </a:lnTo>
                <a:lnTo>
                  <a:pt x="2891" y="380"/>
                </a:lnTo>
                <a:lnTo>
                  <a:pt x="2886" y="359"/>
                </a:lnTo>
                <a:lnTo>
                  <a:pt x="2879" y="203"/>
                </a:lnTo>
                <a:lnTo>
                  <a:pt x="2872" y="187"/>
                </a:lnTo>
                <a:lnTo>
                  <a:pt x="2863" y="206"/>
                </a:lnTo>
                <a:lnTo>
                  <a:pt x="2858" y="161"/>
                </a:lnTo>
                <a:lnTo>
                  <a:pt x="2851" y="210"/>
                </a:lnTo>
                <a:lnTo>
                  <a:pt x="2841" y="262"/>
                </a:lnTo>
                <a:lnTo>
                  <a:pt x="2834" y="224"/>
                </a:lnTo>
                <a:lnTo>
                  <a:pt x="2827" y="243"/>
                </a:lnTo>
                <a:lnTo>
                  <a:pt x="2820" y="324"/>
                </a:lnTo>
                <a:lnTo>
                  <a:pt x="2813" y="390"/>
                </a:lnTo>
                <a:lnTo>
                  <a:pt x="2806" y="444"/>
                </a:lnTo>
                <a:lnTo>
                  <a:pt x="2796" y="551"/>
                </a:lnTo>
                <a:lnTo>
                  <a:pt x="2789" y="647"/>
                </a:lnTo>
                <a:lnTo>
                  <a:pt x="2782" y="780"/>
                </a:lnTo>
                <a:lnTo>
                  <a:pt x="2778" y="884"/>
                </a:lnTo>
                <a:lnTo>
                  <a:pt x="2773" y="1028"/>
                </a:lnTo>
                <a:lnTo>
                  <a:pt x="2768" y="969"/>
                </a:lnTo>
                <a:lnTo>
                  <a:pt x="2763" y="1011"/>
                </a:lnTo>
                <a:lnTo>
                  <a:pt x="2759" y="978"/>
                </a:lnTo>
                <a:lnTo>
                  <a:pt x="2752" y="1014"/>
                </a:lnTo>
                <a:lnTo>
                  <a:pt x="2747" y="952"/>
                </a:lnTo>
                <a:lnTo>
                  <a:pt x="2742" y="1084"/>
                </a:lnTo>
                <a:lnTo>
                  <a:pt x="2737" y="1075"/>
                </a:lnTo>
                <a:lnTo>
                  <a:pt x="2730" y="1021"/>
                </a:lnTo>
                <a:lnTo>
                  <a:pt x="2726" y="1011"/>
                </a:lnTo>
                <a:lnTo>
                  <a:pt x="2719" y="1018"/>
                </a:lnTo>
                <a:lnTo>
                  <a:pt x="2714" y="1044"/>
                </a:lnTo>
                <a:lnTo>
                  <a:pt x="2709" y="1021"/>
                </a:lnTo>
                <a:lnTo>
                  <a:pt x="2702" y="1054"/>
                </a:lnTo>
                <a:lnTo>
                  <a:pt x="2697" y="990"/>
                </a:lnTo>
                <a:lnTo>
                  <a:pt x="2693" y="1028"/>
                </a:lnTo>
                <a:lnTo>
                  <a:pt x="2688" y="950"/>
                </a:lnTo>
                <a:lnTo>
                  <a:pt x="2685" y="959"/>
                </a:lnTo>
                <a:lnTo>
                  <a:pt x="2681" y="924"/>
                </a:lnTo>
                <a:lnTo>
                  <a:pt x="2678" y="973"/>
                </a:lnTo>
                <a:lnTo>
                  <a:pt x="2674" y="888"/>
                </a:lnTo>
                <a:lnTo>
                  <a:pt x="2669" y="872"/>
                </a:lnTo>
                <a:lnTo>
                  <a:pt x="2664" y="865"/>
                </a:lnTo>
                <a:lnTo>
                  <a:pt x="2659" y="907"/>
                </a:lnTo>
                <a:lnTo>
                  <a:pt x="2655" y="872"/>
                </a:lnTo>
                <a:lnTo>
                  <a:pt x="2650" y="841"/>
                </a:lnTo>
                <a:lnTo>
                  <a:pt x="2645" y="855"/>
                </a:lnTo>
                <a:lnTo>
                  <a:pt x="2641" y="822"/>
                </a:lnTo>
                <a:lnTo>
                  <a:pt x="2633" y="815"/>
                </a:lnTo>
                <a:lnTo>
                  <a:pt x="2629" y="829"/>
                </a:lnTo>
                <a:lnTo>
                  <a:pt x="2626" y="855"/>
                </a:lnTo>
                <a:lnTo>
                  <a:pt x="2622" y="881"/>
                </a:lnTo>
                <a:lnTo>
                  <a:pt x="2617" y="858"/>
                </a:lnTo>
                <a:lnTo>
                  <a:pt x="2615" y="822"/>
                </a:lnTo>
                <a:lnTo>
                  <a:pt x="2612" y="796"/>
                </a:lnTo>
                <a:lnTo>
                  <a:pt x="2605" y="832"/>
                </a:lnTo>
                <a:lnTo>
                  <a:pt x="2598" y="782"/>
                </a:lnTo>
                <a:lnTo>
                  <a:pt x="2593" y="803"/>
                </a:lnTo>
                <a:lnTo>
                  <a:pt x="2586" y="817"/>
                </a:lnTo>
                <a:lnTo>
                  <a:pt x="2579" y="799"/>
                </a:lnTo>
                <a:lnTo>
                  <a:pt x="2574" y="758"/>
                </a:lnTo>
                <a:lnTo>
                  <a:pt x="2567" y="789"/>
                </a:lnTo>
                <a:lnTo>
                  <a:pt x="2560" y="782"/>
                </a:lnTo>
                <a:lnTo>
                  <a:pt x="2553" y="780"/>
                </a:lnTo>
                <a:lnTo>
                  <a:pt x="2546" y="763"/>
                </a:lnTo>
                <a:lnTo>
                  <a:pt x="2539" y="756"/>
                </a:lnTo>
                <a:lnTo>
                  <a:pt x="2532" y="716"/>
                </a:lnTo>
                <a:lnTo>
                  <a:pt x="2525" y="699"/>
                </a:lnTo>
                <a:lnTo>
                  <a:pt x="2520" y="676"/>
                </a:lnTo>
                <a:lnTo>
                  <a:pt x="2513" y="657"/>
                </a:lnTo>
                <a:lnTo>
                  <a:pt x="2506" y="652"/>
                </a:lnTo>
                <a:lnTo>
                  <a:pt x="2499" y="638"/>
                </a:lnTo>
                <a:lnTo>
                  <a:pt x="2492" y="576"/>
                </a:lnTo>
                <a:lnTo>
                  <a:pt x="2485" y="543"/>
                </a:lnTo>
                <a:lnTo>
                  <a:pt x="2478" y="539"/>
                </a:lnTo>
                <a:lnTo>
                  <a:pt x="2473" y="506"/>
                </a:lnTo>
                <a:lnTo>
                  <a:pt x="2466" y="463"/>
                </a:lnTo>
                <a:lnTo>
                  <a:pt x="2456" y="454"/>
                </a:lnTo>
                <a:lnTo>
                  <a:pt x="2449" y="423"/>
                </a:lnTo>
                <a:lnTo>
                  <a:pt x="2442" y="364"/>
                </a:lnTo>
                <a:lnTo>
                  <a:pt x="2435" y="354"/>
                </a:lnTo>
                <a:lnTo>
                  <a:pt x="2430" y="319"/>
                </a:lnTo>
                <a:lnTo>
                  <a:pt x="2426" y="288"/>
                </a:lnTo>
                <a:lnTo>
                  <a:pt x="2421" y="217"/>
                </a:lnTo>
                <a:lnTo>
                  <a:pt x="2416" y="194"/>
                </a:lnTo>
                <a:lnTo>
                  <a:pt x="2411" y="76"/>
                </a:lnTo>
                <a:lnTo>
                  <a:pt x="2407" y="61"/>
                </a:lnTo>
                <a:lnTo>
                  <a:pt x="2402" y="54"/>
                </a:lnTo>
                <a:lnTo>
                  <a:pt x="2397" y="95"/>
                </a:lnTo>
                <a:lnTo>
                  <a:pt x="2393" y="47"/>
                </a:lnTo>
                <a:lnTo>
                  <a:pt x="2388" y="92"/>
                </a:lnTo>
                <a:lnTo>
                  <a:pt x="2385" y="161"/>
                </a:lnTo>
                <a:lnTo>
                  <a:pt x="2381" y="227"/>
                </a:lnTo>
                <a:lnTo>
                  <a:pt x="2376" y="217"/>
                </a:lnTo>
                <a:lnTo>
                  <a:pt x="2371" y="319"/>
                </a:lnTo>
                <a:lnTo>
                  <a:pt x="2367" y="347"/>
                </a:lnTo>
                <a:lnTo>
                  <a:pt x="2362" y="300"/>
                </a:lnTo>
                <a:lnTo>
                  <a:pt x="2357" y="324"/>
                </a:lnTo>
                <a:lnTo>
                  <a:pt x="2352" y="305"/>
                </a:lnTo>
                <a:lnTo>
                  <a:pt x="2350" y="265"/>
                </a:lnTo>
                <a:lnTo>
                  <a:pt x="2345" y="463"/>
                </a:lnTo>
                <a:lnTo>
                  <a:pt x="2343" y="449"/>
                </a:lnTo>
                <a:lnTo>
                  <a:pt x="2336" y="399"/>
                </a:lnTo>
                <a:lnTo>
                  <a:pt x="2331" y="626"/>
                </a:lnTo>
                <a:lnTo>
                  <a:pt x="2324" y="829"/>
                </a:lnTo>
                <a:lnTo>
                  <a:pt x="2317" y="588"/>
                </a:lnTo>
                <a:lnTo>
                  <a:pt x="2310" y="676"/>
                </a:lnTo>
                <a:lnTo>
                  <a:pt x="2305" y="884"/>
                </a:lnTo>
                <a:lnTo>
                  <a:pt x="2300" y="846"/>
                </a:lnTo>
                <a:lnTo>
                  <a:pt x="2298" y="669"/>
                </a:lnTo>
                <a:lnTo>
                  <a:pt x="2291" y="730"/>
                </a:lnTo>
                <a:lnTo>
                  <a:pt x="2286" y="695"/>
                </a:lnTo>
                <a:lnTo>
                  <a:pt x="2282" y="581"/>
                </a:lnTo>
                <a:lnTo>
                  <a:pt x="2277" y="480"/>
                </a:lnTo>
                <a:lnTo>
                  <a:pt x="2270" y="664"/>
                </a:lnTo>
                <a:lnTo>
                  <a:pt x="2265" y="834"/>
                </a:lnTo>
                <a:lnTo>
                  <a:pt x="2258" y="976"/>
                </a:lnTo>
                <a:lnTo>
                  <a:pt x="2253" y="1068"/>
                </a:lnTo>
                <a:lnTo>
                  <a:pt x="2248" y="1181"/>
                </a:lnTo>
                <a:lnTo>
                  <a:pt x="2241" y="1153"/>
                </a:lnTo>
                <a:lnTo>
                  <a:pt x="2237" y="1118"/>
                </a:lnTo>
                <a:lnTo>
                  <a:pt x="2232" y="1191"/>
                </a:lnTo>
                <a:lnTo>
                  <a:pt x="2227" y="1200"/>
                </a:lnTo>
                <a:lnTo>
                  <a:pt x="2222" y="1229"/>
                </a:lnTo>
                <a:lnTo>
                  <a:pt x="2215" y="1302"/>
                </a:lnTo>
                <a:lnTo>
                  <a:pt x="2208" y="1318"/>
                </a:lnTo>
                <a:lnTo>
                  <a:pt x="2204" y="1281"/>
                </a:lnTo>
                <a:lnTo>
                  <a:pt x="2196" y="1257"/>
                </a:lnTo>
                <a:lnTo>
                  <a:pt x="2192" y="1297"/>
                </a:lnTo>
                <a:lnTo>
                  <a:pt x="2187" y="1252"/>
                </a:lnTo>
                <a:lnTo>
                  <a:pt x="2180" y="1210"/>
                </a:lnTo>
                <a:lnTo>
                  <a:pt x="2173" y="1181"/>
                </a:lnTo>
                <a:lnTo>
                  <a:pt x="2166" y="1203"/>
                </a:lnTo>
                <a:lnTo>
                  <a:pt x="2161" y="1155"/>
                </a:lnTo>
                <a:lnTo>
                  <a:pt x="2154" y="1092"/>
                </a:lnTo>
                <a:lnTo>
                  <a:pt x="2149" y="1141"/>
                </a:lnTo>
                <a:lnTo>
                  <a:pt x="2142" y="1158"/>
                </a:lnTo>
                <a:lnTo>
                  <a:pt x="2137" y="1120"/>
                </a:lnTo>
                <a:lnTo>
                  <a:pt x="2130" y="1056"/>
                </a:lnTo>
                <a:lnTo>
                  <a:pt x="2123" y="1136"/>
                </a:lnTo>
                <a:lnTo>
                  <a:pt x="2114" y="1129"/>
                </a:lnTo>
                <a:lnTo>
                  <a:pt x="2109" y="1056"/>
                </a:lnTo>
                <a:lnTo>
                  <a:pt x="2100" y="995"/>
                </a:lnTo>
                <a:lnTo>
                  <a:pt x="2095" y="947"/>
                </a:lnTo>
                <a:lnTo>
                  <a:pt x="2093" y="919"/>
                </a:lnTo>
                <a:lnTo>
                  <a:pt x="2088" y="924"/>
                </a:lnTo>
                <a:lnTo>
                  <a:pt x="2081" y="891"/>
                </a:lnTo>
                <a:lnTo>
                  <a:pt x="2074" y="895"/>
                </a:lnTo>
                <a:lnTo>
                  <a:pt x="2067" y="983"/>
                </a:lnTo>
                <a:lnTo>
                  <a:pt x="2059" y="978"/>
                </a:lnTo>
                <a:lnTo>
                  <a:pt x="2052" y="945"/>
                </a:lnTo>
                <a:lnTo>
                  <a:pt x="2045" y="969"/>
                </a:lnTo>
                <a:lnTo>
                  <a:pt x="2041" y="1011"/>
                </a:lnTo>
                <a:lnTo>
                  <a:pt x="2036" y="995"/>
                </a:lnTo>
                <a:lnTo>
                  <a:pt x="2031" y="917"/>
                </a:lnTo>
                <a:lnTo>
                  <a:pt x="2024" y="919"/>
                </a:lnTo>
                <a:lnTo>
                  <a:pt x="2019" y="936"/>
                </a:lnTo>
                <a:lnTo>
                  <a:pt x="2012" y="872"/>
                </a:lnTo>
                <a:lnTo>
                  <a:pt x="2008" y="895"/>
                </a:lnTo>
                <a:lnTo>
                  <a:pt x="2000" y="962"/>
                </a:lnTo>
                <a:lnTo>
                  <a:pt x="1996" y="1035"/>
                </a:lnTo>
                <a:lnTo>
                  <a:pt x="1991" y="1021"/>
                </a:lnTo>
                <a:lnTo>
                  <a:pt x="1986" y="988"/>
                </a:lnTo>
                <a:lnTo>
                  <a:pt x="1979" y="924"/>
                </a:lnTo>
                <a:lnTo>
                  <a:pt x="1974" y="810"/>
                </a:lnTo>
                <a:lnTo>
                  <a:pt x="1970" y="617"/>
                </a:lnTo>
                <a:lnTo>
                  <a:pt x="1965" y="614"/>
                </a:lnTo>
                <a:lnTo>
                  <a:pt x="1958" y="650"/>
                </a:lnTo>
                <a:lnTo>
                  <a:pt x="1951" y="607"/>
                </a:lnTo>
                <a:lnTo>
                  <a:pt x="1946" y="685"/>
                </a:lnTo>
                <a:lnTo>
                  <a:pt x="1941" y="766"/>
                </a:lnTo>
                <a:lnTo>
                  <a:pt x="1934" y="782"/>
                </a:lnTo>
                <a:lnTo>
                  <a:pt x="1930" y="768"/>
                </a:lnTo>
                <a:lnTo>
                  <a:pt x="1925" y="784"/>
                </a:lnTo>
                <a:lnTo>
                  <a:pt x="1922" y="678"/>
                </a:lnTo>
                <a:lnTo>
                  <a:pt x="1918" y="640"/>
                </a:lnTo>
                <a:lnTo>
                  <a:pt x="1913" y="567"/>
                </a:lnTo>
                <a:lnTo>
                  <a:pt x="1908" y="560"/>
                </a:lnTo>
                <a:lnTo>
                  <a:pt x="1906" y="584"/>
                </a:lnTo>
                <a:lnTo>
                  <a:pt x="1901" y="602"/>
                </a:lnTo>
                <a:lnTo>
                  <a:pt x="1896" y="525"/>
                </a:lnTo>
                <a:lnTo>
                  <a:pt x="1892" y="513"/>
                </a:lnTo>
                <a:lnTo>
                  <a:pt x="1887" y="456"/>
                </a:lnTo>
                <a:lnTo>
                  <a:pt x="1878" y="437"/>
                </a:lnTo>
                <a:lnTo>
                  <a:pt x="1873" y="409"/>
                </a:lnTo>
                <a:lnTo>
                  <a:pt x="1868" y="456"/>
                </a:lnTo>
                <a:lnTo>
                  <a:pt x="1861" y="489"/>
                </a:lnTo>
                <a:lnTo>
                  <a:pt x="1856" y="503"/>
                </a:lnTo>
                <a:lnTo>
                  <a:pt x="1849" y="461"/>
                </a:lnTo>
                <a:lnTo>
                  <a:pt x="1845" y="470"/>
                </a:lnTo>
                <a:lnTo>
                  <a:pt x="1837" y="553"/>
                </a:lnTo>
                <a:lnTo>
                  <a:pt x="1833" y="520"/>
                </a:lnTo>
                <a:lnTo>
                  <a:pt x="1826" y="553"/>
                </a:lnTo>
                <a:lnTo>
                  <a:pt x="1819" y="586"/>
                </a:lnTo>
                <a:lnTo>
                  <a:pt x="1814" y="600"/>
                </a:lnTo>
                <a:lnTo>
                  <a:pt x="1807" y="555"/>
                </a:lnTo>
                <a:lnTo>
                  <a:pt x="1800" y="584"/>
                </a:lnTo>
                <a:lnTo>
                  <a:pt x="1793" y="628"/>
                </a:lnTo>
                <a:lnTo>
                  <a:pt x="1788" y="723"/>
                </a:lnTo>
                <a:lnTo>
                  <a:pt x="1783" y="709"/>
                </a:lnTo>
                <a:lnTo>
                  <a:pt x="1776" y="709"/>
                </a:lnTo>
                <a:lnTo>
                  <a:pt x="1771" y="716"/>
                </a:lnTo>
                <a:lnTo>
                  <a:pt x="1764" y="728"/>
                </a:lnTo>
                <a:lnTo>
                  <a:pt x="1759" y="645"/>
                </a:lnTo>
                <a:lnTo>
                  <a:pt x="1752" y="697"/>
                </a:lnTo>
                <a:lnTo>
                  <a:pt x="1745" y="732"/>
                </a:lnTo>
                <a:lnTo>
                  <a:pt x="1736" y="723"/>
                </a:lnTo>
                <a:lnTo>
                  <a:pt x="1729" y="723"/>
                </a:lnTo>
                <a:lnTo>
                  <a:pt x="1722" y="799"/>
                </a:lnTo>
                <a:lnTo>
                  <a:pt x="1717" y="820"/>
                </a:lnTo>
                <a:lnTo>
                  <a:pt x="1708" y="815"/>
                </a:lnTo>
                <a:lnTo>
                  <a:pt x="1703" y="796"/>
                </a:lnTo>
                <a:lnTo>
                  <a:pt x="1693" y="768"/>
                </a:lnTo>
                <a:lnTo>
                  <a:pt x="1684" y="704"/>
                </a:lnTo>
                <a:lnTo>
                  <a:pt x="1674" y="638"/>
                </a:lnTo>
                <a:lnTo>
                  <a:pt x="1667" y="598"/>
                </a:lnTo>
                <a:lnTo>
                  <a:pt x="1660" y="638"/>
                </a:lnTo>
                <a:lnTo>
                  <a:pt x="1651" y="714"/>
                </a:lnTo>
                <a:lnTo>
                  <a:pt x="1644" y="685"/>
                </a:lnTo>
                <a:lnTo>
                  <a:pt x="1637" y="716"/>
                </a:lnTo>
                <a:lnTo>
                  <a:pt x="1630" y="763"/>
                </a:lnTo>
                <a:lnTo>
                  <a:pt x="1622" y="784"/>
                </a:lnTo>
                <a:lnTo>
                  <a:pt x="1613" y="678"/>
                </a:lnTo>
                <a:lnTo>
                  <a:pt x="1606" y="735"/>
                </a:lnTo>
                <a:lnTo>
                  <a:pt x="1596" y="808"/>
                </a:lnTo>
                <a:lnTo>
                  <a:pt x="1587" y="820"/>
                </a:lnTo>
                <a:lnTo>
                  <a:pt x="1578" y="839"/>
                </a:lnTo>
                <a:lnTo>
                  <a:pt x="1571" y="910"/>
                </a:lnTo>
                <a:lnTo>
                  <a:pt x="1561" y="929"/>
                </a:lnTo>
                <a:lnTo>
                  <a:pt x="1556" y="962"/>
                </a:lnTo>
                <a:lnTo>
                  <a:pt x="1549" y="947"/>
                </a:lnTo>
                <a:lnTo>
                  <a:pt x="1542" y="957"/>
                </a:lnTo>
                <a:lnTo>
                  <a:pt x="1533" y="1011"/>
                </a:lnTo>
                <a:lnTo>
                  <a:pt x="1526" y="997"/>
                </a:lnTo>
                <a:lnTo>
                  <a:pt x="1516" y="938"/>
                </a:lnTo>
                <a:lnTo>
                  <a:pt x="1507" y="1028"/>
                </a:lnTo>
                <a:lnTo>
                  <a:pt x="1500" y="980"/>
                </a:lnTo>
                <a:lnTo>
                  <a:pt x="1493" y="921"/>
                </a:lnTo>
                <a:lnTo>
                  <a:pt x="1485" y="919"/>
                </a:lnTo>
                <a:lnTo>
                  <a:pt x="1478" y="945"/>
                </a:lnTo>
                <a:lnTo>
                  <a:pt x="1471" y="829"/>
                </a:lnTo>
                <a:lnTo>
                  <a:pt x="1464" y="841"/>
                </a:lnTo>
                <a:lnTo>
                  <a:pt x="1457" y="784"/>
                </a:lnTo>
                <a:lnTo>
                  <a:pt x="1448" y="756"/>
                </a:lnTo>
                <a:lnTo>
                  <a:pt x="1438" y="735"/>
                </a:lnTo>
                <a:lnTo>
                  <a:pt x="1429" y="680"/>
                </a:lnTo>
                <a:lnTo>
                  <a:pt x="1419" y="619"/>
                </a:lnTo>
                <a:lnTo>
                  <a:pt x="1412" y="633"/>
                </a:lnTo>
                <a:lnTo>
                  <a:pt x="1403" y="586"/>
                </a:lnTo>
                <a:lnTo>
                  <a:pt x="1396" y="534"/>
                </a:lnTo>
                <a:lnTo>
                  <a:pt x="1391" y="529"/>
                </a:lnTo>
                <a:lnTo>
                  <a:pt x="1386" y="536"/>
                </a:lnTo>
                <a:lnTo>
                  <a:pt x="1379" y="525"/>
                </a:lnTo>
                <a:lnTo>
                  <a:pt x="1374" y="520"/>
                </a:lnTo>
                <a:lnTo>
                  <a:pt x="1370" y="473"/>
                </a:lnTo>
                <a:lnTo>
                  <a:pt x="1365" y="463"/>
                </a:lnTo>
                <a:lnTo>
                  <a:pt x="1358" y="373"/>
                </a:lnTo>
                <a:lnTo>
                  <a:pt x="1353" y="302"/>
                </a:lnTo>
                <a:lnTo>
                  <a:pt x="1346" y="354"/>
                </a:lnTo>
                <a:lnTo>
                  <a:pt x="1341" y="383"/>
                </a:lnTo>
                <a:lnTo>
                  <a:pt x="1337" y="395"/>
                </a:lnTo>
                <a:lnTo>
                  <a:pt x="1332" y="480"/>
                </a:lnTo>
                <a:lnTo>
                  <a:pt x="1327" y="527"/>
                </a:lnTo>
                <a:lnTo>
                  <a:pt x="1322" y="536"/>
                </a:lnTo>
                <a:lnTo>
                  <a:pt x="1318" y="543"/>
                </a:lnTo>
                <a:lnTo>
                  <a:pt x="1313" y="560"/>
                </a:lnTo>
                <a:lnTo>
                  <a:pt x="1306" y="666"/>
                </a:lnTo>
                <a:lnTo>
                  <a:pt x="1301" y="709"/>
                </a:lnTo>
                <a:lnTo>
                  <a:pt x="1294" y="699"/>
                </a:lnTo>
                <a:lnTo>
                  <a:pt x="1289" y="664"/>
                </a:lnTo>
                <a:lnTo>
                  <a:pt x="1282" y="688"/>
                </a:lnTo>
                <a:lnTo>
                  <a:pt x="1275" y="574"/>
                </a:lnTo>
                <a:lnTo>
                  <a:pt x="1268" y="532"/>
                </a:lnTo>
                <a:lnTo>
                  <a:pt x="1263" y="529"/>
                </a:lnTo>
                <a:lnTo>
                  <a:pt x="1259" y="527"/>
                </a:lnTo>
                <a:lnTo>
                  <a:pt x="1252" y="475"/>
                </a:lnTo>
                <a:lnTo>
                  <a:pt x="1247" y="477"/>
                </a:lnTo>
                <a:lnTo>
                  <a:pt x="1242" y="494"/>
                </a:lnTo>
                <a:lnTo>
                  <a:pt x="1237" y="461"/>
                </a:lnTo>
                <a:lnTo>
                  <a:pt x="1233" y="503"/>
                </a:lnTo>
                <a:lnTo>
                  <a:pt x="1233" y="520"/>
                </a:lnTo>
                <a:lnTo>
                  <a:pt x="1233" y="551"/>
                </a:lnTo>
                <a:lnTo>
                  <a:pt x="1233" y="510"/>
                </a:lnTo>
                <a:lnTo>
                  <a:pt x="1226" y="515"/>
                </a:lnTo>
                <a:lnTo>
                  <a:pt x="1221" y="423"/>
                </a:lnTo>
                <a:lnTo>
                  <a:pt x="1214" y="539"/>
                </a:lnTo>
                <a:lnTo>
                  <a:pt x="1209" y="534"/>
                </a:lnTo>
                <a:lnTo>
                  <a:pt x="1200" y="595"/>
                </a:lnTo>
                <a:lnTo>
                  <a:pt x="1193" y="551"/>
                </a:lnTo>
                <a:lnTo>
                  <a:pt x="1188" y="688"/>
                </a:lnTo>
                <a:lnTo>
                  <a:pt x="1178" y="621"/>
                </a:lnTo>
                <a:lnTo>
                  <a:pt x="1169" y="595"/>
                </a:lnTo>
                <a:lnTo>
                  <a:pt x="1162" y="560"/>
                </a:lnTo>
                <a:lnTo>
                  <a:pt x="1155" y="536"/>
                </a:lnTo>
                <a:lnTo>
                  <a:pt x="1145" y="553"/>
                </a:lnTo>
                <a:lnTo>
                  <a:pt x="1141" y="513"/>
                </a:lnTo>
                <a:lnTo>
                  <a:pt x="1136" y="508"/>
                </a:lnTo>
                <a:lnTo>
                  <a:pt x="1129" y="470"/>
                </a:lnTo>
                <a:lnTo>
                  <a:pt x="1124" y="480"/>
                </a:lnTo>
                <a:lnTo>
                  <a:pt x="1119" y="380"/>
                </a:lnTo>
                <a:lnTo>
                  <a:pt x="1112" y="265"/>
                </a:lnTo>
                <a:lnTo>
                  <a:pt x="1108" y="215"/>
                </a:lnTo>
                <a:lnTo>
                  <a:pt x="1103" y="288"/>
                </a:lnTo>
                <a:lnTo>
                  <a:pt x="1098" y="331"/>
                </a:lnTo>
                <a:lnTo>
                  <a:pt x="1093" y="345"/>
                </a:lnTo>
                <a:lnTo>
                  <a:pt x="1089" y="515"/>
                </a:lnTo>
                <a:lnTo>
                  <a:pt x="1084" y="612"/>
                </a:lnTo>
                <a:lnTo>
                  <a:pt x="1079" y="671"/>
                </a:lnTo>
                <a:lnTo>
                  <a:pt x="1074" y="768"/>
                </a:lnTo>
                <a:lnTo>
                  <a:pt x="1067" y="813"/>
                </a:lnTo>
                <a:lnTo>
                  <a:pt x="1060" y="914"/>
                </a:lnTo>
                <a:lnTo>
                  <a:pt x="1056" y="1061"/>
                </a:lnTo>
                <a:lnTo>
                  <a:pt x="1048" y="1054"/>
                </a:lnTo>
                <a:lnTo>
                  <a:pt x="1044" y="1106"/>
                </a:lnTo>
                <a:lnTo>
                  <a:pt x="1037" y="1207"/>
                </a:lnTo>
                <a:lnTo>
                  <a:pt x="1032" y="1132"/>
                </a:lnTo>
                <a:lnTo>
                  <a:pt x="1027" y="1139"/>
                </a:lnTo>
                <a:lnTo>
                  <a:pt x="1022" y="1238"/>
                </a:lnTo>
                <a:lnTo>
                  <a:pt x="1015" y="1236"/>
                </a:lnTo>
                <a:lnTo>
                  <a:pt x="1008" y="1264"/>
                </a:lnTo>
                <a:lnTo>
                  <a:pt x="1001" y="1363"/>
                </a:lnTo>
                <a:lnTo>
                  <a:pt x="994" y="1292"/>
                </a:lnTo>
                <a:lnTo>
                  <a:pt x="985" y="1236"/>
                </a:lnTo>
                <a:lnTo>
                  <a:pt x="978" y="1243"/>
                </a:lnTo>
                <a:lnTo>
                  <a:pt x="973" y="1214"/>
                </a:lnTo>
                <a:lnTo>
                  <a:pt x="966" y="1127"/>
                </a:lnTo>
                <a:lnTo>
                  <a:pt x="959" y="1158"/>
                </a:lnTo>
                <a:lnTo>
                  <a:pt x="952" y="1153"/>
                </a:lnTo>
                <a:lnTo>
                  <a:pt x="945" y="1061"/>
                </a:lnTo>
                <a:lnTo>
                  <a:pt x="937" y="1028"/>
                </a:lnTo>
                <a:lnTo>
                  <a:pt x="930" y="1087"/>
                </a:lnTo>
                <a:lnTo>
                  <a:pt x="923" y="1016"/>
                </a:lnTo>
                <a:lnTo>
                  <a:pt x="914" y="1025"/>
                </a:lnTo>
                <a:lnTo>
                  <a:pt x="907" y="1044"/>
                </a:lnTo>
                <a:lnTo>
                  <a:pt x="897" y="1054"/>
                </a:lnTo>
                <a:lnTo>
                  <a:pt x="885" y="978"/>
                </a:lnTo>
                <a:lnTo>
                  <a:pt x="876" y="1025"/>
                </a:lnTo>
                <a:lnTo>
                  <a:pt x="867" y="1002"/>
                </a:lnTo>
                <a:lnTo>
                  <a:pt x="857" y="997"/>
                </a:lnTo>
                <a:lnTo>
                  <a:pt x="852" y="988"/>
                </a:lnTo>
                <a:lnTo>
                  <a:pt x="845" y="1035"/>
                </a:lnTo>
                <a:lnTo>
                  <a:pt x="838" y="969"/>
                </a:lnTo>
                <a:lnTo>
                  <a:pt x="834" y="964"/>
                </a:lnTo>
                <a:lnTo>
                  <a:pt x="826" y="999"/>
                </a:lnTo>
                <a:lnTo>
                  <a:pt x="817" y="988"/>
                </a:lnTo>
                <a:lnTo>
                  <a:pt x="810" y="912"/>
                </a:lnTo>
                <a:lnTo>
                  <a:pt x="805" y="957"/>
                </a:lnTo>
                <a:lnTo>
                  <a:pt x="796" y="919"/>
                </a:lnTo>
                <a:lnTo>
                  <a:pt x="791" y="839"/>
                </a:lnTo>
                <a:lnTo>
                  <a:pt x="786" y="827"/>
                </a:lnTo>
                <a:lnTo>
                  <a:pt x="779" y="813"/>
                </a:lnTo>
                <a:lnTo>
                  <a:pt x="772" y="877"/>
                </a:lnTo>
                <a:lnTo>
                  <a:pt x="767" y="851"/>
                </a:lnTo>
                <a:lnTo>
                  <a:pt x="760" y="841"/>
                </a:lnTo>
                <a:lnTo>
                  <a:pt x="756" y="829"/>
                </a:lnTo>
                <a:lnTo>
                  <a:pt x="753" y="929"/>
                </a:lnTo>
                <a:lnTo>
                  <a:pt x="746" y="773"/>
                </a:lnTo>
                <a:lnTo>
                  <a:pt x="741" y="829"/>
                </a:lnTo>
                <a:lnTo>
                  <a:pt x="734" y="877"/>
                </a:lnTo>
                <a:lnTo>
                  <a:pt x="730" y="799"/>
                </a:lnTo>
                <a:lnTo>
                  <a:pt x="723" y="747"/>
                </a:lnTo>
                <a:lnTo>
                  <a:pt x="715" y="716"/>
                </a:lnTo>
                <a:lnTo>
                  <a:pt x="711" y="645"/>
                </a:lnTo>
                <a:lnTo>
                  <a:pt x="706" y="534"/>
                </a:lnTo>
                <a:lnTo>
                  <a:pt x="699" y="591"/>
                </a:lnTo>
                <a:lnTo>
                  <a:pt x="694" y="480"/>
                </a:lnTo>
                <a:lnTo>
                  <a:pt x="689" y="510"/>
                </a:lnTo>
                <a:lnTo>
                  <a:pt x="685" y="432"/>
                </a:lnTo>
                <a:lnTo>
                  <a:pt x="678" y="449"/>
                </a:lnTo>
                <a:lnTo>
                  <a:pt x="671" y="378"/>
                </a:lnTo>
                <a:lnTo>
                  <a:pt x="663" y="406"/>
                </a:lnTo>
                <a:lnTo>
                  <a:pt x="656" y="362"/>
                </a:lnTo>
                <a:lnTo>
                  <a:pt x="649" y="352"/>
                </a:lnTo>
                <a:lnTo>
                  <a:pt x="642" y="354"/>
                </a:lnTo>
                <a:lnTo>
                  <a:pt x="637" y="373"/>
                </a:lnTo>
                <a:lnTo>
                  <a:pt x="630" y="362"/>
                </a:lnTo>
                <a:lnTo>
                  <a:pt x="623" y="430"/>
                </a:lnTo>
                <a:lnTo>
                  <a:pt x="616" y="468"/>
                </a:lnTo>
                <a:lnTo>
                  <a:pt x="609" y="468"/>
                </a:lnTo>
                <a:lnTo>
                  <a:pt x="600" y="480"/>
                </a:lnTo>
                <a:lnTo>
                  <a:pt x="593" y="562"/>
                </a:lnTo>
                <a:lnTo>
                  <a:pt x="586" y="510"/>
                </a:lnTo>
                <a:lnTo>
                  <a:pt x="578" y="551"/>
                </a:lnTo>
                <a:lnTo>
                  <a:pt x="569" y="662"/>
                </a:lnTo>
                <a:lnTo>
                  <a:pt x="560" y="730"/>
                </a:lnTo>
                <a:lnTo>
                  <a:pt x="550" y="756"/>
                </a:lnTo>
                <a:lnTo>
                  <a:pt x="538" y="846"/>
                </a:lnTo>
                <a:lnTo>
                  <a:pt x="531" y="971"/>
                </a:lnTo>
                <a:lnTo>
                  <a:pt x="522" y="910"/>
                </a:lnTo>
                <a:lnTo>
                  <a:pt x="517" y="912"/>
                </a:lnTo>
                <a:lnTo>
                  <a:pt x="512" y="931"/>
                </a:lnTo>
                <a:lnTo>
                  <a:pt x="505" y="985"/>
                </a:lnTo>
                <a:lnTo>
                  <a:pt x="498" y="919"/>
                </a:lnTo>
                <a:lnTo>
                  <a:pt x="489" y="985"/>
                </a:lnTo>
                <a:lnTo>
                  <a:pt x="479" y="997"/>
                </a:lnTo>
                <a:lnTo>
                  <a:pt x="472" y="964"/>
                </a:lnTo>
                <a:lnTo>
                  <a:pt x="465" y="862"/>
                </a:lnTo>
                <a:lnTo>
                  <a:pt x="456" y="869"/>
                </a:lnTo>
                <a:lnTo>
                  <a:pt x="451" y="851"/>
                </a:lnTo>
                <a:lnTo>
                  <a:pt x="444" y="784"/>
                </a:lnTo>
                <a:lnTo>
                  <a:pt x="434" y="749"/>
                </a:lnTo>
                <a:lnTo>
                  <a:pt x="427" y="803"/>
                </a:lnTo>
                <a:lnTo>
                  <a:pt x="418" y="716"/>
                </a:lnTo>
                <a:lnTo>
                  <a:pt x="411" y="685"/>
                </a:lnTo>
                <a:lnTo>
                  <a:pt x="404" y="678"/>
                </a:lnTo>
                <a:lnTo>
                  <a:pt x="397" y="704"/>
                </a:lnTo>
                <a:lnTo>
                  <a:pt x="389" y="676"/>
                </a:lnTo>
                <a:lnTo>
                  <a:pt x="380" y="735"/>
                </a:lnTo>
                <a:lnTo>
                  <a:pt x="373" y="740"/>
                </a:lnTo>
                <a:lnTo>
                  <a:pt x="363" y="789"/>
                </a:lnTo>
                <a:lnTo>
                  <a:pt x="354" y="777"/>
                </a:lnTo>
                <a:lnTo>
                  <a:pt x="347" y="787"/>
                </a:lnTo>
                <a:lnTo>
                  <a:pt x="342" y="799"/>
                </a:lnTo>
                <a:lnTo>
                  <a:pt x="333" y="851"/>
                </a:lnTo>
                <a:lnTo>
                  <a:pt x="328" y="834"/>
                </a:lnTo>
                <a:lnTo>
                  <a:pt x="319" y="888"/>
                </a:lnTo>
                <a:lnTo>
                  <a:pt x="309" y="903"/>
                </a:lnTo>
                <a:lnTo>
                  <a:pt x="297" y="938"/>
                </a:lnTo>
                <a:lnTo>
                  <a:pt x="290" y="971"/>
                </a:lnTo>
                <a:lnTo>
                  <a:pt x="281" y="1006"/>
                </a:lnTo>
                <a:lnTo>
                  <a:pt x="276" y="969"/>
                </a:lnTo>
                <a:lnTo>
                  <a:pt x="269" y="985"/>
                </a:lnTo>
                <a:lnTo>
                  <a:pt x="264" y="1014"/>
                </a:lnTo>
                <a:lnTo>
                  <a:pt x="262" y="990"/>
                </a:lnTo>
                <a:lnTo>
                  <a:pt x="255" y="1002"/>
                </a:lnTo>
                <a:lnTo>
                  <a:pt x="250" y="1002"/>
                </a:lnTo>
                <a:lnTo>
                  <a:pt x="245" y="952"/>
                </a:lnTo>
                <a:lnTo>
                  <a:pt x="241" y="898"/>
                </a:lnTo>
                <a:lnTo>
                  <a:pt x="236" y="832"/>
                </a:lnTo>
                <a:lnTo>
                  <a:pt x="231" y="789"/>
                </a:lnTo>
                <a:lnTo>
                  <a:pt x="224" y="796"/>
                </a:lnTo>
                <a:lnTo>
                  <a:pt x="217" y="820"/>
                </a:lnTo>
                <a:lnTo>
                  <a:pt x="212" y="796"/>
                </a:lnTo>
                <a:lnTo>
                  <a:pt x="205" y="815"/>
                </a:lnTo>
                <a:lnTo>
                  <a:pt x="200" y="799"/>
                </a:lnTo>
                <a:lnTo>
                  <a:pt x="196" y="773"/>
                </a:lnTo>
                <a:lnTo>
                  <a:pt x="189" y="742"/>
                </a:lnTo>
                <a:lnTo>
                  <a:pt x="182" y="709"/>
                </a:lnTo>
                <a:lnTo>
                  <a:pt x="172" y="695"/>
                </a:lnTo>
                <a:lnTo>
                  <a:pt x="163" y="647"/>
                </a:lnTo>
                <a:lnTo>
                  <a:pt x="151" y="569"/>
                </a:lnTo>
                <a:lnTo>
                  <a:pt x="141" y="546"/>
                </a:lnTo>
                <a:lnTo>
                  <a:pt x="134" y="496"/>
                </a:lnTo>
                <a:lnTo>
                  <a:pt x="125" y="392"/>
                </a:lnTo>
                <a:lnTo>
                  <a:pt x="115" y="378"/>
                </a:lnTo>
                <a:lnTo>
                  <a:pt x="106" y="399"/>
                </a:lnTo>
                <a:lnTo>
                  <a:pt x="97" y="480"/>
                </a:lnTo>
                <a:lnTo>
                  <a:pt x="87" y="555"/>
                </a:lnTo>
                <a:lnTo>
                  <a:pt x="82" y="631"/>
                </a:lnTo>
                <a:lnTo>
                  <a:pt x="75" y="676"/>
                </a:lnTo>
                <a:lnTo>
                  <a:pt x="68" y="810"/>
                </a:lnTo>
                <a:lnTo>
                  <a:pt x="63" y="794"/>
                </a:lnTo>
                <a:lnTo>
                  <a:pt x="56" y="865"/>
                </a:lnTo>
                <a:lnTo>
                  <a:pt x="47" y="952"/>
                </a:lnTo>
                <a:lnTo>
                  <a:pt x="40" y="1018"/>
                </a:lnTo>
                <a:lnTo>
                  <a:pt x="33" y="983"/>
                </a:lnTo>
                <a:lnTo>
                  <a:pt x="26" y="1004"/>
                </a:lnTo>
                <a:lnTo>
                  <a:pt x="19" y="985"/>
                </a:lnTo>
                <a:lnTo>
                  <a:pt x="14" y="966"/>
                </a:lnTo>
                <a:lnTo>
                  <a:pt x="9" y="964"/>
                </a:lnTo>
                <a:lnTo>
                  <a:pt x="0" y="921"/>
                </a:lnTo>
              </a:path>
            </a:pathLst>
          </a:custGeom>
          <a:noFill/>
          <a:ln w="190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44" name="Straight Connector 43"/>
          <p:cNvCxnSpPr/>
          <p:nvPr/>
        </p:nvCxnSpPr>
        <p:spPr bwMode="auto">
          <a:xfrm flipV="1">
            <a:off x="2623088" y="2016318"/>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45" name="TextBox 44"/>
          <p:cNvSpPr txBox="1"/>
          <p:nvPr/>
        </p:nvSpPr>
        <p:spPr>
          <a:xfrm>
            <a:off x="2423556"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49" name="TextBox 48"/>
          <p:cNvSpPr txBox="1"/>
          <p:nvPr/>
        </p:nvSpPr>
        <p:spPr>
          <a:xfrm>
            <a:off x="9914488" y="2028459"/>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50" name="TextBox 49"/>
          <p:cNvSpPr txBox="1"/>
          <p:nvPr/>
        </p:nvSpPr>
        <p:spPr>
          <a:xfrm>
            <a:off x="2322405" y="1673818"/>
            <a:ext cx="316112" cy="307777"/>
          </a:xfrm>
          <a:prstGeom prst="rect">
            <a:avLst/>
          </a:prstGeom>
          <a:noFill/>
        </p:spPr>
        <p:txBody>
          <a:bodyPr wrap="none" rtlCol="0">
            <a:spAutoFit/>
          </a:bodyPr>
          <a:lstStyle/>
          <a:p>
            <a:pPr algn="r"/>
            <a:r>
              <a:rPr lang="en-US" sz="1400" dirty="0">
                <a:latin typeface="Arial Narrow" pitchFamily="34" charset="0"/>
                <a:cs typeface="Arial" pitchFamily="34" charset="0"/>
              </a:rPr>
              <a:t>-4</a:t>
            </a:r>
          </a:p>
        </p:txBody>
      </p:sp>
      <p:sp>
        <p:nvSpPr>
          <p:cNvPr id="55" name="TextBox 54"/>
          <p:cNvSpPr txBox="1"/>
          <p:nvPr/>
        </p:nvSpPr>
        <p:spPr>
          <a:xfrm rot="16200000">
            <a:off x="879441" y="1219131"/>
            <a:ext cx="223266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Temperature Anomaly (°</a:t>
            </a:r>
            <a:r>
              <a:rPr lang="en-US" sz="1600" dirty="0" smtClean="0">
                <a:solidFill>
                  <a:schemeClr val="bg2"/>
                </a:solidFill>
                <a:latin typeface="Arial Narrow" pitchFamily="34" charset="0"/>
                <a:cs typeface="Arial" pitchFamily="34" charset="0"/>
              </a:rPr>
              <a:t>C))</a:t>
            </a:r>
            <a:endParaRPr lang="en-US" sz="1600" dirty="0">
              <a:solidFill>
                <a:schemeClr val="bg2"/>
              </a:solidFill>
              <a:latin typeface="Arial Narrow" pitchFamily="34" charset="0"/>
              <a:cs typeface="Arial" pitchFamily="34" charset="0"/>
            </a:endParaRPr>
          </a:p>
        </p:txBody>
      </p:sp>
      <p:sp>
        <p:nvSpPr>
          <p:cNvPr id="56" name="TextBox 55"/>
          <p:cNvSpPr txBox="1"/>
          <p:nvPr/>
        </p:nvSpPr>
        <p:spPr>
          <a:xfrm>
            <a:off x="2322405" y="1319079"/>
            <a:ext cx="316112" cy="307777"/>
          </a:xfrm>
          <a:prstGeom prst="rect">
            <a:avLst/>
          </a:prstGeom>
          <a:noFill/>
        </p:spPr>
        <p:txBody>
          <a:bodyPr wrap="none" rtlCol="0">
            <a:spAutoFit/>
          </a:bodyPr>
          <a:lstStyle/>
          <a:p>
            <a:pPr algn="r"/>
            <a:r>
              <a:rPr lang="en-US" sz="1400" dirty="0">
                <a:latin typeface="Arial Narrow" pitchFamily="34" charset="0"/>
                <a:cs typeface="Arial" pitchFamily="34" charset="0"/>
              </a:rPr>
              <a:t>-2</a:t>
            </a:r>
          </a:p>
        </p:txBody>
      </p:sp>
      <p:sp>
        <p:nvSpPr>
          <p:cNvPr id="57" name="TextBox 56"/>
          <p:cNvSpPr txBox="1"/>
          <p:nvPr/>
        </p:nvSpPr>
        <p:spPr>
          <a:xfrm>
            <a:off x="2372099" y="609601"/>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2</a:t>
            </a:r>
          </a:p>
        </p:txBody>
      </p:sp>
      <p:sp>
        <p:nvSpPr>
          <p:cNvPr id="58" name="TextBox 57"/>
          <p:cNvSpPr txBox="1"/>
          <p:nvPr/>
        </p:nvSpPr>
        <p:spPr>
          <a:xfrm>
            <a:off x="2527903" y="482063"/>
            <a:ext cx="3348224"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GLOBAL </a:t>
            </a:r>
            <a:r>
              <a:rPr lang="en-US" sz="1600" b="1" dirty="0" smtClean="0">
                <a:latin typeface="Arial Narrow" pitchFamily="34" charset="0"/>
                <a:cs typeface="HelveticaNeueLT Std Lt"/>
              </a:rPr>
              <a:t>TEMPERATURE CHANGE (°C)</a:t>
            </a:r>
            <a:endParaRPr lang="en-US" sz="1600" b="1" dirty="0">
              <a:latin typeface="Arial Narrow" pitchFamily="34" charset="0"/>
              <a:cs typeface="HelveticaNeueLT Std Lt"/>
            </a:endParaRPr>
          </a:p>
        </p:txBody>
      </p:sp>
      <p:sp>
        <p:nvSpPr>
          <p:cNvPr id="62" name="TextBox 61"/>
          <p:cNvSpPr txBox="1"/>
          <p:nvPr/>
        </p:nvSpPr>
        <p:spPr>
          <a:xfrm>
            <a:off x="2372099" y="964340"/>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0</a:t>
            </a:r>
          </a:p>
        </p:txBody>
      </p:sp>
      <p:sp>
        <p:nvSpPr>
          <p:cNvPr id="63" name="TextBox 62"/>
          <p:cNvSpPr txBox="1"/>
          <p:nvPr/>
        </p:nvSpPr>
        <p:spPr>
          <a:xfrm>
            <a:off x="3360574"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64" name="TextBox 63"/>
          <p:cNvSpPr txBox="1"/>
          <p:nvPr/>
        </p:nvSpPr>
        <p:spPr>
          <a:xfrm>
            <a:off x="4297592"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65" name="TextBox 64"/>
          <p:cNvSpPr txBox="1"/>
          <p:nvPr/>
        </p:nvSpPr>
        <p:spPr>
          <a:xfrm>
            <a:off x="5234610"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66" name="TextBox 65"/>
          <p:cNvSpPr txBox="1"/>
          <p:nvPr/>
        </p:nvSpPr>
        <p:spPr>
          <a:xfrm>
            <a:off x="6171628"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67" name="TextBox 66"/>
          <p:cNvSpPr txBox="1"/>
          <p:nvPr/>
        </p:nvSpPr>
        <p:spPr>
          <a:xfrm>
            <a:off x="7108646"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68" name="TextBox 67"/>
          <p:cNvSpPr txBox="1"/>
          <p:nvPr/>
        </p:nvSpPr>
        <p:spPr>
          <a:xfrm>
            <a:off x="8045664"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69" name="TextBox 68"/>
          <p:cNvSpPr txBox="1"/>
          <p:nvPr/>
        </p:nvSpPr>
        <p:spPr>
          <a:xfrm>
            <a:off x="8982682"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cxnSp>
        <p:nvCxnSpPr>
          <p:cNvPr id="88" name="Straight Connector 87"/>
          <p:cNvCxnSpPr/>
          <p:nvPr/>
        </p:nvCxnSpPr>
        <p:spPr bwMode="auto">
          <a:xfrm flipV="1">
            <a:off x="2623088" y="3973140"/>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9" name="TextBox 88"/>
          <p:cNvSpPr txBox="1"/>
          <p:nvPr/>
        </p:nvSpPr>
        <p:spPr>
          <a:xfrm>
            <a:off x="2423556"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90" name="TextBox 89"/>
          <p:cNvSpPr txBox="1"/>
          <p:nvPr/>
        </p:nvSpPr>
        <p:spPr>
          <a:xfrm>
            <a:off x="9914488" y="3985281"/>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92" name="TextBox 91"/>
          <p:cNvSpPr txBox="1"/>
          <p:nvPr/>
        </p:nvSpPr>
        <p:spPr>
          <a:xfrm rot="16200000">
            <a:off x="1488260" y="3175953"/>
            <a:ext cx="101502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CO</a:t>
            </a:r>
            <a:r>
              <a:rPr lang="en-US" sz="1600" baseline="-25000" dirty="0">
                <a:solidFill>
                  <a:schemeClr val="bg2"/>
                </a:solidFill>
                <a:latin typeface="Arial Narrow" pitchFamily="34" charset="0"/>
                <a:cs typeface="Arial" pitchFamily="34" charset="0"/>
              </a:rPr>
              <a:t>2</a:t>
            </a:r>
            <a:r>
              <a:rPr lang="en-US" sz="1600" dirty="0">
                <a:solidFill>
                  <a:schemeClr val="bg2"/>
                </a:solidFill>
                <a:latin typeface="Arial Narrow" pitchFamily="34" charset="0"/>
                <a:cs typeface="Arial" pitchFamily="34" charset="0"/>
              </a:rPr>
              <a:t> (ppm)</a:t>
            </a:r>
          </a:p>
        </p:txBody>
      </p:sp>
      <p:sp>
        <p:nvSpPr>
          <p:cNvPr id="93" name="TextBox 92"/>
          <p:cNvSpPr txBox="1"/>
          <p:nvPr/>
        </p:nvSpPr>
        <p:spPr>
          <a:xfrm>
            <a:off x="2208591" y="3506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200</a:t>
            </a:r>
          </a:p>
        </p:txBody>
      </p:sp>
      <p:sp>
        <p:nvSpPr>
          <p:cNvPr id="94" name="TextBox 93"/>
          <p:cNvSpPr txBox="1"/>
          <p:nvPr/>
        </p:nvSpPr>
        <p:spPr>
          <a:xfrm>
            <a:off x="2208591" y="2744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300</a:t>
            </a:r>
          </a:p>
        </p:txBody>
      </p:sp>
      <p:sp>
        <p:nvSpPr>
          <p:cNvPr id="95" name="TextBox 94"/>
          <p:cNvSpPr txBox="1"/>
          <p:nvPr/>
        </p:nvSpPr>
        <p:spPr>
          <a:xfrm>
            <a:off x="2527903" y="2438885"/>
            <a:ext cx="2536785"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CO</a:t>
            </a:r>
            <a:r>
              <a:rPr lang="en-US" sz="1600" b="1" baseline="-25000" dirty="0">
                <a:latin typeface="Arial Narrow" pitchFamily="34" charset="0"/>
                <a:cs typeface="HelveticaNeueLT Std Lt"/>
              </a:rPr>
              <a:t>2</a:t>
            </a:r>
            <a:r>
              <a:rPr lang="en-US" sz="1600" b="1" dirty="0">
                <a:latin typeface="Arial Narrow" pitchFamily="34" charset="0"/>
                <a:cs typeface="HelveticaNeueLT Std Lt"/>
              </a:rPr>
              <a:t> </a:t>
            </a:r>
            <a:r>
              <a:rPr lang="en-US" sz="1600" b="1" dirty="0" smtClean="0">
                <a:latin typeface="Arial Narrow" pitchFamily="34" charset="0"/>
                <a:cs typeface="HelveticaNeueLT Std Lt"/>
              </a:rPr>
              <a:t>CONCENTRATION (PPM)</a:t>
            </a:r>
            <a:endParaRPr lang="en-US" sz="1600" b="1" dirty="0">
              <a:latin typeface="Arial Narrow" pitchFamily="34" charset="0"/>
              <a:cs typeface="HelveticaNeueLT Std Lt"/>
            </a:endParaRPr>
          </a:p>
        </p:txBody>
      </p:sp>
      <p:sp>
        <p:nvSpPr>
          <p:cNvPr id="96" name="TextBox 95"/>
          <p:cNvSpPr txBox="1"/>
          <p:nvPr/>
        </p:nvSpPr>
        <p:spPr>
          <a:xfrm>
            <a:off x="2208591" y="3125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250</a:t>
            </a:r>
          </a:p>
        </p:txBody>
      </p:sp>
      <p:sp>
        <p:nvSpPr>
          <p:cNvPr id="97" name="TextBox 96"/>
          <p:cNvSpPr txBox="1"/>
          <p:nvPr/>
        </p:nvSpPr>
        <p:spPr>
          <a:xfrm>
            <a:off x="3360574"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98" name="TextBox 97"/>
          <p:cNvSpPr txBox="1"/>
          <p:nvPr/>
        </p:nvSpPr>
        <p:spPr>
          <a:xfrm>
            <a:off x="4297592"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99" name="TextBox 98"/>
          <p:cNvSpPr txBox="1"/>
          <p:nvPr/>
        </p:nvSpPr>
        <p:spPr>
          <a:xfrm>
            <a:off x="5234610"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100" name="TextBox 99"/>
          <p:cNvSpPr txBox="1"/>
          <p:nvPr/>
        </p:nvSpPr>
        <p:spPr>
          <a:xfrm>
            <a:off x="6171628"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101" name="TextBox 100"/>
          <p:cNvSpPr txBox="1"/>
          <p:nvPr/>
        </p:nvSpPr>
        <p:spPr>
          <a:xfrm>
            <a:off x="7108646"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102" name="TextBox 101"/>
          <p:cNvSpPr txBox="1"/>
          <p:nvPr/>
        </p:nvSpPr>
        <p:spPr>
          <a:xfrm>
            <a:off x="8045664"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103" name="TextBox 102"/>
          <p:cNvSpPr txBox="1"/>
          <p:nvPr/>
        </p:nvSpPr>
        <p:spPr>
          <a:xfrm>
            <a:off x="8982682"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sp>
        <p:nvSpPr>
          <p:cNvPr id="104" name="Rectangle 154"/>
          <p:cNvSpPr>
            <a:spLocks noChangeArrowheads="1"/>
          </p:cNvSpPr>
          <p:nvPr/>
        </p:nvSpPr>
        <p:spPr bwMode="auto">
          <a:xfrm>
            <a:off x="2623087" y="4648201"/>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cxnSp>
        <p:nvCxnSpPr>
          <p:cNvPr id="105" name="Straight Connector 104"/>
          <p:cNvCxnSpPr/>
          <p:nvPr/>
        </p:nvCxnSpPr>
        <p:spPr bwMode="auto">
          <a:xfrm flipV="1">
            <a:off x="2623088" y="5929963"/>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106" name="TextBox 105"/>
          <p:cNvSpPr txBox="1"/>
          <p:nvPr/>
        </p:nvSpPr>
        <p:spPr>
          <a:xfrm>
            <a:off x="2423556"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107" name="TextBox 106"/>
          <p:cNvSpPr txBox="1"/>
          <p:nvPr/>
        </p:nvSpPr>
        <p:spPr>
          <a:xfrm>
            <a:off x="9914488" y="5942104"/>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108" name="TextBox 107"/>
          <p:cNvSpPr txBox="1"/>
          <p:nvPr/>
        </p:nvSpPr>
        <p:spPr>
          <a:xfrm>
            <a:off x="2158899" y="5587463"/>
            <a:ext cx="479618" cy="307777"/>
          </a:xfrm>
          <a:prstGeom prst="rect">
            <a:avLst/>
          </a:prstGeom>
          <a:noFill/>
        </p:spPr>
        <p:txBody>
          <a:bodyPr wrap="none" rtlCol="0">
            <a:spAutoFit/>
          </a:bodyPr>
          <a:lstStyle/>
          <a:p>
            <a:pPr algn="r"/>
            <a:r>
              <a:rPr lang="en-US" sz="1400" dirty="0">
                <a:latin typeface="Arial Narrow" pitchFamily="34" charset="0"/>
                <a:cs typeface="Arial" pitchFamily="34" charset="0"/>
              </a:rPr>
              <a:t>-100</a:t>
            </a:r>
          </a:p>
        </p:txBody>
      </p:sp>
      <p:sp>
        <p:nvSpPr>
          <p:cNvPr id="109" name="TextBox 108"/>
          <p:cNvSpPr txBox="1"/>
          <p:nvPr/>
        </p:nvSpPr>
        <p:spPr>
          <a:xfrm rot="16200000">
            <a:off x="1381661" y="5132776"/>
            <a:ext cx="1228221"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Sea Level (m)</a:t>
            </a:r>
          </a:p>
        </p:txBody>
      </p:sp>
      <p:sp>
        <p:nvSpPr>
          <p:cNvPr id="110" name="TextBox 109"/>
          <p:cNvSpPr txBox="1"/>
          <p:nvPr/>
        </p:nvSpPr>
        <p:spPr>
          <a:xfrm>
            <a:off x="2240651" y="5232724"/>
            <a:ext cx="397866" cy="307777"/>
          </a:xfrm>
          <a:prstGeom prst="rect">
            <a:avLst/>
          </a:prstGeom>
          <a:noFill/>
        </p:spPr>
        <p:txBody>
          <a:bodyPr wrap="none" rtlCol="0">
            <a:spAutoFit/>
          </a:bodyPr>
          <a:lstStyle/>
          <a:p>
            <a:pPr algn="r"/>
            <a:r>
              <a:rPr lang="en-US" sz="1400" dirty="0">
                <a:latin typeface="Arial Narrow" pitchFamily="34" charset="0"/>
                <a:cs typeface="Arial" pitchFamily="34" charset="0"/>
              </a:rPr>
              <a:t>-50</a:t>
            </a:r>
          </a:p>
        </p:txBody>
      </p:sp>
      <p:sp>
        <p:nvSpPr>
          <p:cNvPr id="111" name="TextBox 110"/>
          <p:cNvSpPr txBox="1"/>
          <p:nvPr/>
        </p:nvSpPr>
        <p:spPr>
          <a:xfrm>
            <a:off x="2290345" y="4523246"/>
            <a:ext cx="348172" cy="307777"/>
          </a:xfrm>
          <a:prstGeom prst="rect">
            <a:avLst/>
          </a:prstGeom>
          <a:noFill/>
        </p:spPr>
        <p:txBody>
          <a:bodyPr wrap="none" rtlCol="0">
            <a:spAutoFit/>
          </a:bodyPr>
          <a:lstStyle/>
          <a:p>
            <a:pPr algn="r"/>
            <a:r>
              <a:rPr lang="en-US" sz="1400" dirty="0">
                <a:latin typeface="Arial Narrow" pitchFamily="34" charset="0"/>
                <a:cs typeface="Arial" pitchFamily="34" charset="0"/>
              </a:rPr>
              <a:t>50</a:t>
            </a:r>
          </a:p>
        </p:txBody>
      </p:sp>
      <p:sp>
        <p:nvSpPr>
          <p:cNvPr id="112" name="TextBox 111"/>
          <p:cNvSpPr txBox="1"/>
          <p:nvPr/>
        </p:nvSpPr>
        <p:spPr>
          <a:xfrm>
            <a:off x="2590800" y="4395708"/>
            <a:ext cx="1969450"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SEA </a:t>
            </a:r>
            <a:r>
              <a:rPr lang="en-US" sz="1600" b="1" dirty="0" smtClean="0">
                <a:latin typeface="Arial Narrow" pitchFamily="34" charset="0"/>
                <a:cs typeface="HelveticaNeueLT Std Lt"/>
              </a:rPr>
              <a:t>LEVEL (METERS)</a:t>
            </a:r>
            <a:endParaRPr lang="en-US" sz="1600" b="1" dirty="0">
              <a:latin typeface="Arial Narrow" pitchFamily="34" charset="0"/>
              <a:cs typeface="HelveticaNeueLT Std Lt"/>
            </a:endParaRPr>
          </a:p>
        </p:txBody>
      </p:sp>
      <p:sp>
        <p:nvSpPr>
          <p:cNvPr id="113" name="TextBox 112"/>
          <p:cNvSpPr txBox="1"/>
          <p:nvPr/>
        </p:nvSpPr>
        <p:spPr>
          <a:xfrm>
            <a:off x="2372099" y="4877985"/>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0</a:t>
            </a:r>
          </a:p>
        </p:txBody>
      </p:sp>
      <p:sp>
        <p:nvSpPr>
          <p:cNvPr id="114" name="TextBox 113"/>
          <p:cNvSpPr txBox="1"/>
          <p:nvPr/>
        </p:nvSpPr>
        <p:spPr>
          <a:xfrm>
            <a:off x="3360574"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115" name="TextBox 114"/>
          <p:cNvSpPr txBox="1"/>
          <p:nvPr/>
        </p:nvSpPr>
        <p:spPr>
          <a:xfrm>
            <a:off x="4297592"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116" name="TextBox 115"/>
          <p:cNvSpPr txBox="1"/>
          <p:nvPr/>
        </p:nvSpPr>
        <p:spPr>
          <a:xfrm>
            <a:off x="5234610"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117" name="TextBox 116"/>
          <p:cNvSpPr txBox="1"/>
          <p:nvPr/>
        </p:nvSpPr>
        <p:spPr>
          <a:xfrm>
            <a:off x="6171628"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118" name="TextBox 117"/>
          <p:cNvSpPr txBox="1"/>
          <p:nvPr/>
        </p:nvSpPr>
        <p:spPr>
          <a:xfrm>
            <a:off x="7108646"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119" name="TextBox 118"/>
          <p:cNvSpPr txBox="1"/>
          <p:nvPr/>
        </p:nvSpPr>
        <p:spPr>
          <a:xfrm>
            <a:off x="8045664"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120" name="TextBox 119"/>
          <p:cNvSpPr txBox="1"/>
          <p:nvPr/>
        </p:nvSpPr>
        <p:spPr>
          <a:xfrm>
            <a:off x="8982682"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cxnSp>
        <p:nvCxnSpPr>
          <p:cNvPr id="122" name="Straight Connector 121"/>
          <p:cNvCxnSpPr/>
          <p:nvPr/>
        </p:nvCxnSpPr>
        <p:spPr bwMode="auto">
          <a:xfrm flipV="1">
            <a:off x="2623088" y="1120363"/>
            <a:ext cx="7435313" cy="1"/>
          </a:xfrm>
          <a:prstGeom prst="line">
            <a:avLst/>
          </a:prstGeom>
          <a:solidFill>
            <a:schemeClr val="accent1"/>
          </a:solidFill>
          <a:ln w="12700" cap="flat" cmpd="sng" algn="ctr">
            <a:solidFill>
              <a:schemeClr val="bg2"/>
            </a:solidFill>
            <a:prstDash val="dash"/>
            <a:round/>
            <a:headEnd type="none" w="med" len="med"/>
            <a:tailEnd type="none" w="med" len="med"/>
          </a:ln>
          <a:effectLst/>
        </p:spPr>
      </p:cxnSp>
      <p:sp>
        <p:nvSpPr>
          <p:cNvPr id="123" name="TextBox 122"/>
          <p:cNvSpPr txBox="1"/>
          <p:nvPr/>
        </p:nvSpPr>
        <p:spPr>
          <a:xfrm>
            <a:off x="4182923" y="6273262"/>
            <a:ext cx="4292394" cy="369332"/>
          </a:xfrm>
          <a:prstGeom prst="rect">
            <a:avLst/>
          </a:prstGeom>
          <a:noFill/>
        </p:spPr>
        <p:txBody>
          <a:bodyPr wrap="none" rtlCol="0">
            <a:spAutoFit/>
          </a:bodyPr>
          <a:lstStyle/>
          <a:p>
            <a:pPr algn="ctr">
              <a:lnSpc>
                <a:spcPct val="90000"/>
              </a:lnSpc>
            </a:pPr>
            <a:r>
              <a:rPr lang="en-US" sz="2000" dirty="0" smtClean="0">
                <a:solidFill>
                  <a:schemeClr val="bg2"/>
                </a:solidFill>
                <a:latin typeface="Arial Narrow" pitchFamily="34" charset="0"/>
                <a:cs typeface="Arial" pitchFamily="34" charset="0"/>
              </a:rPr>
              <a:t>)</a:t>
            </a:r>
            <a:r>
              <a:rPr lang="en-US" sz="2000" dirty="0" smtClean="0">
                <a:latin typeface="Arial Narrow" pitchFamily="34" charset="0"/>
                <a:cs typeface="Arial" pitchFamily="34" charset="0"/>
              </a:rPr>
              <a:t> </a:t>
            </a:r>
            <a:r>
              <a:rPr lang="en-US" sz="2000" dirty="0">
                <a:latin typeface="Arial Narrow" pitchFamily="34" charset="0"/>
                <a:cs typeface="Arial" pitchFamily="34" charset="0"/>
              </a:rPr>
              <a:t>Time (Thousands of Years Before </a:t>
            </a:r>
            <a:r>
              <a:rPr lang="en-US" sz="2000" dirty="0" smtClean="0">
                <a:latin typeface="Arial Narrow" pitchFamily="34" charset="0"/>
                <a:cs typeface="Arial" pitchFamily="34" charset="0"/>
              </a:rPr>
              <a:t>Present)</a:t>
            </a:r>
            <a:endParaRPr lang="en-US" sz="2000" dirty="0">
              <a:solidFill>
                <a:schemeClr val="bg2"/>
              </a:solidFill>
              <a:latin typeface="Arial Narrow" pitchFamily="34" charset="0"/>
              <a:cs typeface="Arial" pitchFamily="34" charset="0"/>
            </a:endParaRPr>
          </a:p>
        </p:txBody>
      </p:sp>
      <p:sp>
        <p:nvSpPr>
          <p:cNvPr id="124" name="TextBox 123"/>
          <p:cNvSpPr txBox="1"/>
          <p:nvPr/>
        </p:nvSpPr>
        <p:spPr>
          <a:xfrm>
            <a:off x="9258737" y="762000"/>
            <a:ext cx="846707" cy="286232"/>
          </a:xfrm>
          <a:prstGeom prst="rect">
            <a:avLst/>
          </a:prstGeom>
          <a:noFill/>
        </p:spPr>
        <p:txBody>
          <a:bodyPr wrap="none" rtlCol="0">
            <a:spAutoFit/>
          </a:bodyPr>
          <a:lstStyle/>
          <a:p>
            <a:pPr algn="ctr">
              <a:lnSpc>
                <a:spcPct val="90000"/>
              </a:lnSpc>
            </a:pPr>
            <a:r>
              <a:rPr lang="en-US" sz="1400" b="1" dirty="0">
                <a:solidFill>
                  <a:schemeClr val="bg2"/>
                </a:solidFill>
                <a:latin typeface="Arial Narrow" pitchFamily="34" charset="0"/>
                <a:cs typeface="Arial" pitchFamily="34" charset="0"/>
              </a:rPr>
              <a:t>Holocene</a:t>
            </a:r>
          </a:p>
        </p:txBody>
      </p:sp>
      <p:sp>
        <p:nvSpPr>
          <p:cNvPr id="125" name="TextBox 124"/>
          <p:cNvSpPr txBox="1"/>
          <p:nvPr/>
        </p:nvSpPr>
        <p:spPr>
          <a:xfrm>
            <a:off x="9198852" y="1751864"/>
            <a:ext cx="703526" cy="286232"/>
          </a:xfrm>
          <a:prstGeom prst="rect">
            <a:avLst/>
          </a:prstGeom>
          <a:noFill/>
        </p:spPr>
        <p:txBody>
          <a:bodyPr wrap="none" rtlCol="0">
            <a:spAutoFit/>
          </a:bodyPr>
          <a:lstStyle/>
          <a:p>
            <a:pPr algn="ctr">
              <a:lnSpc>
                <a:spcPct val="90000"/>
              </a:lnSpc>
            </a:pPr>
            <a:r>
              <a:rPr lang="en-US" sz="1400" b="1" dirty="0">
                <a:solidFill>
                  <a:schemeClr val="bg2"/>
                </a:solidFill>
                <a:latin typeface="Arial Narrow" pitchFamily="34" charset="0"/>
                <a:cs typeface="Arial" pitchFamily="34" charset="0"/>
              </a:rPr>
              <a:t>Ice Age</a:t>
            </a:r>
          </a:p>
        </p:txBody>
      </p:sp>
      <p:cxnSp>
        <p:nvCxnSpPr>
          <p:cNvPr id="126" name="Straight Connector 125"/>
          <p:cNvCxnSpPr/>
          <p:nvPr/>
        </p:nvCxnSpPr>
        <p:spPr bwMode="auto">
          <a:xfrm flipV="1">
            <a:off x="2623088" y="5051096"/>
            <a:ext cx="7435313" cy="1"/>
          </a:xfrm>
          <a:prstGeom prst="line">
            <a:avLst/>
          </a:prstGeom>
          <a:solidFill>
            <a:schemeClr val="accent1"/>
          </a:solidFill>
          <a:ln w="12700" cap="flat" cmpd="sng" algn="ctr">
            <a:solidFill>
              <a:schemeClr val="bg2"/>
            </a:solidFill>
            <a:prstDash val="dash"/>
            <a:round/>
            <a:headEnd type="none" w="med" len="med"/>
            <a:tailEnd type="none" w="med" len="med"/>
          </a:ln>
          <a:effectLst/>
        </p:spPr>
      </p:cxnSp>
      <p:sp>
        <p:nvSpPr>
          <p:cNvPr id="14" name="Freeform 309"/>
          <p:cNvSpPr>
            <a:spLocks/>
          </p:cNvSpPr>
          <p:nvPr/>
        </p:nvSpPr>
        <p:spPr bwMode="auto">
          <a:xfrm>
            <a:off x="2638518" y="2933205"/>
            <a:ext cx="7419882" cy="952995"/>
          </a:xfrm>
          <a:custGeom>
            <a:avLst/>
            <a:gdLst>
              <a:gd name="T0" fmla="*/ 4745 w 4833"/>
              <a:gd name="T1" fmla="*/ 742 h 1250"/>
              <a:gd name="T2" fmla="*/ 4670 w 4833"/>
              <a:gd name="T3" fmla="*/ 1059 h 1250"/>
              <a:gd name="T4" fmla="*/ 4561 w 4833"/>
              <a:gd name="T5" fmla="*/ 943 h 1250"/>
              <a:gd name="T6" fmla="*/ 4488 w 4833"/>
              <a:gd name="T7" fmla="*/ 770 h 1250"/>
              <a:gd name="T8" fmla="*/ 4412 w 4833"/>
              <a:gd name="T9" fmla="*/ 785 h 1250"/>
              <a:gd name="T10" fmla="*/ 4337 w 4833"/>
              <a:gd name="T11" fmla="*/ 577 h 1250"/>
              <a:gd name="T12" fmla="*/ 4264 w 4833"/>
              <a:gd name="T13" fmla="*/ 645 h 1250"/>
              <a:gd name="T14" fmla="*/ 4188 w 4833"/>
              <a:gd name="T15" fmla="*/ 612 h 1250"/>
              <a:gd name="T16" fmla="*/ 4112 w 4833"/>
              <a:gd name="T17" fmla="*/ 234 h 1250"/>
              <a:gd name="T18" fmla="*/ 4039 w 4833"/>
              <a:gd name="T19" fmla="*/ 622 h 1250"/>
              <a:gd name="T20" fmla="*/ 3964 w 4833"/>
              <a:gd name="T21" fmla="*/ 1025 h 1250"/>
              <a:gd name="T22" fmla="*/ 3888 w 4833"/>
              <a:gd name="T23" fmla="*/ 1066 h 1250"/>
              <a:gd name="T24" fmla="*/ 3815 w 4833"/>
              <a:gd name="T25" fmla="*/ 990 h 1250"/>
              <a:gd name="T26" fmla="*/ 3739 w 4833"/>
              <a:gd name="T27" fmla="*/ 948 h 1250"/>
              <a:gd name="T28" fmla="*/ 3664 w 4833"/>
              <a:gd name="T29" fmla="*/ 761 h 1250"/>
              <a:gd name="T30" fmla="*/ 3590 w 4833"/>
              <a:gd name="T31" fmla="*/ 586 h 1250"/>
              <a:gd name="T32" fmla="*/ 3515 w 4833"/>
              <a:gd name="T33" fmla="*/ 822 h 1250"/>
              <a:gd name="T34" fmla="*/ 3439 w 4833"/>
              <a:gd name="T35" fmla="*/ 581 h 1250"/>
              <a:gd name="T36" fmla="*/ 3366 w 4833"/>
              <a:gd name="T37" fmla="*/ 366 h 1250"/>
              <a:gd name="T38" fmla="*/ 3290 w 4833"/>
              <a:gd name="T39" fmla="*/ 973 h 1250"/>
              <a:gd name="T40" fmla="*/ 3215 w 4833"/>
              <a:gd name="T41" fmla="*/ 1092 h 1250"/>
              <a:gd name="T42" fmla="*/ 3139 w 4833"/>
              <a:gd name="T43" fmla="*/ 806 h 1250"/>
              <a:gd name="T44" fmla="*/ 3066 w 4833"/>
              <a:gd name="T45" fmla="*/ 900 h 1250"/>
              <a:gd name="T46" fmla="*/ 2990 w 4833"/>
              <a:gd name="T47" fmla="*/ 468 h 1250"/>
              <a:gd name="T48" fmla="*/ 2915 w 4833"/>
              <a:gd name="T49" fmla="*/ 501 h 1250"/>
              <a:gd name="T50" fmla="*/ 2842 w 4833"/>
              <a:gd name="T51" fmla="*/ 265 h 1250"/>
              <a:gd name="T52" fmla="*/ 2766 w 4833"/>
              <a:gd name="T53" fmla="*/ 917 h 1250"/>
              <a:gd name="T54" fmla="*/ 2690 w 4833"/>
              <a:gd name="T55" fmla="*/ 1011 h 1250"/>
              <a:gd name="T56" fmla="*/ 2617 w 4833"/>
              <a:gd name="T57" fmla="*/ 959 h 1250"/>
              <a:gd name="T58" fmla="*/ 2542 w 4833"/>
              <a:gd name="T59" fmla="*/ 572 h 1250"/>
              <a:gd name="T60" fmla="*/ 2466 w 4833"/>
              <a:gd name="T61" fmla="*/ 296 h 1250"/>
              <a:gd name="T62" fmla="*/ 2393 w 4833"/>
              <a:gd name="T63" fmla="*/ 185 h 1250"/>
              <a:gd name="T64" fmla="*/ 2317 w 4833"/>
              <a:gd name="T65" fmla="*/ 272 h 1250"/>
              <a:gd name="T66" fmla="*/ 2242 w 4833"/>
              <a:gd name="T67" fmla="*/ 751 h 1250"/>
              <a:gd name="T68" fmla="*/ 2168 w 4833"/>
              <a:gd name="T69" fmla="*/ 948 h 1250"/>
              <a:gd name="T70" fmla="*/ 2093 w 4833"/>
              <a:gd name="T71" fmla="*/ 888 h 1250"/>
              <a:gd name="T72" fmla="*/ 2017 w 4833"/>
              <a:gd name="T73" fmla="*/ 931 h 1250"/>
              <a:gd name="T74" fmla="*/ 1942 w 4833"/>
              <a:gd name="T75" fmla="*/ 761 h 1250"/>
              <a:gd name="T76" fmla="*/ 1868 w 4833"/>
              <a:gd name="T77" fmla="*/ 499 h 1250"/>
              <a:gd name="T78" fmla="*/ 1793 w 4833"/>
              <a:gd name="T79" fmla="*/ 638 h 1250"/>
              <a:gd name="T80" fmla="*/ 1717 w 4833"/>
              <a:gd name="T81" fmla="*/ 506 h 1250"/>
              <a:gd name="T82" fmla="*/ 1644 w 4833"/>
              <a:gd name="T83" fmla="*/ 775 h 1250"/>
              <a:gd name="T84" fmla="*/ 1568 w 4833"/>
              <a:gd name="T85" fmla="*/ 905 h 1250"/>
              <a:gd name="T86" fmla="*/ 1493 w 4833"/>
              <a:gd name="T87" fmla="*/ 728 h 1250"/>
              <a:gd name="T88" fmla="*/ 1420 w 4833"/>
              <a:gd name="T89" fmla="*/ 423 h 1250"/>
              <a:gd name="T90" fmla="*/ 1344 w 4833"/>
              <a:gd name="T91" fmla="*/ 461 h 1250"/>
              <a:gd name="T92" fmla="*/ 1269 w 4833"/>
              <a:gd name="T93" fmla="*/ 536 h 1250"/>
              <a:gd name="T94" fmla="*/ 1195 w 4833"/>
              <a:gd name="T95" fmla="*/ 581 h 1250"/>
              <a:gd name="T96" fmla="*/ 1120 w 4833"/>
              <a:gd name="T97" fmla="*/ 437 h 1250"/>
              <a:gd name="T98" fmla="*/ 1044 w 4833"/>
              <a:gd name="T99" fmla="*/ 867 h 1250"/>
              <a:gd name="T100" fmla="*/ 971 w 4833"/>
              <a:gd name="T101" fmla="*/ 1087 h 1250"/>
              <a:gd name="T102" fmla="*/ 895 w 4833"/>
              <a:gd name="T103" fmla="*/ 1089 h 1250"/>
              <a:gd name="T104" fmla="*/ 820 w 4833"/>
              <a:gd name="T105" fmla="*/ 1118 h 1250"/>
              <a:gd name="T106" fmla="*/ 747 w 4833"/>
              <a:gd name="T107" fmla="*/ 801 h 1250"/>
              <a:gd name="T108" fmla="*/ 671 w 4833"/>
              <a:gd name="T109" fmla="*/ 572 h 1250"/>
              <a:gd name="T110" fmla="*/ 595 w 4833"/>
              <a:gd name="T111" fmla="*/ 673 h 1250"/>
              <a:gd name="T112" fmla="*/ 520 w 4833"/>
              <a:gd name="T113" fmla="*/ 754 h 1250"/>
              <a:gd name="T114" fmla="*/ 447 w 4833"/>
              <a:gd name="T115" fmla="*/ 905 h 1250"/>
              <a:gd name="T116" fmla="*/ 371 w 4833"/>
              <a:gd name="T117" fmla="*/ 999 h 1250"/>
              <a:gd name="T118" fmla="*/ 295 w 4833"/>
              <a:gd name="T119" fmla="*/ 1070 h 1250"/>
              <a:gd name="T120" fmla="*/ 220 w 4833"/>
              <a:gd name="T121" fmla="*/ 730 h 1250"/>
              <a:gd name="T122" fmla="*/ 147 w 4833"/>
              <a:gd name="T123" fmla="*/ 529 h 1250"/>
              <a:gd name="T124" fmla="*/ 71 w 4833"/>
              <a:gd name="T125" fmla="*/ 678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3" h="1250">
                <a:moveTo>
                  <a:pt x="4833" y="0"/>
                </a:moveTo>
                <a:lnTo>
                  <a:pt x="4830" y="107"/>
                </a:lnTo>
                <a:lnTo>
                  <a:pt x="4816" y="107"/>
                </a:lnTo>
                <a:lnTo>
                  <a:pt x="4816" y="125"/>
                </a:lnTo>
                <a:lnTo>
                  <a:pt x="4814" y="147"/>
                </a:lnTo>
                <a:lnTo>
                  <a:pt x="4814" y="166"/>
                </a:lnTo>
                <a:lnTo>
                  <a:pt x="4812" y="187"/>
                </a:lnTo>
                <a:lnTo>
                  <a:pt x="4812" y="206"/>
                </a:lnTo>
                <a:lnTo>
                  <a:pt x="4809" y="225"/>
                </a:lnTo>
                <a:lnTo>
                  <a:pt x="4809" y="255"/>
                </a:lnTo>
                <a:lnTo>
                  <a:pt x="4807" y="284"/>
                </a:lnTo>
                <a:lnTo>
                  <a:pt x="4807" y="288"/>
                </a:lnTo>
                <a:lnTo>
                  <a:pt x="4804" y="293"/>
                </a:lnTo>
                <a:lnTo>
                  <a:pt x="4804" y="298"/>
                </a:lnTo>
                <a:lnTo>
                  <a:pt x="4802" y="303"/>
                </a:lnTo>
                <a:lnTo>
                  <a:pt x="4802" y="305"/>
                </a:lnTo>
                <a:lnTo>
                  <a:pt x="4800" y="310"/>
                </a:lnTo>
                <a:lnTo>
                  <a:pt x="4800" y="314"/>
                </a:lnTo>
                <a:lnTo>
                  <a:pt x="4797" y="319"/>
                </a:lnTo>
                <a:lnTo>
                  <a:pt x="4797" y="324"/>
                </a:lnTo>
                <a:lnTo>
                  <a:pt x="4795" y="329"/>
                </a:lnTo>
                <a:lnTo>
                  <a:pt x="4795" y="333"/>
                </a:lnTo>
                <a:lnTo>
                  <a:pt x="4793" y="338"/>
                </a:lnTo>
                <a:lnTo>
                  <a:pt x="4793" y="345"/>
                </a:lnTo>
                <a:lnTo>
                  <a:pt x="4790" y="359"/>
                </a:lnTo>
                <a:lnTo>
                  <a:pt x="4790" y="373"/>
                </a:lnTo>
                <a:lnTo>
                  <a:pt x="4788" y="385"/>
                </a:lnTo>
                <a:lnTo>
                  <a:pt x="4788" y="399"/>
                </a:lnTo>
                <a:lnTo>
                  <a:pt x="4786" y="414"/>
                </a:lnTo>
                <a:lnTo>
                  <a:pt x="4786" y="411"/>
                </a:lnTo>
                <a:lnTo>
                  <a:pt x="4783" y="397"/>
                </a:lnTo>
                <a:lnTo>
                  <a:pt x="4781" y="385"/>
                </a:lnTo>
                <a:lnTo>
                  <a:pt x="4781" y="371"/>
                </a:lnTo>
                <a:lnTo>
                  <a:pt x="4778" y="366"/>
                </a:lnTo>
                <a:lnTo>
                  <a:pt x="4778" y="362"/>
                </a:lnTo>
                <a:lnTo>
                  <a:pt x="4776" y="359"/>
                </a:lnTo>
                <a:lnTo>
                  <a:pt x="4776" y="357"/>
                </a:lnTo>
                <a:lnTo>
                  <a:pt x="4774" y="355"/>
                </a:lnTo>
                <a:lnTo>
                  <a:pt x="4774" y="352"/>
                </a:lnTo>
                <a:lnTo>
                  <a:pt x="4771" y="350"/>
                </a:lnTo>
                <a:lnTo>
                  <a:pt x="4771" y="345"/>
                </a:lnTo>
                <a:lnTo>
                  <a:pt x="4769" y="340"/>
                </a:lnTo>
                <a:lnTo>
                  <a:pt x="4769" y="336"/>
                </a:lnTo>
                <a:lnTo>
                  <a:pt x="4767" y="331"/>
                </a:lnTo>
                <a:lnTo>
                  <a:pt x="4767" y="340"/>
                </a:lnTo>
                <a:lnTo>
                  <a:pt x="4764" y="421"/>
                </a:lnTo>
                <a:lnTo>
                  <a:pt x="4764" y="501"/>
                </a:lnTo>
                <a:lnTo>
                  <a:pt x="4762" y="541"/>
                </a:lnTo>
                <a:lnTo>
                  <a:pt x="4762" y="570"/>
                </a:lnTo>
                <a:lnTo>
                  <a:pt x="4760" y="584"/>
                </a:lnTo>
                <a:lnTo>
                  <a:pt x="4760" y="586"/>
                </a:lnTo>
                <a:lnTo>
                  <a:pt x="4757" y="588"/>
                </a:lnTo>
                <a:lnTo>
                  <a:pt x="4757" y="591"/>
                </a:lnTo>
                <a:lnTo>
                  <a:pt x="4755" y="596"/>
                </a:lnTo>
                <a:lnTo>
                  <a:pt x="4755" y="598"/>
                </a:lnTo>
                <a:lnTo>
                  <a:pt x="4752" y="600"/>
                </a:lnTo>
                <a:lnTo>
                  <a:pt x="4752" y="612"/>
                </a:lnTo>
                <a:lnTo>
                  <a:pt x="4750" y="643"/>
                </a:lnTo>
                <a:lnTo>
                  <a:pt x="4750" y="678"/>
                </a:lnTo>
                <a:lnTo>
                  <a:pt x="4748" y="709"/>
                </a:lnTo>
                <a:lnTo>
                  <a:pt x="4748" y="728"/>
                </a:lnTo>
                <a:lnTo>
                  <a:pt x="4745" y="742"/>
                </a:lnTo>
                <a:lnTo>
                  <a:pt x="4745" y="756"/>
                </a:lnTo>
                <a:lnTo>
                  <a:pt x="4743" y="770"/>
                </a:lnTo>
                <a:lnTo>
                  <a:pt x="4743" y="785"/>
                </a:lnTo>
                <a:lnTo>
                  <a:pt x="4741" y="799"/>
                </a:lnTo>
                <a:lnTo>
                  <a:pt x="4741" y="813"/>
                </a:lnTo>
                <a:lnTo>
                  <a:pt x="4738" y="827"/>
                </a:lnTo>
                <a:lnTo>
                  <a:pt x="4738" y="841"/>
                </a:lnTo>
                <a:lnTo>
                  <a:pt x="4736" y="855"/>
                </a:lnTo>
                <a:lnTo>
                  <a:pt x="4736" y="872"/>
                </a:lnTo>
                <a:lnTo>
                  <a:pt x="4734" y="886"/>
                </a:lnTo>
                <a:lnTo>
                  <a:pt x="4734" y="900"/>
                </a:lnTo>
                <a:lnTo>
                  <a:pt x="4731" y="914"/>
                </a:lnTo>
                <a:lnTo>
                  <a:pt x="4731" y="929"/>
                </a:lnTo>
                <a:lnTo>
                  <a:pt x="4729" y="943"/>
                </a:lnTo>
                <a:lnTo>
                  <a:pt x="4726" y="957"/>
                </a:lnTo>
                <a:lnTo>
                  <a:pt x="4726" y="971"/>
                </a:lnTo>
                <a:lnTo>
                  <a:pt x="4724" y="985"/>
                </a:lnTo>
                <a:lnTo>
                  <a:pt x="4724" y="999"/>
                </a:lnTo>
                <a:lnTo>
                  <a:pt x="4722" y="1014"/>
                </a:lnTo>
                <a:lnTo>
                  <a:pt x="4722" y="1030"/>
                </a:lnTo>
                <a:lnTo>
                  <a:pt x="4719" y="1044"/>
                </a:lnTo>
                <a:lnTo>
                  <a:pt x="4719" y="1059"/>
                </a:lnTo>
                <a:lnTo>
                  <a:pt x="4717" y="1073"/>
                </a:lnTo>
                <a:lnTo>
                  <a:pt x="4717" y="1087"/>
                </a:lnTo>
                <a:lnTo>
                  <a:pt x="4715" y="1101"/>
                </a:lnTo>
                <a:lnTo>
                  <a:pt x="4715" y="1115"/>
                </a:lnTo>
                <a:lnTo>
                  <a:pt x="4712" y="1129"/>
                </a:lnTo>
                <a:lnTo>
                  <a:pt x="4712" y="1144"/>
                </a:lnTo>
                <a:lnTo>
                  <a:pt x="4710" y="1141"/>
                </a:lnTo>
                <a:lnTo>
                  <a:pt x="4710" y="1136"/>
                </a:lnTo>
                <a:lnTo>
                  <a:pt x="4708" y="1132"/>
                </a:lnTo>
                <a:lnTo>
                  <a:pt x="4708" y="1127"/>
                </a:lnTo>
                <a:lnTo>
                  <a:pt x="4705" y="1122"/>
                </a:lnTo>
                <a:lnTo>
                  <a:pt x="4705" y="1115"/>
                </a:lnTo>
                <a:lnTo>
                  <a:pt x="4703" y="1111"/>
                </a:lnTo>
                <a:lnTo>
                  <a:pt x="4703" y="1106"/>
                </a:lnTo>
                <a:lnTo>
                  <a:pt x="4700" y="1101"/>
                </a:lnTo>
                <a:lnTo>
                  <a:pt x="4700" y="1096"/>
                </a:lnTo>
                <a:lnTo>
                  <a:pt x="4698" y="1092"/>
                </a:lnTo>
                <a:lnTo>
                  <a:pt x="4698" y="1087"/>
                </a:lnTo>
                <a:lnTo>
                  <a:pt x="4696" y="1082"/>
                </a:lnTo>
                <a:lnTo>
                  <a:pt x="4696" y="1077"/>
                </a:lnTo>
                <a:lnTo>
                  <a:pt x="4693" y="1075"/>
                </a:lnTo>
                <a:lnTo>
                  <a:pt x="4693" y="1073"/>
                </a:lnTo>
                <a:lnTo>
                  <a:pt x="4691" y="1070"/>
                </a:lnTo>
                <a:lnTo>
                  <a:pt x="4691" y="1070"/>
                </a:lnTo>
                <a:lnTo>
                  <a:pt x="4689" y="1068"/>
                </a:lnTo>
                <a:lnTo>
                  <a:pt x="4689" y="1066"/>
                </a:lnTo>
                <a:lnTo>
                  <a:pt x="4686" y="1066"/>
                </a:lnTo>
                <a:lnTo>
                  <a:pt x="4686" y="1063"/>
                </a:lnTo>
                <a:lnTo>
                  <a:pt x="4684" y="1061"/>
                </a:lnTo>
                <a:lnTo>
                  <a:pt x="4684" y="1061"/>
                </a:lnTo>
                <a:lnTo>
                  <a:pt x="4682" y="1059"/>
                </a:lnTo>
                <a:lnTo>
                  <a:pt x="4682" y="1056"/>
                </a:lnTo>
                <a:lnTo>
                  <a:pt x="4679" y="1056"/>
                </a:lnTo>
                <a:lnTo>
                  <a:pt x="4679" y="1054"/>
                </a:lnTo>
                <a:lnTo>
                  <a:pt x="4677" y="1054"/>
                </a:lnTo>
                <a:lnTo>
                  <a:pt x="4677" y="1051"/>
                </a:lnTo>
                <a:lnTo>
                  <a:pt x="4675" y="1054"/>
                </a:lnTo>
                <a:lnTo>
                  <a:pt x="4672" y="1056"/>
                </a:lnTo>
                <a:lnTo>
                  <a:pt x="4672" y="1059"/>
                </a:lnTo>
                <a:lnTo>
                  <a:pt x="4670" y="1059"/>
                </a:lnTo>
                <a:lnTo>
                  <a:pt x="4670" y="1061"/>
                </a:lnTo>
                <a:lnTo>
                  <a:pt x="4667" y="1063"/>
                </a:lnTo>
                <a:lnTo>
                  <a:pt x="4667" y="1066"/>
                </a:lnTo>
                <a:lnTo>
                  <a:pt x="4665" y="1068"/>
                </a:lnTo>
                <a:lnTo>
                  <a:pt x="4665" y="1070"/>
                </a:lnTo>
                <a:lnTo>
                  <a:pt x="4663" y="1073"/>
                </a:lnTo>
                <a:lnTo>
                  <a:pt x="4663" y="1073"/>
                </a:lnTo>
                <a:lnTo>
                  <a:pt x="4660" y="1075"/>
                </a:lnTo>
                <a:lnTo>
                  <a:pt x="4660" y="1077"/>
                </a:lnTo>
                <a:lnTo>
                  <a:pt x="4658" y="1080"/>
                </a:lnTo>
                <a:lnTo>
                  <a:pt x="4658" y="1082"/>
                </a:lnTo>
                <a:lnTo>
                  <a:pt x="4656" y="1077"/>
                </a:lnTo>
                <a:lnTo>
                  <a:pt x="4656" y="1070"/>
                </a:lnTo>
                <a:lnTo>
                  <a:pt x="4653" y="1066"/>
                </a:lnTo>
                <a:lnTo>
                  <a:pt x="4653" y="1059"/>
                </a:lnTo>
                <a:lnTo>
                  <a:pt x="4651" y="1051"/>
                </a:lnTo>
                <a:lnTo>
                  <a:pt x="4651" y="1044"/>
                </a:lnTo>
                <a:lnTo>
                  <a:pt x="4649" y="1040"/>
                </a:lnTo>
                <a:lnTo>
                  <a:pt x="4649" y="1035"/>
                </a:lnTo>
                <a:lnTo>
                  <a:pt x="4646" y="1028"/>
                </a:lnTo>
                <a:lnTo>
                  <a:pt x="4646" y="1023"/>
                </a:lnTo>
                <a:lnTo>
                  <a:pt x="4644" y="1018"/>
                </a:lnTo>
                <a:lnTo>
                  <a:pt x="4644" y="1011"/>
                </a:lnTo>
                <a:lnTo>
                  <a:pt x="4641" y="1007"/>
                </a:lnTo>
                <a:lnTo>
                  <a:pt x="4641" y="1002"/>
                </a:lnTo>
                <a:lnTo>
                  <a:pt x="4639" y="997"/>
                </a:lnTo>
                <a:lnTo>
                  <a:pt x="4639" y="990"/>
                </a:lnTo>
                <a:lnTo>
                  <a:pt x="4637" y="985"/>
                </a:lnTo>
                <a:lnTo>
                  <a:pt x="4637" y="981"/>
                </a:lnTo>
                <a:lnTo>
                  <a:pt x="4634" y="973"/>
                </a:lnTo>
                <a:lnTo>
                  <a:pt x="4634" y="969"/>
                </a:lnTo>
                <a:lnTo>
                  <a:pt x="4632" y="964"/>
                </a:lnTo>
                <a:lnTo>
                  <a:pt x="4632" y="957"/>
                </a:lnTo>
                <a:lnTo>
                  <a:pt x="4630" y="952"/>
                </a:lnTo>
                <a:lnTo>
                  <a:pt x="4630" y="948"/>
                </a:lnTo>
                <a:lnTo>
                  <a:pt x="4627" y="940"/>
                </a:lnTo>
                <a:lnTo>
                  <a:pt x="4627" y="936"/>
                </a:lnTo>
                <a:lnTo>
                  <a:pt x="4625" y="931"/>
                </a:lnTo>
                <a:lnTo>
                  <a:pt x="4625" y="924"/>
                </a:lnTo>
                <a:lnTo>
                  <a:pt x="4623" y="919"/>
                </a:lnTo>
                <a:lnTo>
                  <a:pt x="4623" y="914"/>
                </a:lnTo>
                <a:lnTo>
                  <a:pt x="4620" y="910"/>
                </a:lnTo>
                <a:lnTo>
                  <a:pt x="4618" y="907"/>
                </a:lnTo>
                <a:lnTo>
                  <a:pt x="4618" y="905"/>
                </a:lnTo>
                <a:lnTo>
                  <a:pt x="4615" y="900"/>
                </a:lnTo>
                <a:lnTo>
                  <a:pt x="4615" y="898"/>
                </a:lnTo>
                <a:lnTo>
                  <a:pt x="4613" y="896"/>
                </a:lnTo>
                <a:lnTo>
                  <a:pt x="4613" y="891"/>
                </a:lnTo>
                <a:lnTo>
                  <a:pt x="4611" y="888"/>
                </a:lnTo>
                <a:lnTo>
                  <a:pt x="4611" y="886"/>
                </a:lnTo>
                <a:lnTo>
                  <a:pt x="4608" y="884"/>
                </a:lnTo>
                <a:lnTo>
                  <a:pt x="4608" y="879"/>
                </a:lnTo>
                <a:lnTo>
                  <a:pt x="4606" y="877"/>
                </a:lnTo>
                <a:lnTo>
                  <a:pt x="4606" y="874"/>
                </a:lnTo>
                <a:lnTo>
                  <a:pt x="4571" y="874"/>
                </a:lnTo>
                <a:lnTo>
                  <a:pt x="4571" y="881"/>
                </a:lnTo>
                <a:lnTo>
                  <a:pt x="4568" y="891"/>
                </a:lnTo>
                <a:lnTo>
                  <a:pt x="4568" y="900"/>
                </a:lnTo>
                <a:lnTo>
                  <a:pt x="4566" y="912"/>
                </a:lnTo>
                <a:lnTo>
                  <a:pt x="4564" y="922"/>
                </a:lnTo>
                <a:lnTo>
                  <a:pt x="4564" y="933"/>
                </a:lnTo>
                <a:lnTo>
                  <a:pt x="4561" y="943"/>
                </a:lnTo>
                <a:lnTo>
                  <a:pt x="4561" y="952"/>
                </a:lnTo>
                <a:lnTo>
                  <a:pt x="4559" y="964"/>
                </a:lnTo>
                <a:lnTo>
                  <a:pt x="4559" y="973"/>
                </a:lnTo>
                <a:lnTo>
                  <a:pt x="4556" y="985"/>
                </a:lnTo>
                <a:lnTo>
                  <a:pt x="4556" y="995"/>
                </a:lnTo>
                <a:lnTo>
                  <a:pt x="4554" y="1004"/>
                </a:lnTo>
                <a:lnTo>
                  <a:pt x="4554" y="1016"/>
                </a:lnTo>
                <a:lnTo>
                  <a:pt x="4552" y="1025"/>
                </a:lnTo>
                <a:lnTo>
                  <a:pt x="4552" y="1037"/>
                </a:lnTo>
                <a:lnTo>
                  <a:pt x="4549" y="1047"/>
                </a:lnTo>
                <a:lnTo>
                  <a:pt x="4549" y="1056"/>
                </a:lnTo>
                <a:lnTo>
                  <a:pt x="4547" y="1068"/>
                </a:lnTo>
                <a:lnTo>
                  <a:pt x="4547" y="1075"/>
                </a:lnTo>
                <a:lnTo>
                  <a:pt x="4545" y="1075"/>
                </a:lnTo>
                <a:lnTo>
                  <a:pt x="4545" y="1077"/>
                </a:lnTo>
                <a:lnTo>
                  <a:pt x="4542" y="1077"/>
                </a:lnTo>
                <a:lnTo>
                  <a:pt x="4542" y="1080"/>
                </a:lnTo>
                <a:lnTo>
                  <a:pt x="4540" y="1080"/>
                </a:lnTo>
                <a:lnTo>
                  <a:pt x="4540" y="1082"/>
                </a:lnTo>
                <a:lnTo>
                  <a:pt x="4538" y="1082"/>
                </a:lnTo>
                <a:lnTo>
                  <a:pt x="4538" y="1044"/>
                </a:lnTo>
                <a:lnTo>
                  <a:pt x="4535" y="992"/>
                </a:lnTo>
                <a:lnTo>
                  <a:pt x="4535" y="940"/>
                </a:lnTo>
                <a:lnTo>
                  <a:pt x="4533" y="888"/>
                </a:lnTo>
                <a:lnTo>
                  <a:pt x="4533" y="858"/>
                </a:lnTo>
                <a:lnTo>
                  <a:pt x="4530" y="848"/>
                </a:lnTo>
                <a:lnTo>
                  <a:pt x="4530" y="836"/>
                </a:lnTo>
                <a:lnTo>
                  <a:pt x="4528" y="825"/>
                </a:lnTo>
                <a:lnTo>
                  <a:pt x="4528" y="813"/>
                </a:lnTo>
                <a:lnTo>
                  <a:pt x="4526" y="829"/>
                </a:lnTo>
                <a:lnTo>
                  <a:pt x="4526" y="858"/>
                </a:lnTo>
                <a:lnTo>
                  <a:pt x="4523" y="888"/>
                </a:lnTo>
                <a:lnTo>
                  <a:pt x="4523" y="919"/>
                </a:lnTo>
                <a:lnTo>
                  <a:pt x="4521" y="948"/>
                </a:lnTo>
                <a:lnTo>
                  <a:pt x="4521" y="978"/>
                </a:lnTo>
                <a:lnTo>
                  <a:pt x="4519" y="1007"/>
                </a:lnTo>
                <a:lnTo>
                  <a:pt x="4519" y="1037"/>
                </a:lnTo>
                <a:lnTo>
                  <a:pt x="4516" y="1059"/>
                </a:lnTo>
                <a:lnTo>
                  <a:pt x="4516" y="1049"/>
                </a:lnTo>
                <a:lnTo>
                  <a:pt x="4514" y="1035"/>
                </a:lnTo>
                <a:lnTo>
                  <a:pt x="4514" y="1023"/>
                </a:lnTo>
                <a:lnTo>
                  <a:pt x="4512" y="1009"/>
                </a:lnTo>
                <a:lnTo>
                  <a:pt x="4509" y="995"/>
                </a:lnTo>
                <a:lnTo>
                  <a:pt x="4509" y="983"/>
                </a:lnTo>
                <a:lnTo>
                  <a:pt x="4507" y="969"/>
                </a:lnTo>
                <a:lnTo>
                  <a:pt x="4507" y="955"/>
                </a:lnTo>
                <a:lnTo>
                  <a:pt x="4504" y="943"/>
                </a:lnTo>
                <a:lnTo>
                  <a:pt x="4504" y="929"/>
                </a:lnTo>
                <a:lnTo>
                  <a:pt x="4502" y="914"/>
                </a:lnTo>
                <a:lnTo>
                  <a:pt x="4502" y="903"/>
                </a:lnTo>
                <a:lnTo>
                  <a:pt x="4500" y="888"/>
                </a:lnTo>
                <a:lnTo>
                  <a:pt x="4500" y="874"/>
                </a:lnTo>
                <a:lnTo>
                  <a:pt x="4497" y="862"/>
                </a:lnTo>
                <a:lnTo>
                  <a:pt x="4497" y="848"/>
                </a:lnTo>
                <a:lnTo>
                  <a:pt x="4495" y="834"/>
                </a:lnTo>
                <a:lnTo>
                  <a:pt x="4495" y="822"/>
                </a:lnTo>
                <a:lnTo>
                  <a:pt x="4493" y="808"/>
                </a:lnTo>
                <a:lnTo>
                  <a:pt x="4493" y="794"/>
                </a:lnTo>
                <a:lnTo>
                  <a:pt x="4490" y="782"/>
                </a:lnTo>
                <a:lnTo>
                  <a:pt x="4490" y="768"/>
                </a:lnTo>
                <a:lnTo>
                  <a:pt x="4488" y="754"/>
                </a:lnTo>
                <a:lnTo>
                  <a:pt x="4488" y="770"/>
                </a:lnTo>
                <a:lnTo>
                  <a:pt x="4486" y="811"/>
                </a:lnTo>
                <a:lnTo>
                  <a:pt x="4486" y="851"/>
                </a:lnTo>
                <a:lnTo>
                  <a:pt x="4483" y="867"/>
                </a:lnTo>
                <a:lnTo>
                  <a:pt x="4483" y="872"/>
                </a:lnTo>
                <a:lnTo>
                  <a:pt x="4481" y="879"/>
                </a:lnTo>
                <a:lnTo>
                  <a:pt x="4481" y="884"/>
                </a:lnTo>
                <a:lnTo>
                  <a:pt x="4478" y="891"/>
                </a:lnTo>
                <a:lnTo>
                  <a:pt x="4478" y="896"/>
                </a:lnTo>
                <a:lnTo>
                  <a:pt x="4476" y="900"/>
                </a:lnTo>
                <a:lnTo>
                  <a:pt x="4476" y="907"/>
                </a:lnTo>
                <a:lnTo>
                  <a:pt x="4474" y="912"/>
                </a:lnTo>
                <a:lnTo>
                  <a:pt x="4474" y="919"/>
                </a:lnTo>
                <a:lnTo>
                  <a:pt x="4471" y="924"/>
                </a:lnTo>
                <a:lnTo>
                  <a:pt x="4471" y="931"/>
                </a:lnTo>
                <a:lnTo>
                  <a:pt x="4469" y="936"/>
                </a:lnTo>
                <a:lnTo>
                  <a:pt x="4469" y="943"/>
                </a:lnTo>
                <a:lnTo>
                  <a:pt x="4467" y="948"/>
                </a:lnTo>
                <a:lnTo>
                  <a:pt x="4467" y="955"/>
                </a:lnTo>
                <a:lnTo>
                  <a:pt x="4464" y="959"/>
                </a:lnTo>
                <a:lnTo>
                  <a:pt x="4464" y="966"/>
                </a:lnTo>
                <a:lnTo>
                  <a:pt x="4462" y="971"/>
                </a:lnTo>
                <a:lnTo>
                  <a:pt x="4462" y="978"/>
                </a:lnTo>
                <a:lnTo>
                  <a:pt x="4460" y="983"/>
                </a:lnTo>
                <a:lnTo>
                  <a:pt x="4460" y="990"/>
                </a:lnTo>
                <a:lnTo>
                  <a:pt x="4457" y="995"/>
                </a:lnTo>
                <a:lnTo>
                  <a:pt x="4455" y="1002"/>
                </a:lnTo>
                <a:lnTo>
                  <a:pt x="4455" y="1007"/>
                </a:lnTo>
                <a:lnTo>
                  <a:pt x="4452" y="1011"/>
                </a:lnTo>
                <a:lnTo>
                  <a:pt x="4452" y="1016"/>
                </a:lnTo>
                <a:lnTo>
                  <a:pt x="4450" y="1021"/>
                </a:lnTo>
                <a:lnTo>
                  <a:pt x="4450" y="1023"/>
                </a:lnTo>
                <a:lnTo>
                  <a:pt x="4448" y="1028"/>
                </a:lnTo>
                <a:lnTo>
                  <a:pt x="4448" y="1033"/>
                </a:lnTo>
                <a:lnTo>
                  <a:pt x="4445" y="1035"/>
                </a:lnTo>
                <a:lnTo>
                  <a:pt x="4445" y="1040"/>
                </a:lnTo>
                <a:lnTo>
                  <a:pt x="4443" y="1042"/>
                </a:lnTo>
                <a:lnTo>
                  <a:pt x="4443" y="1047"/>
                </a:lnTo>
                <a:lnTo>
                  <a:pt x="4441" y="1051"/>
                </a:lnTo>
                <a:lnTo>
                  <a:pt x="4441" y="1051"/>
                </a:lnTo>
                <a:lnTo>
                  <a:pt x="4438" y="1044"/>
                </a:lnTo>
                <a:lnTo>
                  <a:pt x="4438" y="1037"/>
                </a:lnTo>
                <a:lnTo>
                  <a:pt x="4436" y="1030"/>
                </a:lnTo>
                <a:lnTo>
                  <a:pt x="4436" y="1023"/>
                </a:lnTo>
                <a:lnTo>
                  <a:pt x="4434" y="1014"/>
                </a:lnTo>
                <a:lnTo>
                  <a:pt x="4434" y="1002"/>
                </a:lnTo>
                <a:lnTo>
                  <a:pt x="4431" y="988"/>
                </a:lnTo>
                <a:lnTo>
                  <a:pt x="4431" y="976"/>
                </a:lnTo>
                <a:lnTo>
                  <a:pt x="4429" y="964"/>
                </a:lnTo>
                <a:lnTo>
                  <a:pt x="4429" y="950"/>
                </a:lnTo>
                <a:lnTo>
                  <a:pt x="4427" y="938"/>
                </a:lnTo>
                <a:lnTo>
                  <a:pt x="4427" y="924"/>
                </a:lnTo>
                <a:lnTo>
                  <a:pt x="4424" y="912"/>
                </a:lnTo>
                <a:lnTo>
                  <a:pt x="4424" y="900"/>
                </a:lnTo>
                <a:lnTo>
                  <a:pt x="4422" y="886"/>
                </a:lnTo>
                <a:lnTo>
                  <a:pt x="4422" y="874"/>
                </a:lnTo>
                <a:lnTo>
                  <a:pt x="4419" y="860"/>
                </a:lnTo>
                <a:lnTo>
                  <a:pt x="4419" y="848"/>
                </a:lnTo>
                <a:lnTo>
                  <a:pt x="4417" y="836"/>
                </a:lnTo>
                <a:lnTo>
                  <a:pt x="4417" y="822"/>
                </a:lnTo>
                <a:lnTo>
                  <a:pt x="4415" y="811"/>
                </a:lnTo>
                <a:lnTo>
                  <a:pt x="4415" y="796"/>
                </a:lnTo>
                <a:lnTo>
                  <a:pt x="4412" y="785"/>
                </a:lnTo>
                <a:lnTo>
                  <a:pt x="4412" y="773"/>
                </a:lnTo>
                <a:lnTo>
                  <a:pt x="4410" y="759"/>
                </a:lnTo>
                <a:lnTo>
                  <a:pt x="4410" y="747"/>
                </a:lnTo>
                <a:lnTo>
                  <a:pt x="4408" y="733"/>
                </a:lnTo>
                <a:lnTo>
                  <a:pt x="4408" y="721"/>
                </a:lnTo>
                <a:lnTo>
                  <a:pt x="4405" y="709"/>
                </a:lnTo>
                <a:lnTo>
                  <a:pt x="4405" y="695"/>
                </a:lnTo>
                <a:lnTo>
                  <a:pt x="4403" y="690"/>
                </a:lnTo>
                <a:lnTo>
                  <a:pt x="4401" y="690"/>
                </a:lnTo>
                <a:lnTo>
                  <a:pt x="4401" y="688"/>
                </a:lnTo>
                <a:lnTo>
                  <a:pt x="4398" y="685"/>
                </a:lnTo>
                <a:lnTo>
                  <a:pt x="4398" y="685"/>
                </a:lnTo>
                <a:lnTo>
                  <a:pt x="4396" y="683"/>
                </a:lnTo>
                <a:lnTo>
                  <a:pt x="4396" y="681"/>
                </a:lnTo>
                <a:lnTo>
                  <a:pt x="4393" y="678"/>
                </a:lnTo>
                <a:lnTo>
                  <a:pt x="4393" y="678"/>
                </a:lnTo>
                <a:lnTo>
                  <a:pt x="4391" y="676"/>
                </a:lnTo>
                <a:lnTo>
                  <a:pt x="4391" y="676"/>
                </a:lnTo>
                <a:lnTo>
                  <a:pt x="4389" y="678"/>
                </a:lnTo>
                <a:lnTo>
                  <a:pt x="4389" y="685"/>
                </a:lnTo>
                <a:lnTo>
                  <a:pt x="4386" y="692"/>
                </a:lnTo>
                <a:lnTo>
                  <a:pt x="4386" y="697"/>
                </a:lnTo>
                <a:lnTo>
                  <a:pt x="4384" y="704"/>
                </a:lnTo>
                <a:lnTo>
                  <a:pt x="4384" y="711"/>
                </a:lnTo>
                <a:lnTo>
                  <a:pt x="4382" y="716"/>
                </a:lnTo>
                <a:lnTo>
                  <a:pt x="4382" y="723"/>
                </a:lnTo>
                <a:lnTo>
                  <a:pt x="4379" y="728"/>
                </a:lnTo>
                <a:lnTo>
                  <a:pt x="4379" y="735"/>
                </a:lnTo>
                <a:lnTo>
                  <a:pt x="4377" y="742"/>
                </a:lnTo>
                <a:lnTo>
                  <a:pt x="4377" y="747"/>
                </a:lnTo>
                <a:lnTo>
                  <a:pt x="4375" y="754"/>
                </a:lnTo>
                <a:lnTo>
                  <a:pt x="4375" y="759"/>
                </a:lnTo>
                <a:lnTo>
                  <a:pt x="4372" y="766"/>
                </a:lnTo>
                <a:lnTo>
                  <a:pt x="4372" y="773"/>
                </a:lnTo>
                <a:lnTo>
                  <a:pt x="4370" y="777"/>
                </a:lnTo>
                <a:lnTo>
                  <a:pt x="4370" y="785"/>
                </a:lnTo>
                <a:lnTo>
                  <a:pt x="4367" y="789"/>
                </a:lnTo>
                <a:lnTo>
                  <a:pt x="4367" y="792"/>
                </a:lnTo>
                <a:lnTo>
                  <a:pt x="4365" y="785"/>
                </a:lnTo>
                <a:lnTo>
                  <a:pt x="4365" y="775"/>
                </a:lnTo>
                <a:lnTo>
                  <a:pt x="4363" y="766"/>
                </a:lnTo>
                <a:lnTo>
                  <a:pt x="4363" y="756"/>
                </a:lnTo>
                <a:lnTo>
                  <a:pt x="4360" y="747"/>
                </a:lnTo>
                <a:lnTo>
                  <a:pt x="4360" y="740"/>
                </a:lnTo>
                <a:lnTo>
                  <a:pt x="4358" y="733"/>
                </a:lnTo>
                <a:lnTo>
                  <a:pt x="4358" y="725"/>
                </a:lnTo>
                <a:lnTo>
                  <a:pt x="4356" y="718"/>
                </a:lnTo>
                <a:lnTo>
                  <a:pt x="4356" y="709"/>
                </a:lnTo>
                <a:lnTo>
                  <a:pt x="4353" y="702"/>
                </a:lnTo>
                <a:lnTo>
                  <a:pt x="4353" y="695"/>
                </a:lnTo>
                <a:lnTo>
                  <a:pt x="4351" y="688"/>
                </a:lnTo>
                <a:lnTo>
                  <a:pt x="4351" y="678"/>
                </a:lnTo>
                <a:lnTo>
                  <a:pt x="4349" y="671"/>
                </a:lnTo>
                <a:lnTo>
                  <a:pt x="4349" y="664"/>
                </a:lnTo>
                <a:lnTo>
                  <a:pt x="4346" y="657"/>
                </a:lnTo>
                <a:lnTo>
                  <a:pt x="4344" y="645"/>
                </a:lnTo>
                <a:lnTo>
                  <a:pt x="4344" y="633"/>
                </a:lnTo>
                <a:lnTo>
                  <a:pt x="4341" y="622"/>
                </a:lnTo>
                <a:lnTo>
                  <a:pt x="4341" y="612"/>
                </a:lnTo>
                <a:lnTo>
                  <a:pt x="4339" y="600"/>
                </a:lnTo>
                <a:lnTo>
                  <a:pt x="4339" y="588"/>
                </a:lnTo>
                <a:lnTo>
                  <a:pt x="4337" y="577"/>
                </a:lnTo>
                <a:lnTo>
                  <a:pt x="4337" y="565"/>
                </a:lnTo>
                <a:lnTo>
                  <a:pt x="4334" y="555"/>
                </a:lnTo>
                <a:lnTo>
                  <a:pt x="4334" y="562"/>
                </a:lnTo>
                <a:lnTo>
                  <a:pt x="4332" y="574"/>
                </a:lnTo>
                <a:lnTo>
                  <a:pt x="4332" y="584"/>
                </a:lnTo>
                <a:lnTo>
                  <a:pt x="4330" y="593"/>
                </a:lnTo>
                <a:lnTo>
                  <a:pt x="4330" y="610"/>
                </a:lnTo>
                <a:lnTo>
                  <a:pt x="4327" y="633"/>
                </a:lnTo>
                <a:lnTo>
                  <a:pt x="4327" y="659"/>
                </a:lnTo>
                <a:lnTo>
                  <a:pt x="4325" y="683"/>
                </a:lnTo>
                <a:lnTo>
                  <a:pt x="4325" y="711"/>
                </a:lnTo>
                <a:lnTo>
                  <a:pt x="4323" y="737"/>
                </a:lnTo>
                <a:lnTo>
                  <a:pt x="4323" y="766"/>
                </a:lnTo>
                <a:lnTo>
                  <a:pt x="4320" y="794"/>
                </a:lnTo>
                <a:lnTo>
                  <a:pt x="4320" y="818"/>
                </a:lnTo>
                <a:lnTo>
                  <a:pt x="4318" y="820"/>
                </a:lnTo>
                <a:lnTo>
                  <a:pt x="4318" y="815"/>
                </a:lnTo>
                <a:lnTo>
                  <a:pt x="4315" y="811"/>
                </a:lnTo>
                <a:lnTo>
                  <a:pt x="4315" y="806"/>
                </a:lnTo>
                <a:lnTo>
                  <a:pt x="4313" y="801"/>
                </a:lnTo>
                <a:lnTo>
                  <a:pt x="4313" y="799"/>
                </a:lnTo>
                <a:lnTo>
                  <a:pt x="4311" y="808"/>
                </a:lnTo>
                <a:lnTo>
                  <a:pt x="4311" y="818"/>
                </a:lnTo>
                <a:lnTo>
                  <a:pt x="4308" y="827"/>
                </a:lnTo>
                <a:lnTo>
                  <a:pt x="4308" y="839"/>
                </a:lnTo>
                <a:lnTo>
                  <a:pt x="4306" y="848"/>
                </a:lnTo>
                <a:lnTo>
                  <a:pt x="4306" y="860"/>
                </a:lnTo>
                <a:lnTo>
                  <a:pt x="4304" y="870"/>
                </a:lnTo>
                <a:lnTo>
                  <a:pt x="4304" y="879"/>
                </a:lnTo>
                <a:lnTo>
                  <a:pt x="4301" y="881"/>
                </a:lnTo>
                <a:lnTo>
                  <a:pt x="4301" y="867"/>
                </a:lnTo>
                <a:lnTo>
                  <a:pt x="4299" y="853"/>
                </a:lnTo>
                <a:lnTo>
                  <a:pt x="4299" y="841"/>
                </a:lnTo>
                <a:lnTo>
                  <a:pt x="4297" y="827"/>
                </a:lnTo>
                <a:lnTo>
                  <a:pt x="4297" y="813"/>
                </a:lnTo>
                <a:lnTo>
                  <a:pt x="4294" y="801"/>
                </a:lnTo>
                <a:lnTo>
                  <a:pt x="4294" y="787"/>
                </a:lnTo>
                <a:lnTo>
                  <a:pt x="4292" y="775"/>
                </a:lnTo>
                <a:lnTo>
                  <a:pt x="4290" y="761"/>
                </a:lnTo>
                <a:lnTo>
                  <a:pt x="4290" y="747"/>
                </a:lnTo>
                <a:lnTo>
                  <a:pt x="4287" y="735"/>
                </a:lnTo>
                <a:lnTo>
                  <a:pt x="4287" y="721"/>
                </a:lnTo>
                <a:lnTo>
                  <a:pt x="4285" y="711"/>
                </a:lnTo>
                <a:lnTo>
                  <a:pt x="4285" y="702"/>
                </a:lnTo>
                <a:lnTo>
                  <a:pt x="4282" y="695"/>
                </a:lnTo>
                <a:lnTo>
                  <a:pt x="4282" y="685"/>
                </a:lnTo>
                <a:lnTo>
                  <a:pt x="4280" y="681"/>
                </a:lnTo>
                <a:lnTo>
                  <a:pt x="4280" y="678"/>
                </a:lnTo>
                <a:lnTo>
                  <a:pt x="4278" y="676"/>
                </a:lnTo>
                <a:lnTo>
                  <a:pt x="4278" y="673"/>
                </a:lnTo>
                <a:lnTo>
                  <a:pt x="4275" y="671"/>
                </a:lnTo>
                <a:lnTo>
                  <a:pt x="4275" y="669"/>
                </a:lnTo>
                <a:lnTo>
                  <a:pt x="4273" y="666"/>
                </a:lnTo>
                <a:lnTo>
                  <a:pt x="4273" y="664"/>
                </a:lnTo>
                <a:lnTo>
                  <a:pt x="4271" y="662"/>
                </a:lnTo>
                <a:lnTo>
                  <a:pt x="4271" y="659"/>
                </a:lnTo>
                <a:lnTo>
                  <a:pt x="4268" y="657"/>
                </a:lnTo>
                <a:lnTo>
                  <a:pt x="4268" y="655"/>
                </a:lnTo>
                <a:lnTo>
                  <a:pt x="4266" y="652"/>
                </a:lnTo>
                <a:lnTo>
                  <a:pt x="4266" y="650"/>
                </a:lnTo>
                <a:lnTo>
                  <a:pt x="4264" y="648"/>
                </a:lnTo>
                <a:lnTo>
                  <a:pt x="4264" y="645"/>
                </a:lnTo>
                <a:lnTo>
                  <a:pt x="4261" y="648"/>
                </a:lnTo>
                <a:lnTo>
                  <a:pt x="4261" y="650"/>
                </a:lnTo>
                <a:lnTo>
                  <a:pt x="4259" y="652"/>
                </a:lnTo>
                <a:lnTo>
                  <a:pt x="4259" y="655"/>
                </a:lnTo>
                <a:lnTo>
                  <a:pt x="4256" y="657"/>
                </a:lnTo>
                <a:lnTo>
                  <a:pt x="4256" y="659"/>
                </a:lnTo>
                <a:lnTo>
                  <a:pt x="4254" y="662"/>
                </a:lnTo>
                <a:lnTo>
                  <a:pt x="4254" y="664"/>
                </a:lnTo>
                <a:lnTo>
                  <a:pt x="4252" y="666"/>
                </a:lnTo>
                <a:lnTo>
                  <a:pt x="4252" y="669"/>
                </a:lnTo>
                <a:lnTo>
                  <a:pt x="4249" y="671"/>
                </a:lnTo>
                <a:lnTo>
                  <a:pt x="4249" y="673"/>
                </a:lnTo>
                <a:lnTo>
                  <a:pt x="4247" y="676"/>
                </a:lnTo>
                <a:lnTo>
                  <a:pt x="4247" y="678"/>
                </a:lnTo>
                <a:lnTo>
                  <a:pt x="4245" y="681"/>
                </a:lnTo>
                <a:lnTo>
                  <a:pt x="4245" y="681"/>
                </a:lnTo>
                <a:lnTo>
                  <a:pt x="4242" y="683"/>
                </a:lnTo>
                <a:lnTo>
                  <a:pt x="4242" y="685"/>
                </a:lnTo>
                <a:lnTo>
                  <a:pt x="4240" y="688"/>
                </a:lnTo>
                <a:lnTo>
                  <a:pt x="4240" y="690"/>
                </a:lnTo>
                <a:lnTo>
                  <a:pt x="4238" y="692"/>
                </a:lnTo>
                <a:lnTo>
                  <a:pt x="4235" y="695"/>
                </a:lnTo>
                <a:lnTo>
                  <a:pt x="4235" y="697"/>
                </a:lnTo>
                <a:lnTo>
                  <a:pt x="4233" y="699"/>
                </a:lnTo>
                <a:lnTo>
                  <a:pt x="4233" y="702"/>
                </a:lnTo>
                <a:lnTo>
                  <a:pt x="4230" y="704"/>
                </a:lnTo>
                <a:lnTo>
                  <a:pt x="4230" y="707"/>
                </a:lnTo>
                <a:lnTo>
                  <a:pt x="4228" y="699"/>
                </a:lnTo>
                <a:lnTo>
                  <a:pt x="4228" y="690"/>
                </a:lnTo>
                <a:lnTo>
                  <a:pt x="4226" y="678"/>
                </a:lnTo>
                <a:lnTo>
                  <a:pt x="4226" y="669"/>
                </a:lnTo>
                <a:lnTo>
                  <a:pt x="4223" y="659"/>
                </a:lnTo>
                <a:lnTo>
                  <a:pt x="4223" y="645"/>
                </a:lnTo>
                <a:lnTo>
                  <a:pt x="4221" y="633"/>
                </a:lnTo>
                <a:lnTo>
                  <a:pt x="4221" y="619"/>
                </a:lnTo>
                <a:lnTo>
                  <a:pt x="4219" y="605"/>
                </a:lnTo>
                <a:lnTo>
                  <a:pt x="4219" y="598"/>
                </a:lnTo>
                <a:lnTo>
                  <a:pt x="4216" y="607"/>
                </a:lnTo>
                <a:lnTo>
                  <a:pt x="4216" y="619"/>
                </a:lnTo>
                <a:lnTo>
                  <a:pt x="4214" y="629"/>
                </a:lnTo>
                <a:lnTo>
                  <a:pt x="4214" y="640"/>
                </a:lnTo>
                <a:lnTo>
                  <a:pt x="4212" y="650"/>
                </a:lnTo>
                <a:lnTo>
                  <a:pt x="4212" y="659"/>
                </a:lnTo>
                <a:lnTo>
                  <a:pt x="4209" y="671"/>
                </a:lnTo>
                <a:lnTo>
                  <a:pt x="4209" y="681"/>
                </a:lnTo>
                <a:lnTo>
                  <a:pt x="4207" y="673"/>
                </a:lnTo>
                <a:lnTo>
                  <a:pt x="4207" y="659"/>
                </a:lnTo>
                <a:lnTo>
                  <a:pt x="4204" y="645"/>
                </a:lnTo>
                <a:lnTo>
                  <a:pt x="4204" y="631"/>
                </a:lnTo>
                <a:lnTo>
                  <a:pt x="4202" y="617"/>
                </a:lnTo>
                <a:lnTo>
                  <a:pt x="4202" y="603"/>
                </a:lnTo>
                <a:lnTo>
                  <a:pt x="4200" y="603"/>
                </a:lnTo>
                <a:lnTo>
                  <a:pt x="4200" y="617"/>
                </a:lnTo>
                <a:lnTo>
                  <a:pt x="4197" y="629"/>
                </a:lnTo>
                <a:lnTo>
                  <a:pt x="4197" y="643"/>
                </a:lnTo>
                <a:lnTo>
                  <a:pt x="4195" y="655"/>
                </a:lnTo>
                <a:lnTo>
                  <a:pt x="4195" y="652"/>
                </a:lnTo>
                <a:lnTo>
                  <a:pt x="4193" y="645"/>
                </a:lnTo>
                <a:lnTo>
                  <a:pt x="4193" y="636"/>
                </a:lnTo>
                <a:lnTo>
                  <a:pt x="4190" y="629"/>
                </a:lnTo>
                <a:lnTo>
                  <a:pt x="4190" y="622"/>
                </a:lnTo>
                <a:lnTo>
                  <a:pt x="4188" y="612"/>
                </a:lnTo>
                <a:lnTo>
                  <a:pt x="4188" y="605"/>
                </a:lnTo>
                <a:lnTo>
                  <a:pt x="4186" y="598"/>
                </a:lnTo>
                <a:lnTo>
                  <a:pt x="4186" y="588"/>
                </a:lnTo>
                <a:lnTo>
                  <a:pt x="4183" y="579"/>
                </a:lnTo>
                <a:lnTo>
                  <a:pt x="4181" y="553"/>
                </a:lnTo>
                <a:lnTo>
                  <a:pt x="4181" y="527"/>
                </a:lnTo>
                <a:lnTo>
                  <a:pt x="4178" y="508"/>
                </a:lnTo>
                <a:lnTo>
                  <a:pt x="4178" y="499"/>
                </a:lnTo>
                <a:lnTo>
                  <a:pt x="4176" y="492"/>
                </a:lnTo>
                <a:lnTo>
                  <a:pt x="4176" y="487"/>
                </a:lnTo>
                <a:lnTo>
                  <a:pt x="4174" y="480"/>
                </a:lnTo>
                <a:lnTo>
                  <a:pt x="4174" y="473"/>
                </a:lnTo>
                <a:lnTo>
                  <a:pt x="4171" y="466"/>
                </a:lnTo>
                <a:lnTo>
                  <a:pt x="4171" y="459"/>
                </a:lnTo>
                <a:lnTo>
                  <a:pt x="4169" y="451"/>
                </a:lnTo>
                <a:lnTo>
                  <a:pt x="4169" y="447"/>
                </a:lnTo>
                <a:lnTo>
                  <a:pt x="4167" y="442"/>
                </a:lnTo>
                <a:lnTo>
                  <a:pt x="4167" y="435"/>
                </a:lnTo>
                <a:lnTo>
                  <a:pt x="4164" y="430"/>
                </a:lnTo>
                <a:lnTo>
                  <a:pt x="4164" y="425"/>
                </a:lnTo>
                <a:lnTo>
                  <a:pt x="4162" y="418"/>
                </a:lnTo>
                <a:lnTo>
                  <a:pt x="4162" y="414"/>
                </a:lnTo>
                <a:lnTo>
                  <a:pt x="4160" y="409"/>
                </a:lnTo>
                <a:lnTo>
                  <a:pt x="4160" y="404"/>
                </a:lnTo>
                <a:lnTo>
                  <a:pt x="4157" y="397"/>
                </a:lnTo>
                <a:lnTo>
                  <a:pt x="4157" y="388"/>
                </a:lnTo>
                <a:lnTo>
                  <a:pt x="4155" y="373"/>
                </a:lnTo>
                <a:lnTo>
                  <a:pt x="4155" y="359"/>
                </a:lnTo>
                <a:lnTo>
                  <a:pt x="4153" y="345"/>
                </a:lnTo>
                <a:lnTo>
                  <a:pt x="4153" y="331"/>
                </a:lnTo>
                <a:lnTo>
                  <a:pt x="4150" y="317"/>
                </a:lnTo>
                <a:lnTo>
                  <a:pt x="4150" y="305"/>
                </a:lnTo>
                <a:lnTo>
                  <a:pt x="4148" y="307"/>
                </a:lnTo>
                <a:lnTo>
                  <a:pt x="4148" y="319"/>
                </a:lnTo>
                <a:lnTo>
                  <a:pt x="4145" y="331"/>
                </a:lnTo>
                <a:lnTo>
                  <a:pt x="4145" y="343"/>
                </a:lnTo>
                <a:lnTo>
                  <a:pt x="4143" y="322"/>
                </a:lnTo>
                <a:lnTo>
                  <a:pt x="4143" y="270"/>
                </a:lnTo>
                <a:lnTo>
                  <a:pt x="4141" y="225"/>
                </a:lnTo>
                <a:lnTo>
                  <a:pt x="4141" y="222"/>
                </a:lnTo>
                <a:lnTo>
                  <a:pt x="4138" y="227"/>
                </a:lnTo>
                <a:lnTo>
                  <a:pt x="4138" y="236"/>
                </a:lnTo>
                <a:lnTo>
                  <a:pt x="4136" y="253"/>
                </a:lnTo>
                <a:lnTo>
                  <a:pt x="4136" y="267"/>
                </a:lnTo>
                <a:lnTo>
                  <a:pt x="4134" y="284"/>
                </a:lnTo>
                <a:lnTo>
                  <a:pt x="4134" y="298"/>
                </a:lnTo>
                <a:lnTo>
                  <a:pt x="4131" y="314"/>
                </a:lnTo>
                <a:lnTo>
                  <a:pt x="4131" y="331"/>
                </a:lnTo>
                <a:lnTo>
                  <a:pt x="4129" y="333"/>
                </a:lnTo>
                <a:lnTo>
                  <a:pt x="4127" y="326"/>
                </a:lnTo>
                <a:lnTo>
                  <a:pt x="4127" y="317"/>
                </a:lnTo>
                <a:lnTo>
                  <a:pt x="4124" y="310"/>
                </a:lnTo>
                <a:lnTo>
                  <a:pt x="4124" y="300"/>
                </a:lnTo>
                <a:lnTo>
                  <a:pt x="4122" y="293"/>
                </a:lnTo>
                <a:lnTo>
                  <a:pt x="4122" y="284"/>
                </a:lnTo>
                <a:lnTo>
                  <a:pt x="4119" y="270"/>
                </a:lnTo>
                <a:lnTo>
                  <a:pt x="4119" y="255"/>
                </a:lnTo>
                <a:lnTo>
                  <a:pt x="4117" y="241"/>
                </a:lnTo>
                <a:lnTo>
                  <a:pt x="4117" y="229"/>
                </a:lnTo>
                <a:lnTo>
                  <a:pt x="4115" y="227"/>
                </a:lnTo>
                <a:lnTo>
                  <a:pt x="4115" y="232"/>
                </a:lnTo>
                <a:lnTo>
                  <a:pt x="4112" y="234"/>
                </a:lnTo>
                <a:lnTo>
                  <a:pt x="4112" y="239"/>
                </a:lnTo>
                <a:lnTo>
                  <a:pt x="4110" y="241"/>
                </a:lnTo>
                <a:lnTo>
                  <a:pt x="4110" y="255"/>
                </a:lnTo>
                <a:lnTo>
                  <a:pt x="4108" y="274"/>
                </a:lnTo>
                <a:lnTo>
                  <a:pt x="4108" y="293"/>
                </a:lnTo>
                <a:lnTo>
                  <a:pt x="4105" y="303"/>
                </a:lnTo>
                <a:lnTo>
                  <a:pt x="4105" y="267"/>
                </a:lnTo>
                <a:lnTo>
                  <a:pt x="4103" y="229"/>
                </a:lnTo>
                <a:lnTo>
                  <a:pt x="4103" y="194"/>
                </a:lnTo>
                <a:lnTo>
                  <a:pt x="4101" y="194"/>
                </a:lnTo>
                <a:lnTo>
                  <a:pt x="4101" y="201"/>
                </a:lnTo>
                <a:lnTo>
                  <a:pt x="4098" y="210"/>
                </a:lnTo>
                <a:lnTo>
                  <a:pt x="4098" y="220"/>
                </a:lnTo>
                <a:lnTo>
                  <a:pt x="4096" y="227"/>
                </a:lnTo>
                <a:lnTo>
                  <a:pt x="4096" y="236"/>
                </a:lnTo>
                <a:lnTo>
                  <a:pt x="4093" y="236"/>
                </a:lnTo>
                <a:lnTo>
                  <a:pt x="4093" y="227"/>
                </a:lnTo>
                <a:lnTo>
                  <a:pt x="4091" y="215"/>
                </a:lnTo>
                <a:lnTo>
                  <a:pt x="4091" y="203"/>
                </a:lnTo>
                <a:lnTo>
                  <a:pt x="4089" y="208"/>
                </a:lnTo>
                <a:lnTo>
                  <a:pt x="4089" y="220"/>
                </a:lnTo>
                <a:lnTo>
                  <a:pt x="4086" y="234"/>
                </a:lnTo>
                <a:lnTo>
                  <a:pt x="4086" y="248"/>
                </a:lnTo>
                <a:lnTo>
                  <a:pt x="4084" y="260"/>
                </a:lnTo>
                <a:lnTo>
                  <a:pt x="4084" y="281"/>
                </a:lnTo>
                <a:lnTo>
                  <a:pt x="4082" y="298"/>
                </a:lnTo>
                <a:lnTo>
                  <a:pt x="4082" y="298"/>
                </a:lnTo>
                <a:lnTo>
                  <a:pt x="4079" y="286"/>
                </a:lnTo>
                <a:lnTo>
                  <a:pt x="4079" y="203"/>
                </a:lnTo>
                <a:lnTo>
                  <a:pt x="4077" y="208"/>
                </a:lnTo>
                <a:lnTo>
                  <a:pt x="4077" y="203"/>
                </a:lnTo>
                <a:lnTo>
                  <a:pt x="4075" y="196"/>
                </a:lnTo>
                <a:lnTo>
                  <a:pt x="4072" y="206"/>
                </a:lnTo>
                <a:lnTo>
                  <a:pt x="4072" y="213"/>
                </a:lnTo>
                <a:lnTo>
                  <a:pt x="4070" y="220"/>
                </a:lnTo>
                <a:lnTo>
                  <a:pt x="4070" y="241"/>
                </a:lnTo>
                <a:lnTo>
                  <a:pt x="4067" y="288"/>
                </a:lnTo>
                <a:lnTo>
                  <a:pt x="4067" y="324"/>
                </a:lnTo>
                <a:lnTo>
                  <a:pt x="4065" y="338"/>
                </a:lnTo>
                <a:lnTo>
                  <a:pt x="4065" y="319"/>
                </a:lnTo>
                <a:lnTo>
                  <a:pt x="4063" y="267"/>
                </a:lnTo>
                <a:lnTo>
                  <a:pt x="4063" y="220"/>
                </a:lnTo>
                <a:lnTo>
                  <a:pt x="4060" y="208"/>
                </a:lnTo>
                <a:lnTo>
                  <a:pt x="4060" y="210"/>
                </a:lnTo>
                <a:lnTo>
                  <a:pt x="4058" y="218"/>
                </a:lnTo>
                <a:lnTo>
                  <a:pt x="4058" y="130"/>
                </a:lnTo>
                <a:lnTo>
                  <a:pt x="4056" y="97"/>
                </a:lnTo>
                <a:lnTo>
                  <a:pt x="4056" y="125"/>
                </a:lnTo>
                <a:lnTo>
                  <a:pt x="4053" y="225"/>
                </a:lnTo>
                <a:lnTo>
                  <a:pt x="4053" y="322"/>
                </a:lnTo>
                <a:lnTo>
                  <a:pt x="4051" y="340"/>
                </a:lnTo>
                <a:lnTo>
                  <a:pt x="4051" y="373"/>
                </a:lnTo>
                <a:lnTo>
                  <a:pt x="4049" y="381"/>
                </a:lnTo>
                <a:lnTo>
                  <a:pt x="4049" y="397"/>
                </a:lnTo>
                <a:lnTo>
                  <a:pt x="4046" y="414"/>
                </a:lnTo>
                <a:lnTo>
                  <a:pt x="4046" y="433"/>
                </a:lnTo>
                <a:lnTo>
                  <a:pt x="4044" y="449"/>
                </a:lnTo>
                <a:lnTo>
                  <a:pt x="4044" y="468"/>
                </a:lnTo>
                <a:lnTo>
                  <a:pt x="4042" y="485"/>
                </a:lnTo>
                <a:lnTo>
                  <a:pt x="4042" y="503"/>
                </a:lnTo>
                <a:lnTo>
                  <a:pt x="4039" y="541"/>
                </a:lnTo>
                <a:lnTo>
                  <a:pt x="4039" y="622"/>
                </a:lnTo>
                <a:lnTo>
                  <a:pt x="4037" y="681"/>
                </a:lnTo>
                <a:lnTo>
                  <a:pt x="4037" y="695"/>
                </a:lnTo>
                <a:lnTo>
                  <a:pt x="4034" y="709"/>
                </a:lnTo>
                <a:lnTo>
                  <a:pt x="4034" y="723"/>
                </a:lnTo>
                <a:lnTo>
                  <a:pt x="4032" y="730"/>
                </a:lnTo>
                <a:lnTo>
                  <a:pt x="4032" y="728"/>
                </a:lnTo>
                <a:lnTo>
                  <a:pt x="4030" y="730"/>
                </a:lnTo>
                <a:lnTo>
                  <a:pt x="4030" y="792"/>
                </a:lnTo>
                <a:lnTo>
                  <a:pt x="4027" y="848"/>
                </a:lnTo>
                <a:lnTo>
                  <a:pt x="4027" y="865"/>
                </a:lnTo>
                <a:lnTo>
                  <a:pt x="4025" y="870"/>
                </a:lnTo>
                <a:lnTo>
                  <a:pt x="4025" y="874"/>
                </a:lnTo>
                <a:lnTo>
                  <a:pt x="4023" y="903"/>
                </a:lnTo>
                <a:lnTo>
                  <a:pt x="4023" y="929"/>
                </a:lnTo>
                <a:lnTo>
                  <a:pt x="4020" y="926"/>
                </a:lnTo>
                <a:lnTo>
                  <a:pt x="4018" y="924"/>
                </a:lnTo>
                <a:lnTo>
                  <a:pt x="4018" y="936"/>
                </a:lnTo>
                <a:lnTo>
                  <a:pt x="4016" y="981"/>
                </a:lnTo>
                <a:lnTo>
                  <a:pt x="4016" y="988"/>
                </a:lnTo>
                <a:lnTo>
                  <a:pt x="4013" y="983"/>
                </a:lnTo>
                <a:lnTo>
                  <a:pt x="4013" y="962"/>
                </a:lnTo>
                <a:lnTo>
                  <a:pt x="4011" y="957"/>
                </a:lnTo>
                <a:lnTo>
                  <a:pt x="4011" y="948"/>
                </a:lnTo>
                <a:lnTo>
                  <a:pt x="4008" y="973"/>
                </a:lnTo>
                <a:lnTo>
                  <a:pt x="4008" y="983"/>
                </a:lnTo>
                <a:lnTo>
                  <a:pt x="4006" y="971"/>
                </a:lnTo>
                <a:lnTo>
                  <a:pt x="4006" y="992"/>
                </a:lnTo>
                <a:lnTo>
                  <a:pt x="4004" y="1014"/>
                </a:lnTo>
                <a:lnTo>
                  <a:pt x="4004" y="1028"/>
                </a:lnTo>
                <a:lnTo>
                  <a:pt x="4001" y="1033"/>
                </a:lnTo>
                <a:lnTo>
                  <a:pt x="4001" y="1030"/>
                </a:lnTo>
                <a:lnTo>
                  <a:pt x="3999" y="1033"/>
                </a:lnTo>
                <a:lnTo>
                  <a:pt x="3999" y="1061"/>
                </a:lnTo>
                <a:lnTo>
                  <a:pt x="3997" y="1061"/>
                </a:lnTo>
                <a:lnTo>
                  <a:pt x="3997" y="1056"/>
                </a:lnTo>
                <a:lnTo>
                  <a:pt x="3994" y="1054"/>
                </a:lnTo>
                <a:lnTo>
                  <a:pt x="3994" y="1049"/>
                </a:lnTo>
                <a:lnTo>
                  <a:pt x="3992" y="1047"/>
                </a:lnTo>
                <a:lnTo>
                  <a:pt x="3992" y="1028"/>
                </a:lnTo>
                <a:lnTo>
                  <a:pt x="3990" y="1007"/>
                </a:lnTo>
                <a:lnTo>
                  <a:pt x="3990" y="1004"/>
                </a:lnTo>
                <a:lnTo>
                  <a:pt x="3987" y="1004"/>
                </a:lnTo>
                <a:lnTo>
                  <a:pt x="3987" y="1007"/>
                </a:lnTo>
                <a:lnTo>
                  <a:pt x="3985" y="1007"/>
                </a:lnTo>
                <a:lnTo>
                  <a:pt x="3985" y="1009"/>
                </a:lnTo>
                <a:lnTo>
                  <a:pt x="3982" y="1011"/>
                </a:lnTo>
                <a:lnTo>
                  <a:pt x="3982" y="1007"/>
                </a:lnTo>
                <a:lnTo>
                  <a:pt x="3980" y="1016"/>
                </a:lnTo>
                <a:lnTo>
                  <a:pt x="3980" y="1028"/>
                </a:lnTo>
                <a:lnTo>
                  <a:pt x="3978" y="1037"/>
                </a:lnTo>
                <a:lnTo>
                  <a:pt x="3978" y="1049"/>
                </a:lnTo>
                <a:lnTo>
                  <a:pt x="3975" y="1061"/>
                </a:lnTo>
                <a:lnTo>
                  <a:pt x="3975" y="1061"/>
                </a:lnTo>
                <a:lnTo>
                  <a:pt x="3973" y="1056"/>
                </a:lnTo>
                <a:lnTo>
                  <a:pt x="3973" y="1051"/>
                </a:lnTo>
                <a:lnTo>
                  <a:pt x="3971" y="1049"/>
                </a:lnTo>
                <a:lnTo>
                  <a:pt x="3971" y="1044"/>
                </a:lnTo>
                <a:lnTo>
                  <a:pt x="3968" y="1040"/>
                </a:lnTo>
                <a:lnTo>
                  <a:pt x="3968" y="1037"/>
                </a:lnTo>
                <a:lnTo>
                  <a:pt x="3966" y="1033"/>
                </a:lnTo>
                <a:lnTo>
                  <a:pt x="3964" y="1028"/>
                </a:lnTo>
                <a:lnTo>
                  <a:pt x="3964" y="1025"/>
                </a:lnTo>
                <a:lnTo>
                  <a:pt x="3961" y="1021"/>
                </a:lnTo>
                <a:lnTo>
                  <a:pt x="3961" y="1016"/>
                </a:lnTo>
                <a:lnTo>
                  <a:pt x="3959" y="1014"/>
                </a:lnTo>
                <a:lnTo>
                  <a:pt x="3959" y="1009"/>
                </a:lnTo>
                <a:lnTo>
                  <a:pt x="3956" y="1004"/>
                </a:lnTo>
                <a:lnTo>
                  <a:pt x="3956" y="1002"/>
                </a:lnTo>
                <a:lnTo>
                  <a:pt x="3954" y="997"/>
                </a:lnTo>
                <a:lnTo>
                  <a:pt x="3954" y="995"/>
                </a:lnTo>
                <a:lnTo>
                  <a:pt x="3952" y="990"/>
                </a:lnTo>
                <a:lnTo>
                  <a:pt x="3952" y="988"/>
                </a:lnTo>
                <a:lnTo>
                  <a:pt x="3949" y="983"/>
                </a:lnTo>
                <a:lnTo>
                  <a:pt x="3949" y="981"/>
                </a:lnTo>
                <a:lnTo>
                  <a:pt x="3947" y="976"/>
                </a:lnTo>
                <a:lnTo>
                  <a:pt x="3947" y="973"/>
                </a:lnTo>
                <a:lnTo>
                  <a:pt x="3945" y="969"/>
                </a:lnTo>
                <a:lnTo>
                  <a:pt x="3945" y="966"/>
                </a:lnTo>
                <a:lnTo>
                  <a:pt x="3942" y="962"/>
                </a:lnTo>
                <a:lnTo>
                  <a:pt x="3942" y="959"/>
                </a:lnTo>
                <a:lnTo>
                  <a:pt x="3940" y="955"/>
                </a:lnTo>
                <a:lnTo>
                  <a:pt x="3940" y="952"/>
                </a:lnTo>
                <a:lnTo>
                  <a:pt x="3938" y="948"/>
                </a:lnTo>
                <a:lnTo>
                  <a:pt x="3938" y="945"/>
                </a:lnTo>
                <a:lnTo>
                  <a:pt x="3935" y="940"/>
                </a:lnTo>
                <a:lnTo>
                  <a:pt x="3935" y="938"/>
                </a:lnTo>
                <a:lnTo>
                  <a:pt x="3933" y="957"/>
                </a:lnTo>
                <a:lnTo>
                  <a:pt x="3933" y="978"/>
                </a:lnTo>
                <a:lnTo>
                  <a:pt x="3930" y="1002"/>
                </a:lnTo>
                <a:lnTo>
                  <a:pt x="3930" y="1025"/>
                </a:lnTo>
                <a:lnTo>
                  <a:pt x="3928" y="1051"/>
                </a:lnTo>
                <a:lnTo>
                  <a:pt x="3928" y="1073"/>
                </a:lnTo>
                <a:lnTo>
                  <a:pt x="3926" y="1056"/>
                </a:lnTo>
                <a:lnTo>
                  <a:pt x="3926" y="1042"/>
                </a:lnTo>
                <a:lnTo>
                  <a:pt x="3923" y="1025"/>
                </a:lnTo>
                <a:lnTo>
                  <a:pt x="3923" y="1009"/>
                </a:lnTo>
                <a:lnTo>
                  <a:pt x="3921" y="995"/>
                </a:lnTo>
                <a:lnTo>
                  <a:pt x="3921" y="978"/>
                </a:lnTo>
                <a:lnTo>
                  <a:pt x="3919" y="964"/>
                </a:lnTo>
                <a:lnTo>
                  <a:pt x="3919" y="966"/>
                </a:lnTo>
                <a:lnTo>
                  <a:pt x="3916" y="976"/>
                </a:lnTo>
                <a:lnTo>
                  <a:pt x="3916" y="983"/>
                </a:lnTo>
                <a:lnTo>
                  <a:pt x="3914" y="990"/>
                </a:lnTo>
                <a:lnTo>
                  <a:pt x="3914" y="997"/>
                </a:lnTo>
                <a:lnTo>
                  <a:pt x="3912" y="1007"/>
                </a:lnTo>
                <a:lnTo>
                  <a:pt x="3912" y="1014"/>
                </a:lnTo>
                <a:lnTo>
                  <a:pt x="3909" y="1021"/>
                </a:lnTo>
                <a:lnTo>
                  <a:pt x="3907" y="1028"/>
                </a:lnTo>
                <a:lnTo>
                  <a:pt x="3907" y="1037"/>
                </a:lnTo>
                <a:lnTo>
                  <a:pt x="3905" y="1044"/>
                </a:lnTo>
                <a:lnTo>
                  <a:pt x="3905" y="1051"/>
                </a:lnTo>
                <a:lnTo>
                  <a:pt x="3902" y="1059"/>
                </a:lnTo>
                <a:lnTo>
                  <a:pt x="3902" y="1066"/>
                </a:lnTo>
                <a:lnTo>
                  <a:pt x="3900" y="1075"/>
                </a:lnTo>
                <a:lnTo>
                  <a:pt x="3900" y="1082"/>
                </a:lnTo>
                <a:lnTo>
                  <a:pt x="3897" y="1089"/>
                </a:lnTo>
                <a:lnTo>
                  <a:pt x="3897" y="1096"/>
                </a:lnTo>
                <a:lnTo>
                  <a:pt x="3895" y="1106"/>
                </a:lnTo>
                <a:lnTo>
                  <a:pt x="3895" y="1111"/>
                </a:lnTo>
                <a:lnTo>
                  <a:pt x="3893" y="1103"/>
                </a:lnTo>
                <a:lnTo>
                  <a:pt x="3893" y="1094"/>
                </a:lnTo>
                <a:lnTo>
                  <a:pt x="3890" y="1085"/>
                </a:lnTo>
                <a:lnTo>
                  <a:pt x="3890" y="1075"/>
                </a:lnTo>
                <a:lnTo>
                  <a:pt x="3888" y="1066"/>
                </a:lnTo>
                <a:lnTo>
                  <a:pt x="3888" y="1056"/>
                </a:lnTo>
                <a:lnTo>
                  <a:pt x="3886" y="1049"/>
                </a:lnTo>
                <a:lnTo>
                  <a:pt x="3886" y="1040"/>
                </a:lnTo>
                <a:lnTo>
                  <a:pt x="3883" y="1030"/>
                </a:lnTo>
                <a:lnTo>
                  <a:pt x="3883" y="1021"/>
                </a:lnTo>
                <a:lnTo>
                  <a:pt x="3881" y="1011"/>
                </a:lnTo>
                <a:lnTo>
                  <a:pt x="3881" y="1002"/>
                </a:lnTo>
                <a:lnTo>
                  <a:pt x="3879" y="995"/>
                </a:lnTo>
                <a:lnTo>
                  <a:pt x="3879" y="985"/>
                </a:lnTo>
                <a:lnTo>
                  <a:pt x="3876" y="976"/>
                </a:lnTo>
                <a:lnTo>
                  <a:pt x="3876" y="966"/>
                </a:lnTo>
                <a:lnTo>
                  <a:pt x="3874" y="957"/>
                </a:lnTo>
                <a:lnTo>
                  <a:pt x="3874" y="950"/>
                </a:lnTo>
                <a:lnTo>
                  <a:pt x="3871" y="940"/>
                </a:lnTo>
                <a:lnTo>
                  <a:pt x="3871" y="931"/>
                </a:lnTo>
                <a:lnTo>
                  <a:pt x="3869" y="933"/>
                </a:lnTo>
                <a:lnTo>
                  <a:pt x="3869" y="973"/>
                </a:lnTo>
                <a:lnTo>
                  <a:pt x="3867" y="1002"/>
                </a:lnTo>
                <a:lnTo>
                  <a:pt x="3867" y="1009"/>
                </a:lnTo>
                <a:lnTo>
                  <a:pt x="3864" y="1016"/>
                </a:lnTo>
                <a:lnTo>
                  <a:pt x="3864" y="1021"/>
                </a:lnTo>
                <a:lnTo>
                  <a:pt x="3862" y="1025"/>
                </a:lnTo>
                <a:lnTo>
                  <a:pt x="3862" y="1033"/>
                </a:lnTo>
                <a:lnTo>
                  <a:pt x="3860" y="1037"/>
                </a:lnTo>
                <a:lnTo>
                  <a:pt x="3860" y="1044"/>
                </a:lnTo>
                <a:lnTo>
                  <a:pt x="3857" y="1049"/>
                </a:lnTo>
                <a:lnTo>
                  <a:pt x="3857" y="1054"/>
                </a:lnTo>
                <a:lnTo>
                  <a:pt x="3855" y="1061"/>
                </a:lnTo>
                <a:lnTo>
                  <a:pt x="3853" y="1066"/>
                </a:lnTo>
                <a:lnTo>
                  <a:pt x="3853" y="1073"/>
                </a:lnTo>
                <a:lnTo>
                  <a:pt x="3850" y="1082"/>
                </a:lnTo>
                <a:lnTo>
                  <a:pt x="3850" y="1092"/>
                </a:lnTo>
                <a:lnTo>
                  <a:pt x="3848" y="1099"/>
                </a:lnTo>
                <a:lnTo>
                  <a:pt x="3848" y="1108"/>
                </a:lnTo>
                <a:lnTo>
                  <a:pt x="3845" y="1118"/>
                </a:lnTo>
                <a:lnTo>
                  <a:pt x="3845" y="1125"/>
                </a:lnTo>
                <a:lnTo>
                  <a:pt x="3843" y="1113"/>
                </a:lnTo>
                <a:lnTo>
                  <a:pt x="3843" y="1077"/>
                </a:lnTo>
                <a:lnTo>
                  <a:pt x="3841" y="1042"/>
                </a:lnTo>
                <a:lnTo>
                  <a:pt x="3841" y="1009"/>
                </a:lnTo>
                <a:lnTo>
                  <a:pt x="3838" y="999"/>
                </a:lnTo>
                <a:lnTo>
                  <a:pt x="3838" y="999"/>
                </a:lnTo>
                <a:lnTo>
                  <a:pt x="3836" y="999"/>
                </a:lnTo>
                <a:lnTo>
                  <a:pt x="3836" y="997"/>
                </a:lnTo>
                <a:lnTo>
                  <a:pt x="3834" y="997"/>
                </a:lnTo>
                <a:lnTo>
                  <a:pt x="3834" y="995"/>
                </a:lnTo>
                <a:lnTo>
                  <a:pt x="3831" y="995"/>
                </a:lnTo>
                <a:lnTo>
                  <a:pt x="3831" y="995"/>
                </a:lnTo>
                <a:lnTo>
                  <a:pt x="3829" y="992"/>
                </a:lnTo>
                <a:lnTo>
                  <a:pt x="3829" y="992"/>
                </a:lnTo>
                <a:lnTo>
                  <a:pt x="3827" y="992"/>
                </a:lnTo>
                <a:lnTo>
                  <a:pt x="3827" y="990"/>
                </a:lnTo>
                <a:lnTo>
                  <a:pt x="3824" y="990"/>
                </a:lnTo>
                <a:lnTo>
                  <a:pt x="3824" y="990"/>
                </a:lnTo>
                <a:lnTo>
                  <a:pt x="3822" y="990"/>
                </a:lnTo>
                <a:lnTo>
                  <a:pt x="3822" y="990"/>
                </a:lnTo>
                <a:lnTo>
                  <a:pt x="3819" y="990"/>
                </a:lnTo>
                <a:lnTo>
                  <a:pt x="3819" y="990"/>
                </a:lnTo>
                <a:lnTo>
                  <a:pt x="3817" y="990"/>
                </a:lnTo>
                <a:lnTo>
                  <a:pt x="3817" y="990"/>
                </a:lnTo>
                <a:lnTo>
                  <a:pt x="3815" y="990"/>
                </a:lnTo>
                <a:lnTo>
                  <a:pt x="3815" y="990"/>
                </a:lnTo>
                <a:lnTo>
                  <a:pt x="3812" y="990"/>
                </a:lnTo>
                <a:lnTo>
                  <a:pt x="3812" y="990"/>
                </a:lnTo>
                <a:lnTo>
                  <a:pt x="3810" y="990"/>
                </a:lnTo>
                <a:lnTo>
                  <a:pt x="3810" y="990"/>
                </a:lnTo>
                <a:lnTo>
                  <a:pt x="3808" y="992"/>
                </a:lnTo>
                <a:lnTo>
                  <a:pt x="3808" y="995"/>
                </a:lnTo>
                <a:lnTo>
                  <a:pt x="3805" y="997"/>
                </a:lnTo>
                <a:lnTo>
                  <a:pt x="3805" y="997"/>
                </a:lnTo>
                <a:lnTo>
                  <a:pt x="3803" y="999"/>
                </a:lnTo>
                <a:lnTo>
                  <a:pt x="3803" y="1002"/>
                </a:lnTo>
                <a:lnTo>
                  <a:pt x="3801" y="1004"/>
                </a:lnTo>
                <a:lnTo>
                  <a:pt x="3798" y="1007"/>
                </a:lnTo>
                <a:lnTo>
                  <a:pt x="3798" y="1009"/>
                </a:lnTo>
                <a:lnTo>
                  <a:pt x="3796" y="1021"/>
                </a:lnTo>
                <a:lnTo>
                  <a:pt x="3796" y="1030"/>
                </a:lnTo>
                <a:lnTo>
                  <a:pt x="3793" y="1042"/>
                </a:lnTo>
                <a:lnTo>
                  <a:pt x="3793" y="1051"/>
                </a:lnTo>
                <a:lnTo>
                  <a:pt x="3791" y="1063"/>
                </a:lnTo>
                <a:lnTo>
                  <a:pt x="3791" y="1066"/>
                </a:lnTo>
                <a:lnTo>
                  <a:pt x="3789" y="1068"/>
                </a:lnTo>
                <a:lnTo>
                  <a:pt x="3789" y="1073"/>
                </a:lnTo>
                <a:lnTo>
                  <a:pt x="3786" y="1070"/>
                </a:lnTo>
                <a:lnTo>
                  <a:pt x="3786" y="1063"/>
                </a:lnTo>
                <a:lnTo>
                  <a:pt x="3784" y="1047"/>
                </a:lnTo>
                <a:lnTo>
                  <a:pt x="3784" y="1028"/>
                </a:lnTo>
                <a:lnTo>
                  <a:pt x="3782" y="1011"/>
                </a:lnTo>
                <a:lnTo>
                  <a:pt x="3782" y="992"/>
                </a:lnTo>
                <a:lnTo>
                  <a:pt x="3779" y="973"/>
                </a:lnTo>
                <a:lnTo>
                  <a:pt x="3779" y="955"/>
                </a:lnTo>
                <a:lnTo>
                  <a:pt x="3777" y="936"/>
                </a:lnTo>
                <a:lnTo>
                  <a:pt x="3777" y="917"/>
                </a:lnTo>
                <a:lnTo>
                  <a:pt x="3775" y="898"/>
                </a:lnTo>
                <a:lnTo>
                  <a:pt x="3775" y="886"/>
                </a:lnTo>
                <a:lnTo>
                  <a:pt x="3772" y="881"/>
                </a:lnTo>
                <a:lnTo>
                  <a:pt x="3772" y="874"/>
                </a:lnTo>
                <a:lnTo>
                  <a:pt x="3770" y="870"/>
                </a:lnTo>
                <a:lnTo>
                  <a:pt x="3770" y="862"/>
                </a:lnTo>
                <a:lnTo>
                  <a:pt x="3768" y="855"/>
                </a:lnTo>
                <a:lnTo>
                  <a:pt x="3768" y="851"/>
                </a:lnTo>
                <a:lnTo>
                  <a:pt x="3765" y="844"/>
                </a:lnTo>
                <a:lnTo>
                  <a:pt x="3765" y="839"/>
                </a:lnTo>
                <a:lnTo>
                  <a:pt x="3763" y="832"/>
                </a:lnTo>
                <a:lnTo>
                  <a:pt x="3763" y="822"/>
                </a:lnTo>
                <a:lnTo>
                  <a:pt x="3760" y="813"/>
                </a:lnTo>
                <a:lnTo>
                  <a:pt x="3760" y="806"/>
                </a:lnTo>
                <a:lnTo>
                  <a:pt x="3758" y="796"/>
                </a:lnTo>
                <a:lnTo>
                  <a:pt x="3758" y="796"/>
                </a:lnTo>
                <a:lnTo>
                  <a:pt x="3756" y="834"/>
                </a:lnTo>
                <a:lnTo>
                  <a:pt x="3756" y="877"/>
                </a:lnTo>
                <a:lnTo>
                  <a:pt x="3753" y="919"/>
                </a:lnTo>
                <a:lnTo>
                  <a:pt x="3753" y="962"/>
                </a:lnTo>
                <a:lnTo>
                  <a:pt x="3751" y="985"/>
                </a:lnTo>
                <a:lnTo>
                  <a:pt x="3751" y="981"/>
                </a:lnTo>
                <a:lnTo>
                  <a:pt x="3749" y="978"/>
                </a:lnTo>
                <a:lnTo>
                  <a:pt x="3749" y="973"/>
                </a:lnTo>
                <a:lnTo>
                  <a:pt x="3746" y="971"/>
                </a:lnTo>
                <a:lnTo>
                  <a:pt x="3744" y="966"/>
                </a:lnTo>
                <a:lnTo>
                  <a:pt x="3744" y="964"/>
                </a:lnTo>
                <a:lnTo>
                  <a:pt x="3742" y="959"/>
                </a:lnTo>
                <a:lnTo>
                  <a:pt x="3742" y="957"/>
                </a:lnTo>
                <a:lnTo>
                  <a:pt x="3739" y="952"/>
                </a:lnTo>
                <a:lnTo>
                  <a:pt x="3739" y="948"/>
                </a:lnTo>
                <a:lnTo>
                  <a:pt x="3737" y="945"/>
                </a:lnTo>
                <a:lnTo>
                  <a:pt x="3737" y="940"/>
                </a:lnTo>
                <a:lnTo>
                  <a:pt x="3734" y="938"/>
                </a:lnTo>
                <a:lnTo>
                  <a:pt x="3734" y="933"/>
                </a:lnTo>
                <a:lnTo>
                  <a:pt x="3732" y="929"/>
                </a:lnTo>
                <a:lnTo>
                  <a:pt x="3732" y="924"/>
                </a:lnTo>
                <a:lnTo>
                  <a:pt x="3730" y="917"/>
                </a:lnTo>
                <a:lnTo>
                  <a:pt x="3730" y="912"/>
                </a:lnTo>
                <a:lnTo>
                  <a:pt x="3727" y="905"/>
                </a:lnTo>
                <a:lnTo>
                  <a:pt x="3727" y="900"/>
                </a:lnTo>
                <a:lnTo>
                  <a:pt x="3725" y="896"/>
                </a:lnTo>
                <a:lnTo>
                  <a:pt x="3725" y="888"/>
                </a:lnTo>
                <a:lnTo>
                  <a:pt x="3723" y="884"/>
                </a:lnTo>
                <a:lnTo>
                  <a:pt x="3723" y="879"/>
                </a:lnTo>
                <a:lnTo>
                  <a:pt x="3720" y="872"/>
                </a:lnTo>
                <a:lnTo>
                  <a:pt x="3720" y="867"/>
                </a:lnTo>
                <a:lnTo>
                  <a:pt x="3718" y="862"/>
                </a:lnTo>
                <a:lnTo>
                  <a:pt x="3718" y="848"/>
                </a:lnTo>
                <a:lnTo>
                  <a:pt x="3716" y="827"/>
                </a:lnTo>
                <a:lnTo>
                  <a:pt x="3716" y="806"/>
                </a:lnTo>
                <a:lnTo>
                  <a:pt x="3713" y="785"/>
                </a:lnTo>
                <a:lnTo>
                  <a:pt x="3713" y="766"/>
                </a:lnTo>
                <a:lnTo>
                  <a:pt x="3711" y="744"/>
                </a:lnTo>
                <a:lnTo>
                  <a:pt x="3711" y="723"/>
                </a:lnTo>
                <a:lnTo>
                  <a:pt x="3708" y="704"/>
                </a:lnTo>
                <a:lnTo>
                  <a:pt x="3708" y="683"/>
                </a:lnTo>
                <a:lnTo>
                  <a:pt x="3706" y="662"/>
                </a:lnTo>
                <a:lnTo>
                  <a:pt x="3706" y="652"/>
                </a:lnTo>
                <a:lnTo>
                  <a:pt x="3704" y="652"/>
                </a:lnTo>
                <a:lnTo>
                  <a:pt x="3704" y="652"/>
                </a:lnTo>
                <a:lnTo>
                  <a:pt x="3701" y="652"/>
                </a:lnTo>
                <a:lnTo>
                  <a:pt x="3701" y="652"/>
                </a:lnTo>
                <a:lnTo>
                  <a:pt x="3699" y="652"/>
                </a:lnTo>
                <a:lnTo>
                  <a:pt x="3699" y="652"/>
                </a:lnTo>
                <a:lnTo>
                  <a:pt x="3697" y="650"/>
                </a:lnTo>
                <a:lnTo>
                  <a:pt x="3697" y="652"/>
                </a:lnTo>
                <a:lnTo>
                  <a:pt x="3694" y="681"/>
                </a:lnTo>
                <a:lnTo>
                  <a:pt x="3694" y="714"/>
                </a:lnTo>
                <a:lnTo>
                  <a:pt x="3692" y="749"/>
                </a:lnTo>
                <a:lnTo>
                  <a:pt x="3690" y="766"/>
                </a:lnTo>
                <a:lnTo>
                  <a:pt x="3690" y="768"/>
                </a:lnTo>
                <a:lnTo>
                  <a:pt x="3687" y="773"/>
                </a:lnTo>
                <a:lnTo>
                  <a:pt x="3687" y="775"/>
                </a:lnTo>
                <a:lnTo>
                  <a:pt x="3685" y="780"/>
                </a:lnTo>
                <a:lnTo>
                  <a:pt x="3685" y="782"/>
                </a:lnTo>
                <a:lnTo>
                  <a:pt x="3682" y="785"/>
                </a:lnTo>
                <a:lnTo>
                  <a:pt x="3682" y="777"/>
                </a:lnTo>
                <a:lnTo>
                  <a:pt x="3680" y="770"/>
                </a:lnTo>
                <a:lnTo>
                  <a:pt x="3680" y="763"/>
                </a:lnTo>
                <a:lnTo>
                  <a:pt x="3678" y="756"/>
                </a:lnTo>
                <a:lnTo>
                  <a:pt x="3678" y="751"/>
                </a:lnTo>
                <a:lnTo>
                  <a:pt x="3675" y="744"/>
                </a:lnTo>
                <a:lnTo>
                  <a:pt x="3675" y="737"/>
                </a:lnTo>
                <a:lnTo>
                  <a:pt x="3673" y="730"/>
                </a:lnTo>
                <a:lnTo>
                  <a:pt x="3673" y="723"/>
                </a:lnTo>
                <a:lnTo>
                  <a:pt x="3671" y="716"/>
                </a:lnTo>
                <a:lnTo>
                  <a:pt x="3671" y="711"/>
                </a:lnTo>
                <a:lnTo>
                  <a:pt x="3668" y="704"/>
                </a:lnTo>
                <a:lnTo>
                  <a:pt x="3668" y="711"/>
                </a:lnTo>
                <a:lnTo>
                  <a:pt x="3666" y="733"/>
                </a:lnTo>
                <a:lnTo>
                  <a:pt x="3666" y="756"/>
                </a:lnTo>
                <a:lnTo>
                  <a:pt x="3664" y="761"/>
                </a:lnTo>
                <a:lnTo>
                  <a:pt x="3664" y="751"/>
                </a:lnTo>
                <a:lnTo>
                  <a:pt x="3661" y="744"/>
                </a:lnTo>
                <a:lnTo>
                  <a:pt x="3661" y="735"/>
                </a:lnTo>
                <a:lnTo>
                  <a:pt x="3659" y="728"/>
                </a:lnTo>
                <a:lnTo>
                  <a:pt x="3659" y="718"/>
                </a:lnTo>
                <a:lnTo>
                  <a:pt x="3656" y="711"/>
                </a:lnTo>
                <a:lnTo>
                  <a:pt x="3656" y="699"/>
                </a:lnTo>
                <a:lnTo>
                  <a:pt x="3654" y="659"/>
                </a:lnTo>
                <a:lnTo>
                  <a:pt x="3654" y="614"/>
                </a:lnTo>
                <a:lnTo>
                  <a:pt x="3652" y="570"/>
                </a:lnTo>
                <a:lnTo>
                  <a:pt x="3652" y="548"/>
                </a:lnTo>
                <a:lnTo>
                  <a:pt x="3649" y="544"/>
                </a:lnTo>
                <a:lnTo>
                  <a:pt x="3649" y="536"/>
                </a:lnTo>
                <a:lnTo>
                  <a:pt x="3647" y="532"/>
                </a:lnTo>
                <a:lnTo>
                  <a:pt x="3647" y="525"/>
                </a:lnTo>
                <a:lnTo>
                  <a:pt x="3645" y="520"/>
                </a:lnTo>
                <a:lnTo>
                  <a:pt x="3645" y="513"/>
                </a:lnTo>
                <a:lnTo>
                  <a:pt x="3642" y="508"/>
                </a:lnTo>
                <a:lnTo>
                  <a:pt x="3642" y="501"/>
                </a:lnTo>
                <a:lnTo>
                  <a:pt x="3640" y="496"/>
                </a:lnTo>
                <a:lnTo>
                  <a:pt x="3640" y="489"/>
                </a:lnTo>
                <a:lnTo>
                  <a:pt x="3638" y="485"/>
                </a:lnTo>
                <a:lnTo>
                  <a:pt x="3635" y="477"/>
                </a:lnTo>
                <a:lnTo>
                  <a:pt x="3635" y="473"/>
                </a:lnTo>
                <a:lnTo>
                  <a:pt x="3633" y="466"/>
                </a:lnTo>
                <a:lnTo>
                  <a:pt x="3633" y="461"/>
                </a:lnTo>
                <a:lnTo>
                  <a:pt x="3631" y="461"/>
                </a:lnTo>
                <a:lnTo>
                  <a:pt x="3631" y="485"/>
                </a:lnTo>
                <a:lnTo>
                  <a:pt x="3628" y="508"/>
                </a:lnTo>
                <a:lnTo>
                  <a:pt x="3628" y="534"/>
                </a:lnTo>
                <a:lnTo>
                  <a:pt x="3626" y="558"/>
                </a:lnTo>
                <a:lnTo>
                  <a:pt x="3626" y="567"/>
                </a:lnTo>
                <a:lnTo>
                  <a:pt x="3623" y="553"/>
                </a:lnTo>
                <a:lnTo>
                  <a:pt x="3623" y="541"/>
                </a:lnTo>
                <a:lnTo>
                  <a:pt x="3621" y="527"/>
                </a:lnTo>
                <a:lnTo>
                  <a:pt x="3621" y="513"/>
                </a:lnTo>
                <a:lnTo>
                  <a:pt x="3619" y="499"/>
                </a:lnTo>
                <a:lnTo>
                  <a:pt x="3619" y="489"/>
                </a:lnTo>
                <a:lnTo>
                  <a:pt x="3616" y="494"/>
                </a:lnTo>
                <a:lnTo>
                  <a:pt x="3616" y="499"/>
                </a:lnTo>
                <a:lnTo>
                  <a:pt x="3614" y="503"/>
                </a:lnTo>
                <a:lnTo>
                  <a:pt x="3614" y="510"/>
                </a:lnTo>
                <a:lnTo>
                  <a:pt x="3612" y="515"/>
                </a:lnTo>
                <a:lnTo>
                  <a:pt x="3612" y="525"/>
                </a:lnTo>
                <a:lnTo>
                  <a:pt x="3609" y="572"/>
                </a:lnTo>
                <a:lnTo>
                  <a:pt x="3609" y="626"/>
                </a:lnTo>
                <a:lnTo>
                  <a:pt x="3607" y="645"/>
                </a:lnTo>
                <a:lnTo>
                  <a:pt x="3607" y="643"/>
                </a:lnTo>
                <a:lnTo>
                  <a:pt x="3605" y="648"/>
                </a:lnTo>
                <a:lnTo>
                  <a:pt x="3605" y="662"/>
                </a:lnTo>
                <a:lnTo>
                  <a:pt x="3602" y="676"/>
                </a:lnTo>
                <a:lnTo>
                  <a:pt x="3602" y="685"/>
                </a:lnTo>
                <a:lnTo>
                  <a:pt x="3600" y="692"/>
                </a:lnTo>
                <a:lnTo>
                  <a:pt x="3600" y="699"/>
                </a:lnTo>
                <a:lnTo>
                  <a:pt x="3597" y="692"/>
                </a:lnTo>
                <a:lnTo>
                  <a:pt x="3597" y="678"/>
                </a:lnTo>
                <a:lnTo>
                  <a:pt x="3595" y="666"/>
                </a:lnTo>
                <a:lnTo>
                  <a:pt x="3595" y="657"/>
                </a:lnTo>
                <a:lnTo>
                  <a:pt x="3593" y="645"/>
                </a:lnTo>
                <a:lnTo>
                  <a:pt x="3593" y="624"/>
                </a:lnTo>
                <a:lnTo>
                  <a:pt x="3590" y="600"/>
                </a:lnTo>
                <a:lnTo>
                  <a:pt x="3590" y="586"/>
                </a:lnTo>
                <a:lnTo>
                  <a:pt x="3588" y="598"/>
                </a:lnTo>
                <a:lnTo>
                  <a:pt x="3588" y="622"/>
                </a:lnTo>
                <a:lnTo>
                  <a:pt x="3586" y="643"/>
                </a:lnTo>
                <a:lnTo>
                  <a:pt x="3586" y="655"/>
                </a:lnTo>
                <a:lnTo>
                  <a:pt x="3583" y="600"/>
                </a:lnTo>
                <a:lnTo>
                  <a:pt x="3581" y="555"/>
                </a:lnTo>
                <a:lnTo>
                  <a:pt x="3581" y="548"/>
                </a:lnTo>
                <a:lnTo>
                  <a:pt x="3579" y="539"/>
                </a:lnTo>
                <a:lnTo>
                  <a:pt x="3579" y="529"/>
                </a:lnTo>
                <a:lnTo>
                  <a:pt x="3576" y="522"/>
                </a:lnTo>
                <a:lnTo>
                  <a:pt x="3576" y="522"/>
                </a:lnTo>
                <a:lnTo>
                  <a:pt x="3574" y="515"/>
                </a:lnTo>
                <a:lnTo>
                  <a:pt x="3574" y="503"/>
                </a:lnTo>
                <a:lnTo>
                  <a:pt x="3571" y="487"/>
                </a:lnTo>
                <a:lnTo>
                  <a:pt x="3571" y="451"/>
                </a:lnTo>
                <a:lnTo>
                  <a:pt x="3569" y="468"/>
                </a:lnTo>
                <a:lnTo>
                  <a:pt x="3569" y="492"/>
                </a:lnTo>
                <a:lnTo>
                  <a:pt x="3567" y="527"/>
                </a:lnTo>
                <a:lnTo>
                  <a:pt x="3567" y="553"/>
                </a:lnTo>
                <a:lnTo>
                  <a:pt x="3564" y="470"/>
                </a:lnTo>
                <a:lnTo>
                  <a:pt x="3564" y="404"/>
                </a:lnTo>
                <a:lnTo>
                  <a:pt x="3562" y="442"/>
                </a:lnTo>
                <a:lnTo>
                  <a:pt x="3562" y="485"/>
                </a:lnTo>
                <a:lnTo>
                  <a:pt x="3560" y="522"/>
                </a:lnTo>
                <a:lnTo>
                  <a:pt x="3560" y="515"/>
                </a:lnTo>
                <a:lnTo>
                  <a:pt x="3557" y="501"/>
                </a:lnTo>
                <a:lnTo>
                  <a:pt x="3557" y="487"/>
                </a:lnTo>
                <a:lnTo>
                  <a:pt x="3555" y="470"/>
                </a:lnTo>
                <a:lnTo>
                  <a:pt x="3555" y="456"/>
                </a:lnTo>
                <a:lnTo>
                  <a:pt x="3553" y="468"/>
                </a:lnTo>
                <a:lnTo>
                  <a:pt x="3553" y="492"/>
                </a:lnTo>
                <a:lnTo>
                  <a:pt x="3550" y="513"/>
                </a:lnTo>
                <a:lnTo>
                  <a:pt x="3550" y="536"/>
                </a:lnTo>
                <a:lnTo>
                  <a:pt x="3548" y="553"/>
                </a:lnTo>
                <a:lnTo>
                  <a:pt x="3548" y="555"/>
                </a:lnTo>
                <a:lnTo>
                  <a:pt x="3545" y="560"/>
                </a:lnTo>
                <a:lnTo>
                  <a:pt x="3545" y="551"/>
                </a:lnTo>
                <a:lnTo>
                  <a:pt x="3543" y="532"/>
                </a:lnTo>
                <a:lnTo>
                  <a:pt x="3543" y="508"/>
                </a:lnTo>
                <a:lnTo>
                  <a:pt x="3541" y="487"/>
                </a:lnTo>
                <a:lnTo>
                  <a:pt x="3541" y="470"/>
                </a:lnTo>
                <a:lnTo>
                  <a:pt x="3538" y="451"/>
                </a:lnTo>
                <a:lnTo>
                  <a:pt x="3538" y="449"/>
                </a:lnTo>
                <a:lnTo>
                  <a:pt x="3536" y="456"/>
                </a:lnTo>
                <a:lnTo>
                  <a:pt x="3536" y="473"/>
                </a:lnTo>
                <a:lnTo>
                  <a:pt x="3534" y="494"/>
                </a:lnTo>
                <a:lnTo>
                  <a:pt x="3534" y="510"/>
                </a:lnTo>
                <a:lnTo>
                  <a:pt x="3531" y="522"/>
                </a:lnTo>
                <a:lnTo>
                  <a:pt x="3531" y="532"/>
                </a:lnTo>
                <a:lnTo>
                  <a:pt x="3529" y="541"/>
                </a:lnTo>
                <a:lnTo>
                  <a:pt x="3527" y="551"/>
                </a:lnTo>
                <a:lnTo>
                  <a:pt x="3527" y="567"/>
                </a:lnTo>
                <a:lnTo>
                  <a:pt x="3524" y="593"/>
                </a:lnTo>
                <a:lnTo>
                  <a:pt x="3524" y="619"/>
                </a:lnTo>
                <a:lnTo>
                  <a:pt x="3522" y="645"/>
                </a:lnTo>
                <a:lnTo>
                  <a:pt x="3522" y="671"/>
                </a:lnTo>
                <a:lnTo>
                  <a:pt x="3520" y="697"/>
                </a:lnTo>
                <a:lnTo>
                  <a:pt x="3520" y="725"/>
                </a:lnTo>
                <a:lnTo>
                  <a:pt x="3517" y="751"/>
                </a:lnTo>
                <a:lnTo>
                  <a:pt x="3517" y="777"/>
                </a:lnTo>
                <a:lnTo>
                  <a:pt x="3515" y="803"/>
                </a:lnTo>
                <a:lnTo>
                  <a:pt x="3515" y="822"/>
                </a:lnTo>
                <a:lnTo>
                  <a:pt x="3512" y="818"/>
                </a:lnTo>
                <a:lnTo>
                  <a:pt x="3512" y="813"/>
                </a:lnTo>
                <a:lnTo>
                  <a:pt x="3510" y="808"/>
                </a:lnTo>
                <a:lnTo>
                  <a:pt x="3510" y="813"/>
                </a:lnTo>
                <a:lnTo>
                  <a:pt x="3508" y="832"/>
                </a:lnTo>
                <a:lnTo>
                  <a:pt x="3508" y="851"/>
                </a:lnTo>
                <a:lnTo>
                  <a:pt x="3505" y="870"/>
                </a:lnTo>
                <a:lnTo>
                  <a:pt x="3505" y="888"/>
                </a:lnTo>
                <a:lnTo>
                  <a:pt x="3503" y="891"/>
                </a:lnTo>
                <a:lnTo>
                  <a:pt x="3503" y="886"/>
                </a:lnTo>
                <a:lnTo>
                  <a:pt x="3501" y="881"/>
                </a:lnTo>
                <a:lnTo>
                  <a:pt x="3501" y="879"/>
                </a:lnTo>
                <a:lnTo>
                  <a:pt x="3498" y="884"/>
                </a:lnTo>
                <a:lnTo>
                  <a:pt x="3498" y="891"/>
                </a:lnTo>
                <a:lnTo>
                  <a:pt x="3496" y="896"/>
                </a:lnTo>
                <a:lnTo>
                  <a:pt x="3496" y="900"/>
                </a:lnTo>
                <a:lnTo>
                  <a:pt x="3494" y="905"/>
                </a:lnTo>
                <a:lnTo>
                  <a:pt x="3494" y="910"/>
                </a:lnTo>
                <a:lnTo>
                  <a:pt x="3491" y="912"/>
                </a:lnTo>
                <a:lnTo>
                  <a:pt x="3491" y="914"/>
                </a:lnTo>
                <a:lnTo>
                  <a:pt x="3489" y="917"/>
                </a:lnTo>
                <a:lnTo>
                  <a:pt x="3489" y="919"/>
                </a:lnTo>
                <a:lnTo>
                  <a:pt x="3486" y="922"/>
                </a:lnTo>
                <a:lnTo>
                  <a:pt x="3486" y="922"/>
                </a:lnTo>
                <a:lnTo>
                  <a:pt x="3484" y="924"/>
                </a:lnTo>
                <a:lnTo>
                  <a:pt x="3484" y="926"/>
                </a:lnTo>
                <a:lnTo>
                  <a:pt x="3482" y="929"/>
                </a:lnTo>
                <a:lnTo>
                  <a:pt x="3482" y="931"/>
                </a:lnTo>
                <a:lnTo>
                  <a:pt x="3479" y="933"/>
                </a:lnTo>
                <a:lnTo>
                  <a:pt x="3479" y="907"/>
                </a:lnTo>
                <a:lnTo>
                  <a:pt x="3477" y="870"/>
                </a:lnTo>
                <a:lnTo>
                  <a:pt x="3477" y="832"/>
                </a:lnTo>
                <a:lnTo>
                  <a:pt x="3475" y="794"/>
                </a:lnTo>
                <a:lnTo>
                  <a:pt x="3472" y="754"/>
                </a:lnTo>
                <a:lnTo>
                  <a:pt x="3472" y="711"/>
                </a:lnTo>
                <a:lnTo>
                  <a:pt x="3470" y="671"/>
                </a:lnTo>
                <a:lnTo>
                  <a:pt x="3470" y="631"/>
                </a:lnTo>
                <a:lnTo>
                  <a:pt x="3468" y="610"/>
                </a:lnTo>
                <a:lnTo>
                  <a:pt x="3468" y="612"/>
                </a:lnTo>
                <a:lnTo>
                  <a:pt x="3465" y="617"/>
                </a:lnTo>
                <a:lnTo>
                  <a:pt x="3465" y="619"/>
                </a:lnTo>
                <a:lnTo>
                  <a:pt x="3463" y="624"/>
                </a:lnTo>
                <a:lnTo>
                  <a:pt x="3463" y="633"/>
                </a:lnTo>
                <a:lnTo>
                  <a:pt x="3460" y="655"/>
                </a:lnTo>
                <a:lnTo>
                  <a:pt x="3460" y="676"/>
                </a:lnTo>
                <a:lnTo>
                  <a:pt x="3458" y="699"/>
                </a:lnTo>
                <a:lnTo>
                  <a:pt x="3458" y="716"/>
                </a:lnTo>
                <a:lnTo>
                  <a:pt x="3456" y="709"/>
                </a:lnTo>
                <a:lnTo>
                  <a:pt x="3456" y="699"/>
                </a:lnTo>
                <a:lnTo>
                  <a:pt x="3453" y="690"/>
                </a:lnTo>
                <a:lnTo>
                  <a:pt x="3453" y="681"/>
                </a:lnTo>
                <a:lnTo>
                  <a:pt x="3451" y="671"/>
                </a:lnTo>
                <a:lnTo>
                  <a:pt x="3451" y="662"/>
                </a:lnTo>
                <a:lnTo>
                  <a:pt x="3449" y="652"/>
                </a:lnTo>
                <a:lnTo>
                  <a:pt x="3449" y="643"/>
                </a:lnTo>
                <a:lnTo>
                  <a:pt x="3446" y="638"/>
                </a:lnTo>
                <a:lnTo>
                  <a:pt x="3446" y="636"/>
                </a:lnTo>
                <a:lnTo>
                  <a:pt x="3444" y="631"/>
                </a:lnTo>
                <a:lnTo>
                  <a:pt x="3444" y="629"/>
                </a:lnTo>
                <a:lnTo>
                  <a:pt x="3442" y="624"/>
                </a:lnTo>
                <a:lnTo>
                  <a:pt x="3442" y="605"/>
                </a:lnTo>
                <a:lnTo>
                  <a:pt x="3439" y="581"/>
                </a:lnTo>
                <a:lnTo>
                  <a:pt x="3439" y="555"/>
                </a:lnTo>
                <a:lnTo>
                  <a:pt x="3437" y="546"/>
                </a:lnTo>
                <a:lnTo>
                  <a:pt x="3437" y="546"/>
                </a:lnTo>
                <a:lnTo>
                  <a:pt x="3434" y="544"/>
                </a:lnTo>
                <a:lnTo>
                  <a:pt x="3434" y="541"/>
                </a:lnTo>
                <a:lnTo>
                  <a:pt x="3432" y="539"/>
                </a:lnTo>
                <a:lnTo>
                  <a:pt x="3432" y="536"/>
                </a:lnTo>
                <a:lnTo>
                  <a:pt x="3430" y="536"/>
                </a:lnTo>
                <a:lnTo>
                  <a:pt x="3430" y="534"/>
                </a:lnTo>
                <a:lnTo>
                  <a:pt x="3427" y="532"/>
                </a:lnTo>
                <a:lnTo>
                  <a:pt x="3427" y="529"/>
                </a:lnTo>
                <a:lnTo>
                  <a:pt x="3425" y="527"/>
                </a:lnTo>
                <a:lnTo>
                  <a:pt x="3425" y="525"/>
                </a:lnTo>
                <a:lnTo>
                  <a:pt x="3423" y="525"/>
                </a:lnTo>
                <a:lnTo>
                  <a:pt x="3423" y="522"/>
                </a:lnTo>
                <a:lnTo>
                  <a:pt x="3420" y="520"/>
                </a:lnTo>
                <a:lnTo>
                  <a:pt x="3420" y="518"/>
                </a:lnTo>
                <a:lnTo>
                  <a:pt x="3418" y="515"/>
                </a:lnTo>
                <a:lnTo>
                  <a:pt x="3416" y="515"/>
                </a:lnTo>
                <a:lnTo>
                  <a:pt x="3416" y="510"/>
                </a:lnTo>
                <a:lnTo>
                  <a:pt x="3413" y="494"/>
                </a:lnTo>
                <a:lnTo>
                  <a:pt x="3413" y="473"/>
                </a:lnTo>
                <a:lnTo>
                  <a:pt x="3411" y="451"/>
                </a:lnTo>
                <a:lnTo>
                  <a:pt x="3411" y="463"/>
                </a:lnTo>
                <a:lnTo>
                  <a:pt x="3408" y="496"/>
                </a:lnTo>
                <a:lnTo>
                  <a:pt x="3408" y="532"/>
                </a:lnTo>
                <a:lnTo>
                  <a:pt x="3406" y="541"/>
                </a:lnTo>
                <a:lnTo>
                  <a:pt x="3406" y="522"/>
                </a:lnTo>
                <a:lnTo>
                  <a:pt x="3404" y="503"/>
                </a:lnTo>
                <a:lnTo>
                  <a:pt x="3404" y="496"/>
                </a:lnTo>
                <a:lnTo>
                  <a:pt x="3401" y="510"/>
                </a:lnTo>
                <a:lnTo>
                  <a:pt x="3401" y="527"/>
                </a:lnTo>
                <a:lnTo>
                  <a:pt x="3399" y="541"/>
                </a:lnTo>
                <a:lnTo>
                  <a:pt x="3399" y="555"/>
                </a:lnTo>
                <a:lnTo>
                  <a:pt x="3397" y="567"/>
                </a:lnTo>
                <a:lnTo>
                  <a:pt x="3397" y="560"/>
                </a:lnTo>
                <a:lnTo>
                  <a:pt x="3394" y="541"/>
                </a:lnTo>
                <a:lnTo>
                  <a:pt x="3394" y="522"/>
                </a:lnTo>
                <a:lnTo>
                  <a:pt x="3392" y="508"/>
                </a:lnTo>
                <a:lnTo>
                  <a:pt x="3392" y="506"/>
                </a:lnTo>
                <a:lnTo>
                  <a:pt x="3390" y="506"/>
                </a:lnTo>
                <a:lnTo>
                  <a:pt x="3390" y="499"/>
                </a:lnTo>
                <a:lnTo>
                  <a:pt x="3387" y="492"/>
                </a:lnTo>
                <a:lnTo>
                  <a:pt x="3387" y="477"/>
                </a:lnTo>
                <a:lnTo>
                  <a:pt x="3385" y="454"/>
                </a:lnTo>
                <a:lnTo>
                  <a:pt x="3385" y="435"/>
                </a:lnTo>
                <a:lnTo>
                  <a:pt x="3383" y="418"/>
                </a:lnTo>
                <a:lnTo>
                  <a:pt x="3383" y="404"/>
                </a:lnTo>
                <a:lnTo>
                  <a:pt x="3380" y="390"/>
                </a:lnTo>
                <a:lnTo>
                  <a:pt x="3380" y="376"/>
                </a:lnTo>
                <a:lnTo>
                  <a:pt x="3378" y="362"/>
                </a:lnTo>
                <a:lnTo>
                  <a:pt x="3378" y="345"/>
                </a:lnTo>
                <a:lnTo>
                  <a:pt x="3375" y="322"/>
                </a:lnTo>
                <a:lnTo>
                  <a:pt x="3375" y="272"/>
                </a:lnTo>
                <a:lnTo>
                  <a:pt x="3373" y="222"/>
                </a:lnTo>
                <a:lnTo>
                  <a:pt x="3373" y="177"/>
                </a:lnTo>
                <a:lnTo>
                  <a:pt x="3371" y="166"/>
                </a:lnTo>
                <a:lnTo>
                  <a:pt x="3371" y="173"/>
                </a:lnTo>
                <a:lnTo>
                  <a:pt x="3368" y="218"/>
                </a:lnTo>
                <a:lnTo>
                  <a:pt x="3368" y="265"/>
                </a:lnTo>
                <a:lnTo>
                  <a:pt x="3366" y="310"/>
                </a:lnTo>
                <a:lnTo>
                  <a:pt x="3366" y="366"/>
                </a:lnTo>
                <a:lnTo>
                  <a:pt x="3364" y="428"/>
                </a:lnTo>
                <a:lnTo>
                  <a:pt x="3361" y="451"/>
                </a:lnTo>
                <a:lnTo>
                  <a:pt x="3361" y="463"/>
                </a:lnTo>
                <a:lnTo>
                  <a:pt x="3359" y="503"/>
                </a:lnTo>
                <a:lnTo>
                  <a:pt x="3359" y="558"/>
                </a:lnTo>
                <a:lnTo>
                  <a:pt x="3357" y="603"/>
                </a:lnTo>
                <a:lnTo>
                  <a:pt x="3357" y="629"/>
                </a:lnTo>
                <a:lnTo>
                  <a:pt x="3354" y="652"/>
                </a:lnTo>
                <a:lnTo>
                  <a:pt x="3354" y="688"/>
                </a:lnTo>
                <a:lnTo>
                  <a:pt x="3352" y="725"/>
                </a:lnTo>
                <a:lnTo>
                  <a:pt x="3352" y="763"/>
                </a:lnTo>
                <a:lnTo>
                  <a:pt x="3349" y="775"/>
                </a:lnTo>
                <a:lnTo>
                  <a:pt x="3349" y="780"/>
                </a:lnTo>
                <a:lnTo>
                  <a:pt x="3347" y="785"/>
                </a:lnTo>
                <a:lnTo>
                  <a:pt x="3347" y="787"/>
                </a:lnTo>
                <a:lnTo>
                  <a:pt x="3345" y="792"/>
                </a:lnTo>
                <a:lnTo>
                  <a:pt x="3345" y="796"/>
                </a:lnTo>
                <a:lnTo>
                  <a:pt x="3342" y="801"/>
                </a:lnTo>
                <a:lnTo>
                  <a:pt x="3342" y="803"/>
                </a:lnTo>
                <a:lnTo>
                  <a:pt x="3340" y="808"/>
                </a:lnTo>
                <a:lnTo>
                  <a:pt x="3340" y="813"/>
                </a:lnTo>
                <a:lnTo>
                  <a:pt x="3338" y="818"/>
                </a:lnTo>
                <a:lnTo>
                  <a:pt x="3338" y="827"/>
                </a:lnTo>
                <a:lnTo>
                  <a:pt x="3335" y="839"/>
                </a:lnTo>
                <a:lnTo>
                  <a:pt x="3335" y="851"/>
                </a:lnTo>
                <a:lnTo>
                  <a:pt x="3333" y="862"/>
                </a:lnTo>
                <a:lnTo>
                  <a:pt x="3333" y="874"/>
                </a:lnTo>
                <a:lnTo>
                  <a:pt x="3331" y="886"/>
                </a:lnTo>
                <a:lnTo>
                  <a:pt x="3331" y="898"/>
                </a:lnTo>
                <a:lnTo>
                  <a:pt x="3328" y="910"/>
                </a:lnTo>
                <a:lnTo>
                  <a:pt x="3328" y="922"/>
                </a:lnTo>
                <a:lnTo>
                  <a:pt x="3326" y="933"/>
                </a:lnTo>
                <a:lnTo>
                  <a:pt x="3326" y="945"/>
                </a:lnTo>
                <a:lnTo>
                  <a:pt x="3323" y="957"/>
                </a:lnTo>
                <a:lnTo>
                  <a:pt x="3323" y="955"/>
                </a:lnTo>
                <a:lnTo>
                  <a:pt x="3321" y="922"/>
                </a:lnTo>
                <a:lnTo>
                  <a:pt x="3321" y="891"/>
                </a:lnTo>
                <a:lnTo>
                  <a:pt x="3319" y="860"/>
                </a:lnTo>
                <a:lnTo>
                  <a:pt x="3319" y="836"/>
                </a:lnTo>
                <a:lnTo>
                  <a:pt x="3316" y="870"/>
                </a:lnTo>
                <a:lnTo>
                  <a:pt x="3316" y="912"/>
                </a:lnTo>
                <a:lnTo>
                  <a:pt x="3314" y="957"/>
                </a:lnTo>
                <a:lnTo>
                  <a:pt x="3314" y="999"/>
                </a:lnTo>
                <a:lnTo>
                  <a:pt x="3312" y="1011"/>
                </a:lnTo>
                <a:lnTo>
                  <a:pt x="3312" y="1009"/>
                </a:lnTo>
                <a:lnTo>
                  <a:pt x="3309" y="1004"/>
                </a:lnTo>
                <a:lnTo>
                  <a:pt x="3307" y="1002"/>
                </a:lnTo>
                <a:lnTo>
                  <a:pt x="3307" y="1002"/>
                </a:lnTo>
                <a:lnTo>
                  <a:pt x="3305" y="1004"/>
                </a:lnTo>
                <a:lnTo>
                  <a:pt x="3305" y="1007"/>
                </a:lnTo>
                <a:lnTo>
                  <a:pt x="3302" y="1009"/>
                </a:lnTo>
                <a:lnTo>
                  <a:pt x="3302" y="1011"/>
                </a:lnTo>
                <a:lnTo>
                  <a:pt x="3300" y="1009"/>
                </a:lnTo>
                <a:lnTo>
                  <a:pt x="3300" y="1007"/>
                </a:lnTo>
                <a:lnTo>
                  <a:pt x="3297" y="1002"/>
                </a:lnTo>
                <a:lnTo>
                  <a:pt x="3297" y="997"/>
                </a:lnTo>
                <a:lnTo>
                  <a:pt x="3295" y="995"/>
                </a:lnTo>
                <a:lnTo>
                  <a:pt x="3295" y="990"/>
                </a:lnTo>
                <a:lnTo>
                  <a:pt x="3293" y="988"/>
                </a:lnTo>
                <a:lnTo>
                  <a:pt x="3293" y="983"/>
                </a:lnTo>
                <a:lnTo>
                  <a:pt x="3290" y="978"/>
                </a:lnTo>
                <a:lnTo>
                  <a:pt x="3290" y="973"/>
                </a:lnTo>
                <a:lnTo>
                  <a:pt x="3288" y="966"/>
                </a:lnTo>
                <a:lnTo>
                  <a:pt x="3288" y="959"/>
                </a:lnTo>
                <a:lnTo>
                  <a:pt x="3286" y="952"/>
                </a:lnTo>
                <a:lnTo>
                  <a:pt x="3286" y="945"/>
                </a:lnTo>
                <a:lnTo>
                  <a:pt x="3283" y="940"/>
                </a:lnTo>
                <a:lnTo>
                  <a:pt x="3283" y="936"/>
                </a:lnTo>
                <a:lnTo>
                  <a:pt x="3281" y="929"/>
                </a:lnTo>
                <a:lnTo>
                  <a:pt x="3281" y="926"/>
                </a:lnTo>
                <a:lnTo>
                  <a:pt x="3279" y="926"/>
                </a:lnTo>
                <a:lnTo>
                  <a:pt x="3279" y="926"/>
                </a:lnTo>
                <a:lnTo>
                  <a:pt x="3276" y="926"/>
                </a:lnTo>
                <a:lnTo>
                  <a:pt x="3276" y="926"/>
                </a:lnTo>
                <a:lnTo>
                  <a:pt x="3274" y="926"/>
                </a:lnTo>
                <a:lnTo>
                  <a:pt x="3274" y="926"/>
                </a:lnTo>
                <a:lnTo>
                  <a:pt x="3271" y="926"/>
                </a:lnTo>
                <a:lnTo>
                  <a:pt x="3271" y="924"/>
                </a:lnTo>
                <a:lnTo>
                  <a:pt x="3269" y="917"/>
                </a:lnTo>
                <a:lnTo>
                  <a:pt x="3269" y="910"/>
                </a:lnTo>
                <a:lnTo>
                  <a:pt x="3267" y="903"/>
                </a:lnTo>
                <a:lnTo>
                  <a:pt x="3267" y="896"/>
                </a:lnTo>
                <a:lnTo>
                  <a:pt x="3264" y="888"/>
                </a:lnTo>
                <a:lnTo>
                  <a:pt x="3264" y="881"/>
                </a:lnTo>
                <a:lnTo>
                  <a:pt x="3262" y="874"/>
                </a:lnTo>
                <a:lnTo>
                  <a:pt x="3262" y="874"/>
                </a:lnTo>
                <a:lnTo>
                  <a:pt x="3260" y="888"/>
                </a:lnTo>
                <a:lnTo>
                  <a:pt x="3260" y="900"/>
                </a:lnTo>
                <a:lnTo>
                  <a:pt x="3257" y="907"/>
                </a:lnTo>
                <a:lnTo>
                  <a:pt x="3257" y="903"/>
                </a:lnTo>
                <a:lnTo>
                  <a:pt x="3255" y="896"/>
                </a:lnTo>
                <a:lnTo>
                  <a:pt x="3253" y="891"/>
                </a:lnTo>
                <a:lnTo>
                  <a:pt x="3253" y="886"/>
                </a:lnTo>
                <a:lnTo>
                  <a:pt x="3250" y="879"/>
                </a:lnTo>
                <a:lnTo>
                  <a:pt x="3250" y="870"/>
                </a:lnTo>
                <a:lnTo>
                  <a:pt x="3248" y="855"/>
                </a:lnTo>
                <a:lnTo>
                  <a:pt x="3248" y="844"/>
                </a:lnTo>
                <a:lnTo>
                  <a:pt x="3246" y="829"/>
                </a:lnTo>
                <a:lnTo>
                  <a:pt x="3246" y="813"/>
                </a:lnTo>
                <a:lnTo>
                  <a:pt x="3243" y="796"/>
                </a:lnTo>
                <a:lnTo>
                  <a:pt x="3243" y="780"/>
                </a:lnTo>
                <a:lnTo>
                  <a:pt x="3241" y="763"/>
                </a:lnTo>
                <a:lnTo>
                  <a:pt x="3241" y="744"/>
                </a:lnTo>
                <a:lnTo>
                  <a:pt x="3238" y="728"/>
                </a:lnTo>
                <a:lnTo>
                  <a:pt x="3238" y="711"/>
                </a:lnTo>
                <a:lnTo>
                  <a:pt x="3236" y="692"/>
                </a:lnTo>
                <a:lnTo>
                  <a:pt x="3236" y="707"/>
                </a:lnTo>
                <a:lnTo>
                  <a:pt x="3234" y="756"/>
                </a:lnTo>
                <a:lnTo>
                  <a:pt x="3234" y="806"/>
                </a:lnTo>
                <a:lnTo>
                  <a:pt x="3231" y="855"/>
                </a:lnTo>
                <a:lnTo>
                  <a:pt x="3231" y="905"/>
                </a:lnTo>
                <a:lnTo>
                  <a:pt x="3229" y="952"/>
                </a:lnTo>
                <a:lnTo>
                  <a:pt x="3229" y="943"/>
                </a:lnTo>
                <a:lnTo>
                  <a:pt x="3227" y="907"/>
                </a:lnTo>
                <a:lnTo>
                  <a:pt x="3227" y="872"/>
                </a:lnTo>
                <a:lnTo>
                  <a:pt x="3224" y="865"/>
                </a:lnTo>
                <a:lnTo>
                  <a:pt x="3224" y="905"/>
                </a:lnTo>
                <a:lnTo>
                  <a:pt x="3222" y="948"/>
                </a:lnTo>
                <a:lnTo>
                  <a:pt x="3222" y="988"/>
                </a:lnTo>
                <a:lnTo>
                  <a:pt x="3220" y="1030"/>
                </a:lnTo>
                <a:lnTo>
                  <a:pt x="3220" y="1070"/>
                </a:lnTo>
                <a:lnTo>
                  <a:pt x="3217" y="1085"/>
                </a:lnTo>
                <a:lnTo>
                  <a:pt x="3217" y="1087"/>
                </a:lnTo>
                <a:lnTo>
                  <a:pt x="3215" y="1092"/>
                </a:lnTo>
                <a:lnTo>
                  <a:pt x="3215" y="1092"/>
                </a:lnTo>
                <a:lnTo>
                  <a:pt x="3212" y="1080"/>
                </a:lnTo>
                <a:lnTo>
                  <a:pt x="3212" y="1066"/>
                </a:lnTo>
                <a:lnTo>
                  <a:pt x="3210" y="1051"/>
                </a:lnTo>
                <a:lnTo>
                  <a:pt x="3210" y="1037"/>
                </a:lnTo>
                <a:lnTo>
                  <a:pt x="3208" y="1023"/>
                </a:lnTo>
                <a:lnTo>
                  <a:pt x="3208" y="1014"/>
                </a:lnTo>
                <a:lnTo>
                  <a:pt x="3205" y="1007"/>
                </a:lnTo>
                <a:lnTo>
                  <a:pt x="3205" y="997"/>
                </a:lnTo>
                <a:lnTo>
                  <a:pt x="3203" y="988"/>
                </a:lnTo>
                <a:lnTo>
                  <a:pt x="3203" y="983"/>
                </a:lnTo>
                <a:lnTo>
                  <a:pt x="3201" y="1004"/>
                </a:lnTo>
                <a:lnTo>
                  <a:pt x="3198" y="1030"/>
                </a:lnTo>
                <a:lnTo>
                  <a:pt x="3198" y="1059"/>
                </a:lnTo>
                <a:lnTo>
                  <a:pt x="3196" y="1085"/>
                </a:lnTo>
                <a:lnTo>
                  <a:pt x="3196" y="1113"/>
                </a:lnTo>
                <a:lnTo>
                  <a:pt x="3194" y="1113"/>
                </a:lnTo>
                <a:lnTo>
                  <a:pt x="3194" y="1101"/>
                </a:lnTo>
                <a:lnTo>
                  <a:pt x="3191" y="1092"/>
                </a:lnTo>
                <a:lnTo>
                  <a:pt x="3191" y="1080"/>
                </a:lnTo>
                <a:lnTo>
                  <a:pt x="3189" y="1070"/>
                </a:lnTo>
                <a:lnTo>
                  <a:pt x="3189" y="1061"/>
                </a:lnTo>
                <a:lnTo>
                  <a:pt x="3186" y="1054"/>
                </a:lnTo>
                <a:lnTo>
                  <a:pt x="3186" y="1047"/>
                </a:lnTo>
                <a:lnTo>
                  <a:pt x="3184" y="1040"/>
                </a:lnTo>
                <a:lnTo>
                  <a:pt x="3184" y="1033"/>
                </a:lnTo>
                <a:lnTo>
                  <a:pt x="3182" y="1028"/>
                </a:lnTo>
                <a:lnTo>
                  <a:pt x="3182" y="1028"/>
                </a:lnTo>
                <a:lnTo>
                  <a:pt x="3179" y="1028"/>
                </a:lnTo>
                <a:lnTo>
                  <a:pt x="3179" y="1028"/>
                </a:lnTo>
                <a:lnTo>
                  <a:pt x="3177" y="1025"/>
                </a:lnTo>
                <a:lnTo>
                  <a:pt x="3177" y="1023"/>
                </a:lnTo>
                <a:lnTo>
                  <a:pt x="3175" y="1014"/>
                </a:lnTo>
                <a:lnTo>
                  <a:pt x="3175" y="1007"/>
                </a:lnTo>
                <a:lnTo>
                  <a:pt x="3172" y="997"/>
                </a:lnTo>
                <a:lnTo>
                  <a:pt x="3172" y="990"/>
                </a:lnTo>
                <a:lnTo>
                  <a:pt x="3170" y="985"/>
                </a:lnTo>
                <a:lnTo>
                  <a:pt x="3170" y="997"/>
                </a:lnTo>
                <a:lnTo>
                  <a:pt x="3168" y="1007"/>
                </a:lnTo>
                <a:lnTo>
                  <a:pt x="3168" y="1018"/>
                </a:lnTo>
                <a:lnTo>
                  <a:pt x="3165" y="1028"/>
                </a:lnTo>
                <a:lnTo>
                  <a:pt x="3165" y="1028"/>
                </a:lnTo>
                <a:lnTo>
                  <a:pt x="3163" y="1011"/>
                </a:lnTo>
                <a:lnTo>
                  <a:pt x="3163" y="995"/>
                </a:lnTo>
                <a:lnTo>
                  <a:pt x="3160" y="976"/>
                </a:lnTo>
                <a:lnTo>
                  <a:pt x="3160" y="959"/>
                </a:lnTo>
                <a:lnTo>
                  <a:pt x="3158" y="945"/>
                </a:lnTo>
                <a:lnTo>
                  <a:pt x="3158" y="938"/>
                </a:lnTo>
                <a:lnTo>
                  <a:pt x="3156" y="933"/>
                </a:lnTo>
                <a:lnTo>
                  <a:pt x="3156" y="929"/>
                </a:lnTo>
                <a:lnTo>
                  <a:pt x="3153" y="924"/>
                </a:lnTo>
                <a:lnTo>
                  <a:pt x="3153" y="917"/>
                </a:lnTo>
                <a:lnTo>
                  <a:pt x="3151" y="905"/>
                </a:lnTo>
                <a:lnTo>
                  <a:pt x="3151" y="891"/>
                </a:lnTo>
                <a:lnTo>
                  <a:pt x="3149" y="877"/>
                </a:lnTo>
                <a:lnTo>
                  <a:pt x="3149" y="865"/>
                </a:lnTo>
                <a:lnTo>
                  <a:pt x="3146" y="853"/>
                </a:lnTo>
                <a:lnTo>
                  <a:pt x="3144" y="844"/>
                </a:lnTo>
                <a:lnTo>
                  <a:pt x="3144" y="834"/>
                </a:lnTo>
                <a:lnTo>
                  <a:pt x="3142" y="825"/>
                </a:lnTo>
                <a:lnTo>
                  <a:pt x="3142" y="815"/>
                </a:lnTo>
                <a:lnTo>
                  <a:pt x="3139" y="806"/>
                </a:lnTo>
                <a:lnTo>
                  <a:pt x="3139" y="794"/>
                </a:lnTo>
                <a:lnTo>
                  <a:pt x="3137" y="782"/>
                </a:lnTo>
                <a:lnTo>
                  <a:pt x="3137" y="770"/>
                </a:lnTo>
                <a:lnTo>
                  <a:pt x="3134" y="761"/>
                </a:lnTo>
                <a:lnTo>
                  <a:pt x="3134" y="749"/>
                </a:lnTo>
                <a:lnTo>
                  <a:pt x="3132" y="737"/>
                </a:lnTo>
                <a:lnTo>
                  <a:pt x="3132" y="728"/>
                </a:lnTo>
                <a:lnTo>
                  <a:pt x="3130" y="718"/>
                </a:lnTo>
                <a:lnTo>
                  <a:pt x="3130" y="711"/>
                </a:lnTo>
                <a:lnTo>
                  <a:pt x="3127" y="704"/>
                </a:lnTo>
                <a:lnTo>
                  <a:pt x="3127" y="697"/>
                </a:lnTo>
                <a:lnTo>
                  <a:pt x="3125" y="690"/>
                </a:lnTo>
                <a:lnTo>
                  <a:pt x="3125" y="681"/>
                </a:lnTo>
                <a:lnTo>
                  <a:pt x="3123" y="673"/>
                </a:lnTo>
                <a:lnTo>
                  <a:pt x="3123" y="666"/>
                </a:lnTo>
                <a:lnTo>
                  <a:pt x="3120" y="659"/>
                </a:lnTo>
                <a:lnTo>
                  <a:pt x="3120" y="652"/>
                </a:lnTo>
                <a:lnTo>
                  <a:pt x="3118" y="657"/>
                </a:lnTo>
                <a:lnTo>
                  <a:pt x="3118" y="662"/>
                </a:lnTo>
                <a:lnTo>
                  <a:pt x="3116" y="664"/>
                </a:lnTo>
                <a:lnTo>
                  <a:pt x="3116" y="669"/>
                </a:lnTo>
                <a:lnTo>
                  <a:pt x="3113" y="673"/>
                </a:lnTo>
                <a:lnTo>
                  <a:pt x="3113" y="678"/>
                </a:lnTo>
                <a:lnTo>
                  <a:pt x="3111" y="681"/>
                </a:lnTo>
                <a:lnTo>
                  <a:pt x="3111" y="685"/>
                </a:lnTo>
                <a:lnTo>
                  <a:pt x="3109" y="690"/>
                </a:lnTo>
                <a:lnTo>
                  <a:pt x="3109" y="695"/>
                </a:lnTo>
                <a:lnTo>
                  <a:pt x="3106" y="699"/>
                </a:lnTo>
                <a:lnTo>
                  <a:pt x="3106" y="697"/>
                </a:lnTo>
                <a:lnTo>
                  <a:pt x="3104" y="685"/>
                </a:lnTo>
                <a:lnTo>
                  <a:pt x="3104" y="676"/>
                </a:lnTo>
                <a:lnTo>
                  <a:pt x="3101" y="664"/>
                </a:lnTo>
                <a:lnTo>
                  <a:pt x="3101" y="655"/>
                </a:lnTo>
                <a:lnTo>
                  <a:pt x="3099" y="655"/>
                </a:lnTo>
                <a:lnTo>
                  <a:pt x="3099" y="657"/>
                </a:lnTo>
                <a:lnTo>
                  <a:pt x="3097" y="659"/>
                </a:lnTo>
                <a:lnTo>
                  <a:pt x="3097" y="659"/>
                </a:lnTo>
                <a:lnTo>
                  <a:pt x="3094" y="657"/>
                </a:lnTo>
                <a:lnTo>
                  <a:pt x="3094" y="655"/>
                </a:lnTo>
                <a:lnTo>
                  <a:pt x="3092" y="652"/>
                </a:lnTo>
                <a:lnTo>
                  <a:pt x="3090" y="648"/>
                </a:lnTo>
                <a:lnTo>
                  <a:pt x="3090" y="643"/>
                </a:lnTo>
                <a:lnTo>
                  <a:pt x="3087" y="638"/>
                </a:lnTo>
                <a:lnTo>
                  <a:pt x="3087" y="636"/>
                </a:lnTo>
                <a:lnTo>
                  <a:pt x="3085" y="631"/>
                </a:lnTo>
                <a:lnTo>
                  <a:pt x="3085" y="626"/>
                </a:lnTo>
                <a:lnTo>
                  <a:pt x="3083" y="624"/>
                </a:lnTo>
                <a:lnTo>
                  <a:pt x="3083" y="619"/>
                </a:lnTo>
                <a:lnTo>
                  <a:pt x="3080" y="629"/>
                </a:lnTo>
                <a:lnTo>
                  <a:pt x="3080" y="678"/>
                </a:lnTo>
                <a:lnTo>
                  <a:pt x="3078" y="728"/>
                </a:lnTo>
                <a:lnTo>
                  <a:pt x="3078" y="766"/>
                </a:lnTo>
                <a:lnTo>
                  <a:pt x="3075" y="775"/>
                </a:lnTo>
                <a:lnTo>
                  <a:pt x="3075" y="787"/>
                </a:lnTo>
                <a:lnTo>
                  <a:pt x="3073" y="799"/>
                </a:lnTo>
                <a:lnTo>
                  <a:pt x="3073" y="815"/>
                </a:lnTo>
                <a:lnTo>
                  <a:pt x="3071" y="834"/>
                </a:lnTo>
                <a:lnTo>
                  <a:pt x="3071" y="853"/>
                </a:lnTo>
                <a:lnTo>
                  <a:pt x="3068" y="872"/>
                </a:lnTo>
                <a:lnTo>
                  <a:pt x="3068" y="888"/>
                </a:lnTo>
                <a:lnTo>
                  <a:pt x="3066" y="896"/>
                </a:lnTo>
                <a:lnTo>
                  <a:pt x="3066" y="900"/>
                </a:lnTo>
                <a:lnTo>
                  <a:pt x="3064" y="905"/>
                </a:lnTo>
                <a:lnTo>
                  <a:pt x="3064" y="905"/>
                </a:lnTo>
                <a:lnTo>
                  <a:pt x="3061" y="903"/>
                </a:lnTo>
                <a:lnTo>
                  <a:pt x="3061" y="900"/>
                </a:lnTo>
                <a:lnTo>
                  <a:pt x="3059" y="898"/>
                </a:lnTo>
                <a:lnTo>
                  <a:pt x="3059" y="881"/>
                </a:lnTo>
                <a:lnTo>
                  <a:pt x="3057" y="867"/>
                </a:lnTo>
                <a:lnTo>
                  <a:pt x="3057" y="853"/>
                </a:lnTo>
                <a:lnTo>
                  <a:pt x="3054" y="839"/>
                </a:lnTo>
                <a:lnTo>
                  <a:pt x="3054" y="839"/>
                </a:lnTo>
                <a:lnTo>
                  <a:pt x="3052" y="839"/>
                </a:lnTo>
                <a:lnTo>
                  <a:pt x="3052" y="836"/>
                </a:lnTo>
                <a:lnTo>
                  <a:pt x="3049" y="836"/>
                </a:lnTo>
                <a:lnTo>
                  <a:pt x="3049" y="836"/>
                </a:lnTo>
                <a:lnTo>
                  <a:pt x="3047" y="836"/>
                </a:lnTo>
                <a:lnTo>
                  <a:pt x="3047" y="834"/>
                </a:lnTo>
                <a:lnTo>
                  <a:pt x="3045" y="829"/>
                </a:lnTo>
                <a:lnTo>
                  <a:pt x="3045" y="825"/>
                </a:lnTo>
                <a:lnTo>
                  <a:pt x="3042" y="822"/>
                </a:lnTo>
                <a:lnTo>
                  <a:pt x="3042" y="818"/>
                </a:lnTo>
                <a:lnTo>
                  <a:pt x="3040" y="813"/>
                </a:lnTo>
                <a:lnTo>
                  <a:pt x="3040" y="811"/>
                </a:lnTo>
                <a:lnTo>
                  <a:pt x="3038" y="806"/>
                </a:lnTo>
                <a:lnTo>
                  <a:pt x="3035" y="801"/>
                </a:lnTo>
                <a:lnTo>
                  <a:pt x="3035" y="796"/>
                </a:lnTo>
                <a:lnTo>
                  <a:pt x="3033" y="787"/>
                </a:lnTo>
                <a:lnTo>
                  <a:pt x="3033" y="770"/>
                </a:lnTo>
                <a:lnTo>
                  <a:pt x="3031" y="751"/>
                </a:lnTo>
                <a:lnTo>
                  <a:pt x="3031" y="735"/>
                </a:lnTo>
                <a:lnTo>
                  <a:pt x="3028" y="716"/>
                </a:lnTo>
                <a:lnTo>
                  <a:pt x="3028" y="702"/>
                </a:lnTo>
                <a:lnTo>
                  <a:pt x="3026" y="688"/>
                </a:lnTo>
                <a:lnTo>
                  <a:pt x="3026" y="671"/>
                </a:lnTo>
                <a:lnTo>
                  <a:pt x="3023" y="657"/>
                </a:lnTo>
                <a:lnTo>
                  <a:pt x="3023" y="645"/>
                </a:lnTo>
                <a:lnTo>
                  <a:pt x="3021" y="631"/>
                </a:lnTo>
                <a:lnTo>
                  <a:pt x="3021" y="619"/>
                </a:lnTo>
                <a:lnTo>
                  <a:pt x="3019" y="607"/>
                </a:lnTo>
                <a:lnTo>
                  <a:pt x="3019" y="600"/>
                </a:lnTo>
                <a:lnTo>
                  <a:pt x="3016" y="593"/>
                </a:lnTo>
                <a:lnTo>
                  <a:pt x="3016" y="586"/>
                </a:lnTo>
                <a:lnTo>
                  <a:pt x="3014" y="581"/>
                </a:lnTo>
                <a:lnTo>
                  <a:pt x="3014" y="577"/>
                </a:lnTo>
                <a:lnTo>
                  <a:pt x="3012" y="581"/>
                </a:lnTo>
                <a:lnTo>
                  <a:pt x="3012" y="588"/>
                </a:lnTo>
                <a:lnTo>
                  <a:pt x="3009" y="596"/>
                </a:lnTo>
                <a:lnTo>
                  <a:pt x="3009" y="603"/>
                </a:lnTo>
                <a:lnTo>
                  <a:pt x="3007" y="600"/>
                </a:lnTo>
                <a:lnTo>
                  <a:pt x="3007" y="591"/>
                </a:lnTo>
                <a:lnTo>
                  <a:pt x="3005" y="581"/>
                </a:lnTo>
                <a:lnTo>
                  <a:pt x="3005" y="572"/>
                </a:lnTo>
                <a:lnTo>
                  <a:pt x="3002" y="565"/>
                </a:lnTo>
                <a:lnTo>
                  <a:pt x="3002" y="562"/>
                </a:lnTo>
                <a:lnTo>
                  <a:pt x="3000" y="560"/>
                </a:lnTo>
                <a:lnTo>
                  <a:pt x="3000" y="560"/>
                </a:lnTo>
                <a:lnTo>
                  <a:pt x="2998" y="558"/>
                </a:lnTo>
                <a:lnTo>
                  <a:pt x="2998" y="555"/>
                </a:lnTo>
                <a:lnTo>
                  <a:pt x="2995" y="534"/>
                </a:lnTo>
                <a:lnTo>
                  <a:pt x="2995" y="506"/>
                </a:lnTo>
                <a:lnTo>
                  <a:pt x="2993" y="475"/>
                </a:lnTo>
                <a:lnTo>
                  <a:pt x="2993" y="463"/>
                </a:lnTo>
                <a:lnTo>
                  <a:pt x="2990" y="468"/>
                </a:lnTo>
                <a:lnTo>
                  <a:pt x="2990" y="473"/>
                </a:lnTo>
                <a:lnTo>
                  <a:pt x="2988" y="477"/>
                </a:lnTo>
                <a:lnTo>
                  <a:pt x="2988" y="485"/>
                </a:lnTo>
                <a:lnTo>
                  <a:pt x="2986" y="492"/>
                </a:lnTo>
                <a:lnTo>
                  <a:pt x="2986" y="501"/>
                </a:lnTo>
                <a:lnTo>
                  <a:pt x="2983" y="510"/>
                </a:lnTo>
                <a:lnTo>
                  <a:pt x="2981" y="527"/>
                </a:lnTo>
                <a:lnTo>
                  <a:pt x="2981" y="567"/>
                </a:lnTo>
                <a:lnTo>
                  <a:pt x="2979" y="607"/>
                </a:lnTo>
                <a:lnTo>
                  <a:pt x="2979" y="648"/>
                </a:lnTo>
                <a:lnTo>
                  <a:pt x="2976" y="688"/>
                </a:lnTo>
                <a:lnTo>
                  <a:pt x="2976" y="707"/>
                </a:lnTo>
                <a:lnTo>
                  <a:pt x="2974" y="702"/>
                </a:lnTo>
                <a:lnTo>
                  <a:pt x="2974" y="699"/>
                </a:lnTo>
                <a:lnTo>
                  <a:pt x="2972" y="695"/>
                </a:lnTo>
                <a:lnTo>
                  <a:pt x="2972" y="692"/>
                </a:lnTo>
                <a:lnTo>
                  <a:pt x="2969" y="690"/>
                </a:lnTo>
                <a:lnTo>
                  <a:pt x="2969" y="688"/>
                </a:lnTo>
                <a:lnTo>
                  <a:pt x="2967" y="692"/>
                </a:lnTo>
                <a:lnTo>
                  <a:pt x="2967" y="699"/>
                </a:lnTo>
                <a:lnTo>
                  <a:pt x="2964" y="699"/>
                </a:lnTo>
                <a:lnTo>
                  <a:pt x="2964" y="683"/>
                </a:lnTo>
                <a:lnTo>
                  <a:pt x="2962" y="666"/>
                </a:lnTo>
                <a:lnTo>
                  <a:pt x="2962" y="648"/>
                </a:lnTo>
                <a:lnTo>
                  <a:pt x="2960" y="631"/>
                </a:lnTo>
                <a:lnTo>
                  <a:pt x="2960" y="619"/>
                </a:lnTo>
                <a:lnTo>
                  <a:pt x="2957" y="610"/>
                </a:lnTo>
                <a:lnTo>
                  <a:pt x="2957" y="598"/>
                </a:lnTo>
                <a:lnTo>
                  <a:pt x="2955" y="588"/>
                </a:lnTo>
                <a:lnTo>
                  <a:pt x="2955" y="584"/>
                </a:lnTo>
                <a:lnTo>
                  <a:pt x="2953" y="581"/>
                </a:lnTo>
                <a:lnTo>
                  <a:pt x="2953" y="579"/>
                </a:lnTo>
                <a:lnTo>
                  <a:pt x="2950" y="574"/>
                </a:lnTo>
                <a:lnTo>
                  <a:pt x="2950" y="570"/>
                </a:lnTo>
                <a:lnTo>
                  <a:pt x="2948" y="562"/>
                </a:lnTo>
                <a:lnTo>
                  <a:pt x="2948" y="555"/>
                </a:lnTo>
                <a:lnTo>
                  <a:pt x="2946" y="548"/>
                </a:lnTo>
                <a:lnTo>
                  <a:pt x="2946" y="529"/>
                </a:lnTo>
                <a:lnTo>
                  <a:pt x="2943" y="503"/>
                </a:lnTo>
                <a:lnTo>
                  <a:pt x="2943" y="475"/>
                </a:lnTo>
                <a:lnTo>
                  <a:pt x="2941" y="451"/>
                </a:lnTo>
                <a:lnTo>
                  <a:pt x="2941" y="435"/>
                </a:lnTo>
                <a:lnTo>
                  <a:pt x="2938" y="421"/>
                </a:lnTo>
                <a:lnTo>
                  <a:pt x="2938" y="407"/>
                </a:lnTo>
                <a:lnTo>
                  <a:pt x="2936" y="397"/>
                </a:lnTo>
                <a:lnTo>
                  <a:pt x="2936" y="395"/>
                </a:lnTo>
                <a:lnTo>
                  <a:pt x="2934" y="395"/>
                </a:lnTo>
                <a:lnTo>
                  <a:pt x="2934" y="392"/>
                </a:lnTo>
                <a:lnTo>
                  <a:pt x="2931" y="411"/>
                </a:lnTo>
                <a:lnTo>
                  <a:pt x="2931" y="442"/>
                </a:lnTo>
                <a:lnTo>
                  <a:pt x="2929" y="470"/>
                </a:lnTo>
                <a:lnTo>
                  <a:pt x="2929" y="477"/>
                </a:lnTo>
                <a:lnTo>
                  <a:pt x="2927" y="402"/>
                </a:lnTo>
                <a:lnTo>
                  <a:pt x="2924" y="319"/>
                </a:lnTo>
                <a:lnTo>
                  <a:pt x="2924" y="255"/>
                </a:lnTo>
                <a:lnTo>
                  <a:pt x="2922" y="298"/>
                </a:lnTo>
                <a:lnTo>
                  <a:pt x="2922" y="357"/>
                </a:lnTo>
                <a:lnTo>
                  <a:pt x="2920" y="418"/>
                </a:lnTo>
                <a:lnTo>
                  <a:pt x="2920" y="456"/>
                </a:lnTo>
                <a:lnTo>
                  <a:pt x="2917" y="470"/>
                </a:lnTo>
                <a:lnTo>
                  <a:pt x="2917" y="487"/>
                </a:lnTo>
                <a:lnTo>
                  <a:pt x="2915" y="501"/>
                </a:lnTo>
                <a:lnTo>
                  <a:pt x="2915" y="522"/>
                </a:lnTo>
                <a:lnTo>
                  <a:pt x="2912" y="551"/>
                </a:lnTo>
                <a:lnTo>
                  <a:pt x="2912" y="579"/>
                </a:lnTo>
                <a:lnTo>
                  <a:pt x="2910" y="607"/>
                </a:lnTo>
                <a:lnTo>
                  <a:pt x="2910" y="617"/>
                </a:lnTo>
                <a:lnTo>
                  <a:pt x="2908" y="572"/>
                </a:lnTo>
                <a:lnTo>
                  <a:pt x="2908" y="522"/>
                </a:lnTo>
                <a:lnTo>
                  <a:pt x="2905" y="475"/>
                </a:lnTo>
                <a:lnTo>
                  <a:pt x="2905" y="425"/>
                </a:lnTo>
                <a:lnTo>
                  <a:pt x="2903" y="414"/>
                </a:lnTo>
                <a:lnTo>
                  <a:pt x="2903" y="430"/>
                </a:lnTo>
                <a:lnTo>
                  <a:pt x="2901" y="444"/>
                </a:lnTo>
                <a:lnTo>
                  <a:pt x="2901" y="461"/>
                </a:lnTo>
                <a:lnTo>
                  <a:pt x="2898" y="468"/>
                </a:lnTo>
                <a:lnTo>
                  <a:pt x="2898" y="461"/>
                </a:lnTo>
                <a:lnTo>
                  <a:pt x="2896" y="451"/>
                </a:lnTo>
                <a:lnTo>
                  <a:pt x="2896" y="440"/>
                </a:lnTo>
                <a:lnTo>
                  <a:pt x="2894" y="430"/>
                </a:lnTo>
                <a:lnTo>
                  <a:pt x="2894" y="421"/>
                </a:lnTo>
                <a:lnTo>
                  <a:pt x="2891" y="411"/>
                </a:lnTo>
                <a:lnTo>
                  <a:pt x="2891" y="402"/>
                </a:lnTo>
                <a:lnTo>
                  <a:pt x="2889" y="392"/>
                </a:lnTo>
                <a:lnTo>
                  <a:pt x="2889" y="383"/>
                </a:lnTo>
                <a:lnTo>
                  <a:pt x="2886" y="376"/>
                </a:lnTo>
                <a:lnTo>
                  <a:pt x="2886" y="366"/>
                </a:lnTo>
                <a:lnTo>
                  <a:pt x="2884" y="359"/>
                </a:lnTo>
                <a:lnTo>
                  <a:pt x="2884" y="359"/>
                </a:lnTo>
                <a:lnTo>
                  <a:pt x="2882" y="359"/>
                </a:lnTo>
                <a:lnTo>
                  <a:pt x="2882" y="359"/>
                </a:lnTo>
                <a:lnTo>
                  <a:pt x="2879" y="359"/>
                </a:lnTo>
                <a:lnTo>
                  <a:pt x="2879" y="359"/>
                </a:lnTo>
                <a:lnTo>
                  <a:pt x="2877" y="359"/>
                </a:lnTo>
                <a:lnTo>
                  <a:pt x="2877" y="359"/>
                </a:lnTo>
                <a:lnTo>
                  <a:pt x="2875" y="348"/>
                </a:lnTo>
                <a:lnTo>
                  <a:pt x="2875" y="331"/>
                </a:lnTo>
                <a:lnTo>
                  <a:pt x="2872" y="314"/>
                </a:lnTo>
                <a:lnTo>
                  <a:pt x="2870" y="303"/>
                </a:lnTo>
                <a:lnTo>
                  <a:pt x="2870" y="307"/>
                </a:lnTo>
                <a:lnTo>
                  <a:pt x="2868" y="314"/>
                </a:lnTo>
                <a:lnTo>
                  <a:pt x="2868" y="319"/>
                </a:lnTo>
                <a:lnTo>
                  <a:pt x="2865" y="319"/>
                </a:lnTo>
                <a:lnTo>
                  <a:pt x="2865" y="312"/>
                </a:lnTo>
                <a:lnTo>
                  <a:pt x="2863" y="305"/>
                </a:lnTo>
                <a:lnTo>
                  <a:pt x="2863" y="298"/>
                </a:lnTo>
                <a:lnTo>
                  <a:pt x="2861" y="284"/>
                </a:lnTo>
                <a:lnTo>
                  <a:pt x="2861" y="272"/>
                </a:lnTo>
                <a:lnTo>
                  <a:pt x="2858" y="260"/>
                </a:lnTo>
                <a:lnTo>
                  <a:pt x="2858" y="255"/>
                </a:lnTo>
                <a:lnTo>
                  <a:pt x="2856" y="248"/>
                </a:lnTo>
                <a:lnTo>
                  <a:pt x="2856" y="244"/>
                </a:lnTo>
                <a:lnTo>
                  <a:pt x="2853" y="232"/>
                </a:lnTo>
                <a:lnTo>
                  <a:pt x="2853" y="222"/>
                </a:lnTo>
                <a:lnTo>
                  <a:pt x="2851" y="215"/>
                </a:lnTo>
                <a:lnTo>
                  <a:pt x="2851" y="225"/>
                </a:lnTo>
                <a:lnTo>
                  <a:pt x="2849" y="241"/>
                </a:lnTo>
                <a:lnTo>
                  <a:pt x="2849" y="258"/>
                </a:lnTo>
                <a:lnTo>
                  <a:pt x="2846" y="274"/>
                </a:lnTo>
                <a:lnTo>
                  <a:pt x="2846" y="291"/>
                </a:lnTo>
                <a:lnTo>
                  <a:pt x="2844" y="307"/>
                </a:lnTo>
                <a:lnTo>
                  <a:pt x="2844" y="300"/>
                </a:lnTo>
                <a:lnTo>
                  <a:pt x="2842" y="284"/>
                </a:lnTo>
                <a:lnTo>
                  <a:pt x="2842" y="265"/>
                </a:lnTo>
                <a:lnTo>
                  <a:pt x="2839" y="248"/>
                </a:lnTo>
                <a:lnTo>
                  <a:pt x="2839" y="241"/>
                </a:lnTo>
                <a:lnTo>
                  <a:pt x="2837" y="239"/>
                </a:lnTo>
                <a:lnTo>
                  <a:pt x="2837" y="236"/>
                </a:lnTo>
                <a:lnTo>
                  <a:pt x="2835" y="234"/>
                </a:lnTo>
                <a:lnTo>
                  <a:pt x="2835" y="234"/>
                </a:lnTo>
                <a:lnTo>
                  <a:pt x="2832" y="229"/>
                </a:lnTo>
                <a:lnTo>
                  <a:pt x="2832" y="201"/>
                </a:lnTo>
                <a:lnTo>
                  <a:pt x="2830" y="166"/>
                </a:lnTo>
                <a:lnTo>
                  <a:pt x="2830" y="128"/>
                </a:lnTo>
                <a:lnTo>
                  <a:pt x="2827" y="88"/>
                </a:lnTo>
                <a:lnTo>
                  <a:pt x="2827" y="73"/>
                </a:lnTo>
                <a:lnTo>
                  <a:pt x="2825" y="47"/>
                </a:lnTo>
                <a:lnTo>
                  <a:pt x="2825" y="3"/>
                </a:lnTo>
                <a:lnTo>
                  <a:pt x="2823" y="12"/>
                </a:lnTo>
                <a:lnTo>
                  <a:pt x="2823" y="99"/>
                </a:lnTo>
                <a:lnTo>
                  <a:pt x="2820" y="168"/>
                </a:lnTo>
                <a:lnTo>
                  <a:pt x="2820" y="147"/>
                </a:lnTo>
                <a:lnTo>
                  <a:pt x="2818" y="118"/>
                </a:lnTo>
                <a:lnTo>
                  <a:pt x="2816" y="125"/>
                </a:lnTo>
                <a:lnTo>
                  <a:pt x="2816" y="163"/>
                </a:lnTo>
                <a:lnTo>
                  <a:pt x="2813" y="199"/>
                </a:lnTo>
                <a:lnTo>
                  <a:pt x="2813" y="232"/>
                </a:lnTo>
                <a:lnTo>
                  <a:pt x="2811" y="272"/>
                </a:lnTo>
                <a:lnTo>
                  <a:pt x="2811" y="326"/>
                </a:lnTo>
                <a:lnTo>
                  <a:pt x="2809" y="383"/>
                </a:lnTo>
                <a:lnTo>
                  <a:pt x="2809" y="433"/>
                </a:lnTo>
                <a:lnTo>
                  <a:pt x="2806" y="475"/>
                </a:lnTo>
                <a:lnTo>
                  <a:pt x="2806" y="520"/>
                </a:lnTo>
                <a:lnTo>
                  <a:pt x="2804" y="548"/>
                </a:lnTo>
                <a:lnTo>
                  <a:pt x="2804" y="553"/>
                </a:lnTo>
                <a:lnTo>
                  <a:pt x="2801" y="560"/>
                </a:lnTo>
                <a:lnTo>
                  <a:pt x="2801" y="565"/>
                </a:lnTo>
                <a:lnTo>
                  <a:pt x="2799" y="574"/>
                </a:lnTo>
                <a:lnTo>
                  <a:pt x="2799" y="591"/>
                </a:lnTo>
                <a:lnTo>
                  <a:pt x="2797" y="607"/>
                </a:lnTo>
                <a:lnTo>
                  <a:pt x="2797" y="619"/>
                </a:lnTo>
                <a:lnTo>
                  <a:pt x="2794" y="605"/>
                </a:lnTo>
                <a:lnTo>
                  <a:pt x="2794" y="588"/>
                </a:lnTo>
                <a:lnTo>
                  <a:pt x="2792" y="572"/>
                </a:lnTo>
                <a:lnTo>
                  <a:pt x="2792" y="555"/>
                </a:lnTo>
                <a:lnTo>
                  <a:pt x="2790" y="539"/>
                </a:lnTo>
                <a:lnTo>
                  <a:pt x="2790" y="522"/>
                </a:lnTo>
                <a:lnTo>
                  <a:pt x="2787" y="503"/>
                </a:lnTo>
                <a:lnTo>
                  <a:pt x="2787" y="487"/>
                </a:lnTo>
                <a:lnTo>
                  <a:pt x="2785" y="470"/>
                </a:lnTo>
                <a:lnTo>
                  <a:pt x="2785" y="506"/>
                </a:lnTo>
                <a:lnTo>
                  <a:pt x="2783" y="593"/>
                </a:lnTo>
                <a:lnTo>
                  <a:pt x="2783" y="678"/>
                </a:lnTo>
                <a:lnTo>
                  <a:pt x="2780" y="763"/>
                </a:lnTo>
                <a:lnTo>
                  <a:pt x="2780" y="851"/>
                </a:lnTo>
                <a:lnTo>
                  <a:pt x="2778" y="933"/>
                </a:lnTo>
                <a:lnTo>
                  <a:pt x="2778" y="955"/>
                </a:lnTo>
                <a:lnTo>
                  <a:pt x="2775" y="948"/>
                </a:lnTo>
                <a:lnTo>
                  <a:pt x="2775" y="940"/>
                </a:lnTo>
                <a:lnTo>
                  <a:pt x="2773" y="936"/>
                </a:lnTo>
                <a:lnTo>
                  <a:pt x="2773" y="929"/>
                </a:lnTo>
                <a:lnTo>
                  <a:pt x="2771" y="922"/>
                </a:lnTo>
                <a:lnTo>
                  <a:pt x="2771" y="914"/>
                </a:lnTo>
                <a:lnTo>
                  <a:pt x="2768" y="914"/>
                </a:lnTo>
                <a:lnTo>
                  <a:pt x="2768" y="914"/>
                </a:lnTo>
                <a:lnTo>
                  <a:pt x="2766" y="917"/>
                </a:lnTo>
                <a:lnTo>
                  <a:pt x="2766" y="917"/>
                </a:lnTo>
                <a:lnTo>
                  <a:pt x="2764" y="917"/>
                </a:lnTo>
                <a:lnTo>
                  <a:pt x="2761" y="917"/>
                </a:lnTo>
                <a:lnTo>
                  <a:pt x="2761" y="919"/>
                </a:lnTo>
                <a:lnTo>
                  <a:pt x="2759" y="912"/>
                </a:lnTo>
                <a:lnTo>
                  <a:pt x="2759" y="898"/>
                </a:lnTo>
                <a:lnTo>
                  <a:pt x="2757" y="886"/>
                </a:lnTo>
                <a:lnTo>
                  <a:pt x="2757" y="874"/>
                </a:lnTo>
                <a:lnTo>
                  <a:pt x="2754" y="862"/>
                </a:lnTo>
                <a:lnTo>
                  <a:pt x="2754" y="851"/>
                </a:lnTo>
                <a:lnTo>
                  <a:pt x="2752" y="839"/>
                </a:lnTo>
                <a:lnTo>
                  <a:pt x="2752" y="827"/>
                </a:lnTo>
                <a:lnTo>
                  <a:pt x="2749" y="818"/>
                </a:lnTo>
                <a:lnTo>
                  <a:pt x="2749" y="806"/>
                </a:lnTo>
                <a:lnTo>
                  <a:pt x="2747" y="794"/>
                </a:lnTo>
                <a:lnTo>
                  <a:pt x="2747" y="785"/>
                </a:lnTo>
                <a:lnTo>
                  <a:pt x="2745" y="773"/>
                </a:lnTo>
                <a:lnTo>
                  <a:pt x="2745" y="763"/>
                </a:lnTo>
                <a:lnTo>
                  <a:pt x="2742" y="761"/>
                </a:lnTo>
                <a:lnTo>
                  <a:pt x="2742" y="761"/>
                </a:lnTo>
                <a:lnTo>
                  <a:pt x="2740" y="761"/>
                </a:lnTo>
                <a:lnTo>
                  <a:pt x="2740" y="761"/>
                </a:lnTo>
                <a:lnTo>
                  <a:pt x="2738" y="759"/>
                </a:lnTo>
                <a:lnTo>
                  <a:pt x="2738" y="759"/>
                </a:lnTo>
                <a:lnTo>
                  <a:pt x="2735" y="759"/>
                </a:lnTo>
                <a:lnTo>
                  <a:pt x="2735" y="756"/>
                </a:lnTo>
                <a:lnTo>
                  <a:pt x="2733" y="756"/>
                </a:lnTo>
                <a:lnTo>
                  <a:pt x="2733" y="756"/>
                </a:lnTo>
                <a:lnTo>
                  <a:pt x="2731" y="754"/>
                </a:lnTo>
                <a:lnTo>
                  <a:pt x="2731" y="759"/>
                </a:lnTo>
                <a:lnTo>
                  <a:pt x="2728" y="766"/>
                </a:lnTo>
                <a:lnTo>
                  <a:pt x="2728" y="773"/>
                </a:lnTo>
                <a:lnTo>
                  <a:pt x="2726" y="780"/>
                </a:lnTo>
                <a:lnTo>
                  <a:pt x="2726" y="787"/>
                </a:lnTo>
                <a:lnTo>
                  <a:pt x="2724" y="794"/>
                </a:lnTo>
                <a:lnTo>
                  <a:pt x="2724" y="801"/>
                </a:lnTo>
                <a:lnTo>
                  <a:pt x="2721" y="811"/>
                </a:lnTo>
                <a:lnTo>
                  <a:pt x="2721" y="820"/>
                </a:lnTo>
                <a:lnTo>
                  <a:pt x="2719" y="832"/>
                </a:lnTo>
                <a:lnTo>
                  <a:pt x="2719" y="844"/>
                </a:lnTo>
                <a:lnTo>
                  <a:pt x="2716" y="853"/>
                </a:lnTo>
                <a:lnTo>
                  <a:pt x="2716" y="865"/>
                </a:lnTo>
                <a:lnTo>
                  <a:pt x="2714" y="872"/>
                </a:lnTo>
                <a:lnTo>
                  <a:pt x="2714" y="872"/>
                </a:lnTo>
                <a:lnTo>
                  <a:pt x="2712" y="872"/>
                </a:lnTo>
                <a:lnTo>
                  <a:pt x="2712" y="874"/>
                </a:lnTo>
                <a:lnTo>
                  <a:pt x="2709" y="874"/>
                </a:lnTo>
                <a:lnTo>
                  <a:pt x="2707" y="874"/>
                </a:lnTo>
                <a:lnTo>
                  <a:pt x="2707" y="874"/>
                </a:lnTo>
                <a:lnTo>
                  <a:pt x="2705" y="881"/>
                </a:lnTo>
                <a:lnTo>
                  <a:pt x="2705" y="891"/>
                </a:lnTo>
                <a:lnTo>
                  <a:pt x="2702" y="903"/>
                </a:lnTo>
                <a:lnTo>
                  <a:pt x="2702" y="912"/>
                </a:lnTo>
                <a:lnTo>
                  <a:pt x="2700" y="924"/>
                </a:lnTo>
                <a:lnTo>
                  <a:pt x="2700" y="936"/>
                </a:lnTo>
                <a:lnTo>
                  <a:pt x="2698" y="945"/>
                </a:lnTo>
                <a:lnTo>
                  <a:pt x="2698" y="957"/>
                </a:lnTo>
                <a:lnTo>
                  <a:pt x="2695" y="966"/>
                </a:lnTo>
                <a:lnTo>
                  <a:pt x="2695" y="978"/>
                </a:lnTo>
                <a:lnTo>
                  <a:pt x="2693" y="988"/>
                </a:lnTo>
                <a:lnTo>
                  <a:pt x="2693" y="999"/>
                </a:lnTo>
                <a:lnTo>
                  <a:pt x="2690" y="1011"/>
                </a:lnTo>
                <a:lnTo>
                  <a:pt x="2690" y="1021"/>
                </a:lnTo>
                <a:lnTo>
                  <a:pt x="2688" y="1033"/>
                </a:lnTo>
                <a:lnTo>
                  <a:pt x="2688" y="1042"/>
                </a:lnTo>
                <a:lnTo>
                  <a:pt x="2686" y="1049"/>
                </a:lnTo>
                <a:lnTo>
                  <a:pt x="2686" y="1059"/>
                </a:lnTo>
                <a:lnTo>
                  <a:pt x="2683" y="1068"/>
                </a:lnTo>
                <a:lnTo>
                  <a:pt x="2683" y="1075"/>
                </a:lnTo>
                <a:lnTo>
                  <a:pt x="2681" y="1085"/>
                </a:lnTo>
                <a:lnTo>
                  <a:pt x="2681" y="1094"/>
                </a:lnTo>
                <a:lnTo>
                  <a:pt x="2679" y="1103"/>
                </a:lnTo>
                <a:lnTo>
                  <a:pt x="2679" y="1106"/>
                </a:lnTo>
                <a:lnTo>
                  <a:pt x="2676" y="1108"/>
                </a:lnTo>
                <a:lnTo>
                  <a:pt x="2676" y="1108"/>
                </a:lnTo>
                <a:lnTo>
                  <a:pt x="2674" y="1108"/>
                </a:lnTo>
                <a:lnTo>
                  <a:pt x="2674" y="1108"/>
                </a:lnTo>
                <a:lnTo>
                  <a:pt x="2672" y="1108"/>
                </a:lnTo>
                <a:lnTo>
                  <a:pt x="2672" y="1108"/>
                </a:lnTo>
                <a:lnTo>
                  <a:pt x="2669" y="1108"/>
                </a:lnTo>
                <a:lnTo>
                  <a:pt x="2669" y="1111"/>
                </a:lnTo>
                <a:lnTo>
                  <a:pt x="2667" y="1103"/>
                </a:lnTo>
                <a:lnTo>
                  <a:pt x="2667" y="1089"/>
                </a:lnTo>
                <a:lnTo>
                  <a:pt x="2664" y="1075"/>
                </a:lnTo>
                <a:lnTo>
                  <a:pt x="2664" y="1063"/>
                </a:lnTo>
                <a:lnTo>
                  <a:pt x="2662" y="1049"/>
                </a:lnTo>
                <a:lnTo>
                  <a:pt x="2662" y="1035"/>
                </a:lnTo>
                <a:lnTo>
                  <a:pt x="2660" y="1021"/>
                </a:lnTo>
                <a:lnTo>
                  <a:pt x="2660" y="1007"/>
                </a:lnTo>
                <a:lnTo>
                  <a:pt x="2657" y="992"/>
                </a:lnTo>
                <a:lnTo>
                  <a:pt x="2657" y="978"/>
                </a:lnTo>
                <a:lnTo>
                  <a:pt x="2655" y="966"/>
                </a:lnTo>
                <a:lnTo>
                  <a:pt x="2653" y="955"/>
                </a:lnTo>
                <a:lnTo>
                  <a:pt x="2653" y="950"/>
                </a:lnTo>
                <a:lnTo>
                  <a:pt x="2650" y="945"/>
                </a:lnTo>
                <a:lnTo>
                  <a:pt x="2650" y="940"/>
                </a:lnTo>
                <a:lnTo>
                  <a:pt x="2648" y="938"/>
                </a:lnTo>
                <a:lnTo>
                  <a:pt x="2648" y="933"/>
                </a:lnTo>
                <a:lnTo>
                  <a:pt x="2646" y="929"/>
                </a:lnTo>
                <a:lnTo>
                  <a:pt x="2646" y="924"/>
                </a:lnTo>
                <a:lnTo>
                  <a:pt x="2643" y="919"/>
                </a:lnTo>
                <a:lnTo>
                  <a:pt x="2643" y="917"/>
                </a:lnTo>
                <a:lnTo>
                  <a:pt x="2641" y="912"/>
                </a:lnTo>
                <a:lnTo>
                  <a:pt x="2641" y="907"/>
                </a:lnTo>
                <a:lnTo>
                  <a:pt x="2638" y="905"/>
                </a:lnTo>
                <a:lnTo>
                  <a:pt x="2638" y="907"/>
                </a:lnTo>
                <a:lnTo>
                  <a:pt x="2636" y="910"/>
                </a:lnTo>
                <a:lnTo>
                  <a:pt x="2636" y="912"/>
                </a:lnTo>
                <a:lnTo>
                  <a:pt x="2634" y="917"/>
                </a:lnTo>
                <a:lnTo>
                  <a:pt x="2634" y="919"/>
                </a:lnTo>
                <a:lnTo>
                  <a:pt x="2631" y="922"/>
                </a:lnTo>
                <a:lnTo>
                  <a:pt x="2631" y="926"/>
                </a:lnTo>
                <a:lnTo>
                  <a:pt x="2629" y="929"/>
                </a:lnTo>
                <a:lnTo>
                  <a:pt x="2629" y="931"/>
                </a:lnTo>
                <a:lnTo>
                  <a:pt x="2627" y="936"/>
                </a:lnTo>
                <a:lnTo>
                  <a:pt x="2627" y="938"/>
                </a:lnTo>
                <a:lnTo>
                  <a:pt x="2624" y="940"/>
                </a:lnTo>
                <a:lnTo>
                  <a:pt x="2624" y="945"/>
                </a:lnTo>
                <a:lnTo>
                  <a:pt x="2622" y="948"/>
                </a:lnTo>
                <a:lnTo>
                  <a:pt x="2622" y="950"/>
                </a:lnTo>
                <a:lnTo>
                  <a:pt x="2620" y="952"/>
                </a:lnTo>
                <a:lnTo>
                  <a:pt x="2620" y="955"/>
                </a:lnTo>
                <a:lnTo>
                  <a:pt x="2617" y="957"/>
                </a:lnTo>
                <a:lnTo>
                  <a:pt x="2617" y="959"/>
                </a:lnTo>
                <a:lnTo>
                  <a:pt x="2615" y="962"/>
                </a:lnTo>
                <a:lnTo>
                  <a:pt x="2615" y="964"/>
                </a:lnTo>
                <a:lnTo>
                  <a:pt x="2612" y="966"/>
                </a:lnTo>
                <a:lnTo>
                  <a:pt x="2612" y="955"/>
                </a:lnTo>
                <a:lnTo>
                  <a:pt x="2610" y="936"/>
                </a:lnTo>
                <a:lnTo>
                  <a:pt x="2610" y="917"/>
                </a:lnTo>
                <a:lnTo>
                  <a:pt x="2608" y="898"/>
                </a:lnTo>
                <a:lnTo>
                  <a:pt x="2608" y="879"/>
                </a:lnTo>
                <a:lnTo>
                  <a:pt x="2605" y="860"/>
                </a:lnTo>
                <a:lnTo>
                  <a:pt x="2605" y="841"/>
                </a:lnTo>
                <a:lnTo>
                  <a:pt x="2603" y="822"/>
                </a:lnTo>
                <a:lnTo>
                  <a:pt x="2603" y="811"/>
                </a:lnTo>
                <a:lnTo>
                  <a:pt x="2601" y="796"/>
                </a:lnTo>
                <a:lnTo>
                  <a:pt x="2598" y="785"/>
                </a:lnTo>
                <a:lnTo>
                  <a:pt x="2598" y="773"/>
                </a:lnTo>
                <a:lnTo>
                  <a:pt x="2596" y="761"/>
                </a:lnTo>
                <a:lnTo>
                  <a:pt x="2596" y="749"/>
                </a:lnTo>
                <a:lnTo>
                  <a:pt x="2594" y="737"/>
                </a:lnTo>
                <a:lnTo>
                  <a:pt x="2594" y="725"/>
                </a:lnTo>
                <a:lnTo>
                  <a:pt x="2591" y="716"/>
                </a:lnTo>
                <a:lnTo>
                  <a:pt x="2591" y="709"/>
                </a:lnTo>
                <a:lnTo>
                  <a:pt x="2589" y="702"/>
                </a:lnTo>
                <a:lnTo>
                  <a:pt x="2589" y="697"/>
                </a:lnTo>
                <a:lnTo>
                  <a:pt x="2587" y="690"/>
                </a:lnTo>
                <a:lnTo>
                  <a:pt x="2587" y="683"/>
                </a:lnTo>
                <a:lnTo>
                  <a:pt x="2584" y="676"/>
                </a:lnTo>
                <a:lnTo>
                  <a:pt x="2584" y="671"/>
                </a:lnTo>
                <a:lnTo>
                  <a:pt x="2582" y="671"/>
                </a:lnTo>
                <a:lnTo>
                  <a:pt x="2582" y="671"/>
                </a:lnTo>
                <a:lnTo>
                  <a:pt x="2579" y="673"/>
                </a:lnTo>
                <a:lnTo>
                  <a:pt x="2579" y="673"/>
                </a:lnTo>
                <a:lnTo>
                  <a:pt x="2577" y="676"/>
                </a:lnTo>
                <a:lnTo>
                  <a:pt x="2577" y="676"/>
                </a:lnTo>
                <a:lnTo>
                  <a:pt x="2575" y="678"/>
                </a:lnTo>
                <a:lnTo>
                  <a:pt x="2575" y="678"/>
                </a:lnTo>
                <a:lnTo>
                  <a:pt x="2572" y="681"/>
                </a:lnTo>
                <a:lnTo>
                  <a:pt x="2572" y="683"/>
                </a:lnTo>
                <a:lnTo>
                  <a:pt x="2570" y="683"/>
                </a:lnTo>
                <a:lnTo>
                  <a:pt x="2570" y="685"/>
                </a:lnTo>
                <a:lnTo>
                  <a:pt x="2568" y="685"/>
                </a:lnTo>
                <a:lnTo>
                  <a:pt x="2568" y="688"/>
                </a:lnTo>
                <a:lnTo>
                  <a:pt x="2565" y="688"/>
                </a:lnTo>
                <a:lnTo>
                  <a:pt x="2565" y="690"/>
                </a:lnTo>
                <a:lnTo>
                  <a:pt x="2563" y="692"/>
                </a:lnTo>
                <a:lnTo>
                  <a:pt x="2563" y="692"/>
                </a:lnTo>
                <a:lnTo>
                  <a:pt x="2561" y="695"/>
                </a:lnTo>
                <a:lnTo>
                  <a:pt x="2561" y="692"/>
                </a:lnTo>
                <a:lnTo>
                  <a:pt x="2558" y="676"/>
                </a:lnTo>
                <a:lnTo>
                  <a:pt x="2558" y="657"/>
                </a:lnTo>
                <a:lnTo>
                  <a:pt x="2556" y="640"/>
                </a:lnTo>
                <a:lnTo>
                  <a:pt x="2556" y="624"/>
                </a:lnTo>
                <a:lnTo>
                  <a:pt x="2553" y="607"/>
                </a:lnTo>
                <a:lnTo>
                  <a:pt x="2553" y="588"/>
                </a:lnTo>
                <a:lnTo>
                  <a:pt x="2551" y="572"/>
                </a:lnTo>
                <a:lnTo>
                  <a:pt x="2551" y="565"/>
                </a:lnTo>
                <a:lnTo>
                  <a:pt x="2549" y="567"/>
                </a:lnTo>
                <a:lnTo>
                  <a:pt x="2549" y="567"/>
                </a:lnTo>
                <a:lnTo>
                  <a:pt x="2546" y="570"/>
                </a:lnTo>
                <a:lnTo>
                  <a:pt x="2544" y="570"/>
                </a:lnTo>
                <a:lnTo>
                  <a:pt x="2544" y="570"/>
                </a:lnTo>
                <a:lnTo>
                  <a:pt x="2542" y="572"/>
                </a:lnTo>
                <a:lnTo>
                  <a:pt x="2542" y="572"/>
                </a:lnTo>
                <a:lnTo>
                  <a:pt x="2539" y="567"/>
                </a:lnTo>
                <a:lnTo>
                  <a:pt x="2539" y="558"/>
                </a:lnTo>
                <a:lnTo>
                  <a:pt x="2537" y="546"/>
                </a:lnTo>
                <a:lnTo>
                  <a:pt x="2537" y="536"/>
                </a:lnTo>
                <a:lnTo>
                  <a:pt x="2535" y="525"/>
                </a:lnTo>
                <a:lnTo>
                  <a:pt x="2535" y="513"/>
                </a:lnTo>
                <a:lnTo>
                  <a:pt x="2532" y="503"/>
                </a:lnTo>
                <a:lnTo>
                  <a:pt x="2532" y="496"/>
                </a:lnTo>
                <a:lnTo>
                  <a:pt x="2530" y="499"/>
                </a:lnTo>
                <a:lnTo>
                  <a:pt x="2530" y="499"/>
                </a:lnTo>
                <a:lnTo>
                  <a:pt x="2527" y="501"/>
                </a:lnTo>
                <a:lnTo>
                  <a:pt x="2527" y="501"/>
                </a:lnTo>
                <a:lnTo>
                  <a:pt x="2525" y="503"/>
                </a:lnTo>
                <a:lnTo>
                  <a:pt x="2525" y="503"/>
                </a:lnTo>
                <a:lnTo>
                  <a:pt x="2523" y="506"/>
                </a:lnTo>
                <a:lnTo>
                  <a:pt x="2523" y="496"/>
                </a:lnTo>
                <a:lnTo>
                  <a:pt x="2520" y="485"/>
                </a:lnTo>
                <a:lnTo>
                  <a:pt x="2520" y="470"/>
                </a:lnTo>
                <a:lnTo>
                  <a:pt x="2518" y="459"/>
                </a:lnTo>
                <a:lnTo>
                  <a:pt x="2518" y="444"/>
                </a:lnTo>
                <a:lnTo>
                  <a:pt x="2516" y="430"/>
                </a:lnTo>
                <a:lnTo>
                  <a:pt x="2516" y="418"/>
                </a:lnTo>
                <a:lnTo>
                  <a:pt x="2513" y="404"/>
                </a:lnTo>
                <a:lnTo>
                  <a:pt x="2513" y="390"/>
                </a:lnTo>
                <a:lnTo>
                  <a:pt x="2511" y="378"/>
                </a:lnTo>
                <a:lnTo>
                  <a:pt x="2511" y="362"/>
                </a:lnTo>
                <a:lnTo>
                  <a:pt x="2509" y="348"/>
                </a:lnTo>
                <a:lnTo>
                  <a:pt x="2509" y="331"/>
                </a:lnTo>
                <a:lnTo>
                  <a:pt x="2506" y="322"/>
                </a:lnTo>
                <a:lnTo>
                  <a:pt x="2506" y="331"/>
                </a:lnTo>
                <a:lnTo>
                  <a:pt x="2504" y="345"/>
                </a:lnTo>
                <a:lnTo>
                  <a:pt x="2504" y="362"/>
                </a:lnTo>
                <a:lnTo>
                  <a:pt x="2501" y="371"/>
                </a:lnTo>
                <a:lnTo>
                  <a:pt x="2501" y="376"/>
                </a:lnTo>
                <a:lnTo>
                  <a:pt x="2499" y="381"/>
                </a:lnTo>
                <a:lnTo>
                  <a:pt x="2499" y="385"/>
                </a:lnTo>
                <a:lnTo>
                  <a:pt x="2497" y="390"/>
                </a:lnTo>
                <a:lnTo>
                  <a:pt x="2497" y="392"/>
                </a:lnTo>
                <a:lnTo>
                  <a:pt x="2494" y="397"/>
                </a:lnTo>
                <a:lnTo>
                  <a:pt x="2494" y="402"/>
                </a:lnTo>
                <a:lnTo>
                  <a:pt x="2492" y="407"/>
                </a:lnTo>
                <a:lnTo>
                  <a:pt x="2490" y="411"/>
                </a:lnTo>
                <a:lnTo>
                  <a:pt x="2490" y="416"/>
                </a:lnTo>
                <a:lnTo>
                  <a:pt x="2487" y="421"/>
                </a:lnTo>
                <a:lnTo>
                  <a:pt x="2487" y="425"/>
                </a:lnTo>
                <a:lnTo>
                  <a:pt x="2485" y="433"/>
                </a:lnTo>
                <a:lnTo>
                  <a:pt x="2485" y="437"/>
                </a:lnTo>
                <a:lnTo>
                  <a:pt x="2483" y="442"/>
                </a:lnTo>
                <a:lnTo>
                  <a:pt x="2483" y="447"/>
                </a:lnTo>
                <a:lnTo>
                  <a:pt x="2480" y="454"/>
                </a:lnTo>
                <a:lnTo>
                  <a:pt x="2480" y="459"/>
                </a:lnTo>
                <a:lnTo>
                  <a:pt x="2478" y="459"/>
                </a:lnTo>
                <a:lnTo>
                  <a:pt x="2478" y="442"/>
                </a:lnTo>
                <a:lnTo>
                  <a:pt x="2476" y="425"/>
                </a:lnTo>
                <a:lnTo>
                  <a:pt x="2476" y="409"/>
                </a:lnTo>
                <a:lnTo>
                  <a:pt x="2473" y="392"/>
                </a:lnTo>
                <a:lnTo>
                  <a:pt x="2473" y="373"/>
                </a:lnTo>
                <a:lnTo>
                  <a:pt x="2471" y="357"/>
                </a:lnTo>
                <a:lnTo>
                  <a:pt x="2471" y="340"/>
                </a:lnTo>
                <a:lnTo>
                  <a:pt x="2468" y="324"/>
                </a:lnTo>
                <a:lnTo>
                  <a:pt x="2468" y="307"/>
                </a:lnTo>
                <a:lnTo>
                  <a:pt x="2466" y="296"/>
                </a:lnTo>
                <a:lnTo>
                  <a:pt x="2466" y="284"/>
                </a:lnTo>
                <a:lnTo>
                  <a:pt x="2464" y="274"/>
                </a:lnTo>
                <a:lnTo>
                  <a:pt x="2464" y="265"/>
                </a:lnTo>
                <a:lnTo>
                  <a:pt x="2461" y="255"/>
                </a:lnTo>
                <a:lnTo>
                  <a:pt x="2461" y="246"/>
                </a:lnTo>
                <a:lnTo>
                  <a:pt x="2459" y="236"/>
                </a:lnTo>
                <a:lnTo>
                  <a:pt x="2459" y="225"/>
                </a:lnTo>
                <a:lnTo>
                  <a:pt x="2457" y="218"/>
                </a:lnTo>
                <a:lnTo>
                  <a:pt x="2457" y="213"/>
                </a:lnTo>
                <a:lnTo>
                  <a:pt x="2454" y="210"/>
                </a:lnTo>
                <a:lnTo>
                  <a:pt x="2454" y="206"/>
                </a:lnTo>
                <a:lnTo>
                  <a:pt x="2452" y="203"/>
                </a:lnTo>
                <a:lnTo>
                  <a:pt x="2452" y="199"/>
                </a:lnTo>
                <a:lnTo>
                  <a:pt x="2450" y="196"/>
                </a:lnTo>
                <a:lnTo>
                  <a:pt x="2450" y="194"/>
                </a:lnTo>
                <a:lnTo>
                  <a:pt x="2447" y="192"/>
                </a:lnTo>
                <a:lnTo>
                  <a:pt x="2447" y="189"/>
                </a:lnTo>
                <a:lnTo>
                  <a:pt x="2445" y="189"/>
                </a:lnTo>
                <a:lnTo>
                  <a:pt x="2445" y="187"/>
                </a:lnTo>
                <a:lnTo>
                  <a:pt x="2442" y="187"/>
                </a:lnTo>
                <a:lnTo>
                  <a:pt x="2442" y="185"/>
                </a:lnTo>
                <a:lnTo>
                  <a:pt x="2440" y="185"/>
                </a:lnTo>
                <a:lnTo>
                  <a:pt x="2440" y="182"/>
                </a:lnTo>
                <a:lnTo>
                  <a:pt x="2438" y="168"/>
                </a:lnTo>
                <a:lnTo>
                  <a:pt x="2438" y="151"/>
                </a:lnTo>
                <a:lnTo>
                  <a:pt x="2435" y="133"/>
                </a:lnTo>
                <a:lnTo>
                  <a:pt x="2433" y="116"/>
                </a:lnTo>
                <a:lnTo>
                  <a:pt x="2433" y="99"/>
                </a:lnTo>
                <a:lnTo>
                  <a:pt x="2431" y="83"/>
                </a:lnTo>
                <a:lnTo>
                  <a:pt x="2431" y="76"/>
                </a:lnTo>
                <a:lnTo>
                  <a:pt x="2428" y="81"/>
                </a:lnTo>
                <a:lnTo>
                  <a:pt x="2428" y="88"/>
                </a:lnTo>
                <a:lnTo>
                  <a:pt x="2426" y="92"/>
                </a:lnTo>
                <a:lnTo>
                  <a:pt x="2426" y="99"/>
                </a:lnTo>
                <a:lnTo>
                  <a:pt x="2424" y="104"/>
                </a:lnTo>
                <a:lnTo>
                  <a:pt x="2424" y="111"/>
                </a:lnTo>
                <a:lnTo>
                  <a:pt x="2421" y="116"/>
                </a:lnTo>
                <a:lnTo>
                  <a:pt x="2421" y="121"/>
                </a:lnTo>
                <a:lnTo>
                  <a:pt x="2419" y="128"/>
                </a:lnTo>
                <a:lnTo>
                  <a:pt x="2419" y="133"/>
                </a:lnTo>
                <a:lnTo>
                  <a:pt x="2416" y="140"/>
                </a:lnTo>
                <a:lnTo>
                  <a:pt x="2416" y="144"/>
                </a:lnTo>
                <a:lnTo>
                  <a:pt x="2414" y="151"/>
                </a:lnTo>
                <a:lnTo>
                  <a:pt x="2414" y="156"/>
                </a:lnTo>
                <a:lnTo>
                  <a:pt x="2412" y="163"/>
                </a:lnTo>
                <a:lnTo>
                  <a:pt x="2412" y="130"/>
                </a:lnTo>
                <a:lnTo>
                  <a:pt x="2409" y="130"/>
                </a:lnTo>
                <a:lnTo>
                  <a:pt x="2409" y="130"/>
                </a:lnTo>
                <a:lnTo>
                  <a:pt x="2407" y="130"/>
                </a:lnTo>
                <a:lnTo>
                  <a:pt x="2407" y="133"/>
                </a:lnTo>
                <a:lnTo>
                  <a:pt x="2405" y="151"/>
                </a:lnTo>
                <a:lnTo>
                  <a:pt x="2405" y="173"/>
                </a:lnTo>
                <a:lnTo>
                  <a:pt x="2402" y="192"/>
                </a:lnTo>
                <a:lnTo>
                  <a:pt x="2402" y="206"/>
                </a:lnTo>
                <a:lnTo>
                  <a:pt x="2400" y="203"/>
                </a:lnTo>
                <a:lnTo>
                  <a:pt x="2400" y="203"/>
                </a:lnTo>
                <a:lnTo>
                  <a:pt x="2398" y="201"/>
                </a:lnTo>
                <a:lnTo>
                  <a:pt x="2398" y="201"/>
                </a:lnTo>
                <a:lnTo>
                  <a:pt x="2395" y="199"/>
                </a:lnTo>
                <a:lnTo>
                  <a:pt x="2395" y="199"/>
                </a:lnTo>
                <a:lnTo>
                  <a:pt x="2393" y="196"/>
                </a:lnTo>
                <a:lnTo>
                  <a:pt x="2393" y="185"/>
                </a:lnTo>
                <a:lnTo>
                  <a:pt x="2390" y="175"/>
                </a:lnTo>
                <a:lnTo>
                  <a:pt x="2390" y="163"/>
                </a:lnTo>
                <a:lnTo>
                  <a:pt x="2388" y="159"/>
                </a:lnTo>
                <a:lnTo>
                  <a:pt x="2388" y="159"/>
                </a:lnTo>
                <a:lnTo>
                  <a:pt x="2386" y="161"/>
                </a:lnTo>
                <a:lnTo>
                  <a:pt x="2386" y="161"/>
                </a:lnTo>
                <a:lnTo>
                  <a:pt x="2383" y="163"/>
                </a:lnTo>
                <a:lnTo>
                  <a:pt x="2383" y="163"/>
                </a:lnTo>
                <a:lnTo>
                  <a:pt x="2381" y="166"/>
                </a:lnTo>
                <a:lnTo>
                  <a:pt x="2379" y="163"/>
                </a:lnTo>
                <a:lnTo>
                  <a:pt x="2379" y="147"/>
                </a:lnTo>
                <a:lnTo>
                  <a:pt x="2376" y="130"/>
                </a:lnTo>
                <a:lnTo>
                  <a:pt x="2376" y="114"/>
                </a:lnTo>
                <a:lnTo>
                  <a:pt x="2374" y="107"/>
                </a:lnTo>
                <a:lnTo>
                  <a:pt x="2374" y="109"/>
                </a:lnTo>
                <a:lnTo>
                  <a:pt x="2372" y="109"/>
                </a:lnTo>
                <a:lnTo>
                  <a:pt x="2372" y="111"/>
                </a:lnTo>
                <a:lnTo>
                  <a:pt x="2369" y="111"/>
                </a:lnTo>
                <a:lnTo>
                  <a:pt x="2369" y="114"/>
                </a:lnTo>
                <a:lnTo>
                  <a:pt x="2367" y="116"/>
                </a:lnTo>
                <a:lnTo>
                  <a:pt x="2367" y="121"/>
                </a:lnTo>
                <a:lnTo>
                  <a:pt x="2364" y="142"/>
                </a:lnTo>
                <a:lnTo>
                  <a:pt x="2364" y="168"/>
                </a:lnTo>
                <a:lnTo>
                  <a:pt x="2362" y="192"/>
                </a:lnTo>
                <a:lnTo>
                  <a:pt x="2362" y="210"/>
                </a:lnTo>
                <a:lnTo>
                  <a:pt x="2360" y="194"/>
                </a:lnTo>
                <a:lnTo>
                  <a:pt x="2360" y="175"/>
                </a:lnTo>
                <a:lnTo>
                  <a:pt x="2357" y="156"/>
                </a:lnTo>
                <a:lnTo>
                  <a:pt x="2357" y="137"/>
                </a:lnTo>
                <a:lnTo>
                  <a:pt x="2355" y="135"/>
                </a:lnTo>
                <a:lnTo>
                  <a:pt x="2355" y="133"/>
                </a:lnTo>
                <a:lnTo>
                  <a:pt x="2353" y="130"/>
                </a:lnTo>
                <a:lnTo>
                  <a:pt x="2353" y="128"/>
                </a:lnTo>
                <a:lnTo>
                  <a:pt x="2350" y="133"/>
                </a:lnTo>
                <a:lnTo>
                  <a:pt x="2350" y="142"/>
                </a:lnTo>
                <a:lnTo>
                  <a:pt x="2348" y="151"/>
                </a:lnTo>
                <a:lnTo>
                  <a:pt x="2348" y="161"/>
                </a:lnTo>
                <a:lnTo>
                  <a:pt x="2346" y="170"/>
                </a:lnTo>
                <a:lnTo>
                  <a:pt x="2346" y="177"/>
                </a:lnTo>
                <a:lnTo>
                  <a:pt x="2343" y="187"/>
                </a:lnTo>
                <a:lnTo>
                  <a:pt x="2343" y="196"/>
                </a:lnTo>
                <a:lnTo>
                  <a:pt x="2341" y="206"/>
                </a:lnTo>
                <a:lnTo>
                  <a:pt x="2341" y="218"/>
                </a:lnTo>
                <a:lnTo>
                  <a:pt x="2339" y="236"/>
                </a:lnTo>
                <a:lnTo>
                  <a:pt x="2339" y="258"/>
                </a:lnTo>
                <a:lnTo>
                  <a:pt x="2336" y="279"/>
                </a:lnTo>
                <a:lnTo>
                  <a:pt x="2336" y="298"/>
                </a:lnTo>
                <a:lnTo>
                  <a:pt x="2334" y="310"/>
                </a:lnTo>
                <a:lnTo>
                  <a:pt x="2334" y="298"/>
                </a:lnTo>
                <a:lnTo>
                  <a:pt x="2331" y="284"/>
                </a:lnTo>
                <a:lnTo>
                  <a:pt x="2331" y="270"/>
                </a:lnTo>
                <a:lnTo>
                  <a:pt x="2329" y="258"/>
                </a:lnTo>
                <a:lnTo>
                  <a:pt x="2329" y="244"/>
                </a:lnTo>
                <a:lnTo>
                  <a:pt x="2327" y="232"/>
                </a:lnTo>
                <a:lnTo>
                  <a:pt x="2324" y="218"/>
                </a:lnTo>
                <a:lnTo>
                  <a:pt x="2324" y="206"/>
                </a:lnTo>
                <a:lnTo>
                  <a:pt x="2322" y="199"/>
                </a:lnTo>
                <a:lnTo>
                  <a:pt x="2322" y="210"/>
                </a:lnTo>
                <a:lnTo>
                  <a:pt x="2320" y="244"/>
                </a:lnTo>
                <a:lnTo>
                  <a:pt x="2320" y="255"/>
                </a:lnTo>
                <a:lnTo>
                  <a:pt x="2317" y="262"/>
                </a:lnTo>
                <a:lnTo>
                  <a:pt x="2317" y="272"/>
                </a:lnTo>
                <a:lnTo>
                  <a:pt x="2315" y="267"/>
                </a:lnTo>
                <a:lnTo>
                  <a:pt x="2315" y="234"/>
                </a:lnTo>
                <a:lnTo>
                  <a:pt x="2313" y="234"/>
                </a:lnTo>
                <a:lnTo>
                  <a:pt x="2313" y="241"/>
                </a:lnTo>
                <a:lnTo>
                  <a:pt x="2310" y="222"/>
                </a:lnTo>
                <a:lnTo>
                  <a:pt x="2310" y="192"/>
                </a:lnTo>
                <a:lnTo>
                  <a:pt x="2308" y="210"/>
                </a:lnTo>
                <a:lnTo>
                  <a:pt x="2308" y="220"/>
                </a:lnTo>
                <a:lnTo>
                  <a:pt x="2305" y="222"/>
                </a:lnTo>
                <a:lnTo>
                  <a:pt x="2305" y="225"/>
                </a:lnTo>
                <a:lnTo>
                  <a:pt x="2303" y="229"/>
                </a:lnTo>
                <a:lnTo>
                  <a:pt x="2303" y="227"/>
                </a:lnTo>
                <a:lnTo>
                  <a:pt x="2301" y="232"/>
                </a:lnTo>
                <a:lnTo>
                  <a:pt x="2301" y="241"/>
                </a:lnTo>
                <a:lnTo>
                  <a:pt x="2298" y="251"/>
                </a:lnTo>
                <a:lnTo>
                  <a:pt x="2298" y="265"/>
                </a:lnTo>
                <a:lnTo>
                  <a:pt x="2296" y="255"/>
                </a:lnTo>
                <a:lnTo>
                  <a:pt x="2296" y="229"/>
                </a:lnTo>
                <a:lnTo>
                  <a:pt x="2294" y="236"/>
                </a:lnTo>
                <a:lnTo>
                  <a:pt x="2294" y="246"/>
                </a:lnTo>
                <a:lnTo>
                  <a:pt x="2291" y="255"/>
                </a:lnTo>
                <a:lnTo>
                  <a:pt x="2291" y="265"/>
                </a:lnTo>
                <a:lnTo>
                  <a:pt x="2289" y="272"/>
                </a:lnTo>
                <a:lnTo>
                  <a:pt x="2289" y="281"/>
                </a:lnTo>
                <a:lnTo>
                  <a:pt x="2287" y="288"/>
                </a:lnTo>
                <a:lnTo>
                  <a:pt x="2287" y="296"/>
                </a:lnTo>
                <a:lnTo>
                  <a:pt x="2284" y="260"/>
                </a:lnTo>
                <a:lnTo>
                  <a:pt x="2284" y="220"/>
                </a:lnTo>
                <a:lnTo>
                  <a:pt x="2282" y="246"/>
                </a:lnTo>
                <a:lnTo>
                  <a:pt x="2282" y="255"/>
                </a:lnTo>
                <a:lnTo>
                  <a:pt x="2279" y="255"/>
                </a:lnTo>
                <a:lnTo>
                  <a:pt x="2279" y="255"/>
                </a:lnTo>
                <a:lnTo>
                  <a:pt x="2277" y="253"/>
                </a:lnTo>
                <a:lnTo>
                  <a:pt x="2277" y="267"/>
                </a:lnTo>
                <a:lnTo>
                  <a:pt x="2275" y="284"/>
                </a:lnTo>
                <a:lnTo>
                  <a:pt x="2275" y="284"/>
                </a:lnTo>
                <a:lnTo>
                  <a:pt x="2272" y="281"/>
                </a:lnTo>
                <a:lnTo>
                  <a:pt x="2270" y="265"/>
                </a:lnTo>
                <a:lnTo>
                  <a:pt x="2270" y="234"/>
                </a:lnTo>
                <a:lnTo>
                  <a:pt x="2268" y="248"/>
                </a:lnTo>
                <a:lnTo>
                  <a:pt x="2268" y="258"/>
                </a:lnTo>
                <a:lnTo>
                  <a:pt x="2265" y="262"/>
                </a:lnTo>
                <a:lnTo>
                  <a:pt x="2265" y="286"/>
                </a:lnTo>
                <a:lnTo>
                  <a:pt x="2263" y="338"/>
                </a:lnTo>
                <a:lnTo>
                  <a:pt x="2263" y="397"/>
                </a:lnTo>
                <a:lnTo>
                  <a:pt x="2261" y="411"/>
                </a:lnTo>
                <a:lnTo>
                  <a:pt x="2261" y="423"/>
                </a:lnTo>
                <a:lnTo>
                  <a:pt x="2258" y="433"/>
                </a:lnTo>
                <a:lnTo>
                  <a:pt x="2258" y="440"/>
                </a:lnTo>
                <a:lnTo>
                  <a:pt x="2256" y="433"/>
                </a:lnTo>
                <a:lnTo>
                  <a:pt x="2256" y="433"/>
                </a:lnTo>
                <a:lnTo>
                  <a:pt x="2253" y="466"/>
                </a:lnTo>
                <a:lnTo>
                  <a:pt x="2253" y="506"/>
                </a:lnTo>
                <a:lnTo>
                  <a:pt x="2251" y="544"/>
                </a:lnTo>
                <a:lnTo>
                  <a:pt x="2251" y="577"/>
                </a:lnTo>
                <a:lnTo>
                  <a:pt x="2249" y="607"/>
                </a:lnTo>
                <a:lnTo>
                  <a:pt x="2249" y="640"/>
                </a:lnTo>
                <a:lnTo>
                  <a:pt x="2246" y="671"/>
                </a:lnTo>
                <a:lnTo>
                  <a:pt x="2246" y="704"/>
                </a:lnTo>
                <a:lnTo>
                  <a:pt x="2244" y="735"/>
                </a:lnTo>
                <a:lnTo>
                  <a:pt x="2244" y="761"/>
                </a:lnTo>
                <a:lnTo>
                  <a:pt x="2242" y="751"/>
                </a:lnTo>
                <a:lnTo>
                  <a:pt x="2242" y="735"/>
                </a:lnTo>
                <a:lnTo>
                  <a:pt x="2239" y="716"/>
                </a:lnTo>
                <a:lnTo>
                  <a:pt x="2239" y="699"/>
                </a:lnTo>
                <a:lnTo>
                  <a:pt x="2237" y="709"/>
                </a:lnTo>
                <a:lnTo>
                  <a:pt x="2237" y="737"/>
                </a:lnTo>
                <a:lnTo>
                  <a:pt x="2235" y="763"/>
                </a:lnTo>
                <a:lnTo>
                  <a:pt x="2235" y="789"/>
                </a:lnTo>
                <a:lnTo>
                  <a:pt x="2232" y="815"/>
                </a:lnTo>
                <a:lnTo>
                  <a:pt x="2232" y="844"/>
                </a:lnTo>
                <a:lnTo>
                  <a:pt x="2230" y="865"/>
                </a:lnTo>
                <a:lnTo>
                  <a:pt x="2230" y="884"/>
                </a:lnTo>
                <a:lnTo>
                  <a:pt x="2227" y="886"/>
                </a:lnTo>
                <a:lnTo>
                  <a:pt x="2227" y="884"/>
                </a:lnTo>
                <a:lnTo>
                  <a:pt x="2225" y="879"/>
                </a:lnTo>
                <a:lnTo>
                  <a:pt x="2225" y="877"/>
                </a:lnTo>
                <a:lnTo>
                  <a:pt x="2223" y="872"/>
                </a:lnTo>
                <a:lnTo>
                  <a:pt x="2223" y="870"/>
                </a:lnTo>
                <a:lnTo>
                  <a:pt x="2220" y="872"/>
                </a:lnTo>
                <a:lnTo>
                  <a:pt x="2220" y="877"/>
                </a:lnTo>
                <a:lnTo>
                  <a:pt x="2218" y="881"/>
                </a:lnTo>
                <a:lnTo>
                  <a:pt x="2216" y="886"/>
                </a:lnTo>
                <a:lnTo>
                  <a:pt x="2216" y="891"/>
                </a:lnTo>
                <a:lnTo>
                  <a:pt x="2213" y="900"/>
                </a:lnTo>
                <a:lnTo>
                  <a:pt x="2213" y="912"/>
                </a:lnTo>
                <a:lnTo>
                  <a:pt x="2211" y="924"/>
                </a:lnTo>
                <a:lnTo>
                  <a:pt x="2211" y="938"/>
                </a:lnTo>
                <a:lnTo>
                  <a:pt x="2209" y="950"/>
                </a:lnTo>
                <a:lnTo>
                  <a:pt x="2209" y="962"/>
                </a:lnTo>
                <a:lnTo>
                  <a:pt x="2206" y="962"/>
                </a:lnTo>
                <a:lnTo>
                  <a:pt x="2206" y="959"/>
                </a:lnTo>
                <a:lnTo>
                  <a:pt x="2204" y="957"/>
                </a:lnTo>
                <a:lnTo>
                  <a:pt x="2204" y="955"/>
                </a:lnTo>
                <a:lnTo>
                  <a:pt x="2202" y="952"/>
                </a:lnTo>
                <a:lnTo>
                  <a:pt x="2202" y="950"/>
                </a:lnTo>
                <a:lnTo>
                  <a:pt x="2199" y="950"/>
                </a:lnTo>
                <a:lnTo>
                  <a:pt x="2199" y="950"/>
                </a:lnTo>
                <a:lnTo>
                  <a:pt x="2197" y="952"/>
                </a:lnTo>
                <a:lnTo>
                  <a:pt x="2197" y="952"/>
                </a:lnTo>
                <a:lnTo>
                  <a:pt x="2194" y="952"/>
                </a:lnTo>
                <a:lnTo>
                  <a:pt x="2194" y="952"/>
                </a:lnTo>
                <a:lnTo>
                  <a:pt x="2192" y="952"/>
                </a:lnTo>
                <a:lnTo>
                  <a:pt x="2192" y="950"/>
                </a:lnTo>
                <a:lnTo>
                  <a:pt x="2190" y="950"/>
                </a:lnTo>
                <a:lnTo>
                  <a:pt x="2190" y="948"/>
                </a:lnTo>
                <a:lnTo>
                  <a:pt x="2187" y="948"/>
                </a:lnTo>
                <a:lnTo>
                  <a:pt x="2187" y="948"/>
                </a:lnTo>
                <a:lnTo>
                  <a:pt x="2185" y="952"/>
                </a:lnTo>
                <a:lnTo>
                  <a:pt x="2185" y="957"/>
                </a:lnTo>
                <a:lnTo>
                  <a:pt x="2183" y="962"/>
                </a:lnTo>
                <a:lnTo>
                  <a:pt x="2183" y="966"/>
                </a:lnTo>
                <a:lnTo>
                  <a:pt x="2180" y="971"/>
                </a:lnTo>
                <a:lnTo>
                  <a:pt x="2180" y="976"/>
                </a:lnTo>
                <a:lnTo>
                  <a:pt x="2178" y="973"/>
                </a:lnTo>
                <a:lnTo>
                  <a:pt x="2178" y="971"/>
                </a:lnTo>
                <a:lnTo>
                  <a:pt x="2176" y="969"/>
                </a:lnTo>
                <a:lnTo>
                  <a:pt x="2176" y="966"/>
                </a:lnTo>
                <a:lnTo>
                  <a:pt x="2173" y="964"/>
                </a:lnTo>
                <a:lnTo>
                  <a:pt x="2173" y="962"/>
                </a:lnTo>
                <a:lnTo>
                  <a:pt x="2171" y="959"/>
                </a:lnTo>
                <a:lnTo>
                  <a:pt x="2171" y="957"/>
                </a:lnTo>
                <a:lnTo>
                  <a:pt x="2168" y="952"/>
                </a:lnTo>
                <a:lnTo>
                  <a:pt x="2168" y="948"/>
                </a:lnTo>
                <a:lnTo>
                  <a:pt x="2166" y="945"/>
                </a:lnTo>
                <a:lnTo>
                  <a:pt x="2166" y="940"/>
                </a:lnTo>
                <a:lnTo>
                  <a:pt x="2164" y="936"/>
                </a:lnTo>
                <a:lnTo>
                  <a:pt x="2161" y="931"/>
                </a:lnTo>
                <a:lnTo>
                  <a:pt x="2161" y="924"/>
                </a:lnTo>
                <a:lnTo>
                  <a:pt x="2159" y="917"/>
                </a:lnTo>
                <a:lnTo>
                  <a:pt x="2159" y="907"/>
                </a:lnTo>
                <a:lnTo>
                  <a:pt x="2157" y="900"/>
                </a:lnTo>
                <a:lnTo>
                  <a:pt x="2157" y="893"/>
                </a:lnTo>
                <a:lnTo>
                  <a:pt x="2154" y="888"/>
                </a:lnTo>
                <a:lnTo>
                  <a:pt x="2154" y="900"/>
                </a:lnTo>
                <a:lnTo>
                  <a:pt x="2152" y="912"/>
                </a:lnTo>
                <a:lnTo>
                  <a:pt x="2152" y="924"/>
                </a:lnTo>
                <a:lnTo>
                  <a:pt x="2150" y="936"/>
                </a:lnTo>
                <a:lnTo>
                  <a:pt x="2150" y="948"/>
                </a:lnTo>
                <a:lnTo>
                  <a:pt x="2147" y="950"/>
                </a:lnTo>
                <a:lnTo>
                  <a:pt x="2147" y="952"/>
                </a:lnTo>
                <a:lnTo>
                  <a:pt x="2145" y="952"/>
                </a:lnTo>
                <a:lnTo>
                  <a:pt x="2145" y="952"/>
                </a:lnTo>
                <a:lnTo>
                  <a:pt x="2142" y="952"/>
                </a:lnTo>
                <a:lnTo>
                  <a:pt x="2142" y="955"/>
                </a:lnTo>
                <a:lnTo>
                  <a:pt x="2140" y="950"/>
                </a:lnTo>
                <a:lnTo>
                  <a:pt x="2140" y="943"/>
                </a:lnTo>
                <a:lnTo>
                  <a:pt x="2138" y="936"/>
                </a:lnTo>
                <a:lnTo>
                  <a:pt x="2138" y="929"/>
                </a:lnTo>
                <a:lnTo>
                  <a:pt x="2135" y="924"/>
                </a:lnTo>
                <a:lnTo>
                  <a:pt x="2135" y="919"/>
                </a:lnTo>
                <a:lnTo>
                  <a:pt x="2133" y="924"/>
                </a:lnTo>
                <a:lnTo>
                  <a:pt x="2133" y="929"/>
                </a:lnTo>
                <a:lnTo>
                  <a:pt x="2131" y="933"/>
                </a:lnTo>
                <a:lnTo>
                  <a:pt x="2131" y="940"/>
                </a:lnTo>
                <a:lnTo>
                  <a:pt x="2128" y="945"/>
                </a:lnTo>
                <a:lnTo>
                  <a:pt x="2128" y="950"/>
                </a:lnTo>
                <a:lnTo>
                  <a:pt x="2126" y="957"/>
                </a:lnTo>
                <a:lnTo>
                  <a:pt x="2126" y="964"/>
                </a:lnTo>
                <a:lnTo>
                  <a:pt x="2124" y="969"/>
                </a:lnTo>
                <a:lnTo>
                  <a:pt x="2124" y="976"/>
                </a:lnTo>
                <a:lnTo>
                  <a:pt x="2121" y="983"/>
                </a:lnTo>
                <a:lnTo>
                  <a:pt x="2121" y="990"/>
                </a:lnTo>
                <a:lnTo>
                  <a:pt x="2119" y="997"/>
                </a:lnTo>
                <a:lnTo>
                  <a:pt x="2119" y="1007"/>
                </a:lnTo>
                <a:lnTo>
                  <a:pt x="2116" y="1014"/>
                </a:lnTo>
                <a:lnTo>
                  <a:pt x="2116" y="1023"/>
                </a:lnTo>
                <a:lnTo>
                  <a:pt x="2114" y="1030"/>
                </a:lnTo>
                <a:lnTo>
                  <a:pt x="2114" y="1035"/>
                </a:lnTo>
                <a:lnTo>
                  <a:pt x="2112" y="1037"/>
                </a:lnTo>
                <a:lnTo>
                  <a:pt x="2112" y="1037"/>
                </a:lnTo>
                <a:lnTo>
                  <a:pt x="2109" y="1040"/>
                </a:lnTo>
                <a:lnTo>
                  <a:pt x="2107" y="1040"/>
                </a:lnTo>
                <a:lnTo>
                  <a:pt x="2107" y="1040"/>
                </a:lnTo>
                <a:lnTo>
                  <a:pt x="2105" y="1023"/>
                </a:lnTo>
                <a:lnTo>
                  <a:pt x="2105" y="1002"/>
                </a:lnTo>
                <a:lnTo>
                  <a:pt x="2102" y="983"/>
                </a:lnTo>
                <a:lnTo>
                  <a:pt x="2102" y="964"/>
                </a:lnTo>
                <a:lnTo>
                  <a:pt x="2100" y="943"/>
                </a:lnTo>
                <a:lnTo>
                  <a:pt x="2100" y="926"/>
                </a:lnTo>
                <a:lnTo>
                  <a:pt x="2098" y="926"/>
                </a:lnTo>
                <a:lnTo>
                  <a:pt x="2098" y="929"/>
                </a:lnTo>
                <a:lnTo>
                  <a:pt x="2095" y="931"/>
                </a:lnTo>
                <a:lnTo>
                  <a:pt x="2095" y="924"/>
                </a:lnTo>
                <a:lnTo>
                  <a:pt x="2093" y="905"/>
                </a:lnTo>
                <a:lnTo>
                  <a:pt x="2093" y="888"/>
                </a:lnTo>
                <a:lnTo>
                  <a:pt x="2090" y="891"/>
                </a:lnTo>
                <a:lnTo>
                  <a:pt x="2090" y="900"/>
                </a:lnTo>
                <a:lnTo>
                  <a:pt x="2088" y="910"/>
                </a:lnTo>
                <a:lnTo>
                  <a:pt x="2088" y="919"/>
                </a:lnTo>
                <a:lnTo>
                  <a:pt x="2086" y="929"/>
                </a:lnTo>
                <a:lnTo>
                  <a:pt x="2086" y="938"/>
                </a:lnTo>
                <a:lnTo>
                  <a:pt x="2083" y="950"/>
                </a:lnTo>
                <a:lnTo>
                  <a:pt x="2083" y="959"/>
                </a:lnTo>
                <a:lnTo>
                  <a:pt x="2081" y="971"/>
                </a:lnTo>
                <a:lnTo>
                  <a:pt x="2081" y="981"/>
                </a:lnTo>
                <a:lnTo>
                  <a:pt x="2079" y="992"/>
                </a:lnTo>
                <a:lnTo>
                  <a:pt x="2079" y="1002"/>
                </a:lnTo>
                <a:lnTo>
                  <a:pt x="2076" y="1011"/>
                </a:lnTo>
                <a:lnTo>
                  <a:pt x="2076" y="1018"/>
                </a:lnTo>
                <a:lnTo>
                  <a:pt x="2074" y="1025"/>
                </a:lnTo>
                <a:lnTo>
                  <a:pt x="2074" y="1033"/>
                </a:lnTo>
                <a:lnTo>
                  <a:pt x="2072" y="1040"/>
                </a:lnTo>
                <a:lnTo>
                  <a:pt x="2072" y="1044"/>
                </a:lnTo>
                <a:lnTo>
                  <a:pt x="2069" y="1051"/>
                </a:lnTo>
                <a:lnTo>
                  <a:pt x="2069" y="1059"/>
                </a:lnTo>
                <a:lnTo>
                  <a:pt x="2067" y="1056"/>
                </a:lnTo>
                <a:lnTo>
                  <a:pt x="2067" y="1051"/>
                </a:lnTo>
                <a:lnTo>
                  <a:pt x="2065" y="1044"/>
                </a:lnTo>
                <a:lnTo>
                  <a:pt x="2065" y="1040"/>
                </a:lnTo>
                <a:lnTo>
                  <a:pt x="2062" y="1035"/>
                </a:lnTo>
                <a:lnTo>
                  <a:pt x="2062" y="1030"/>
                </a:lnTo>
                <a:lnTo>
                  <a:pt x="2060" y="1023"/>
                </a:lnTo>
                <a:lnTo>
                  <a:pt x="2060" y="1016"/>
                </a:lnTo>
                <a:lnTo>
                  <a:pt x="2057" y="1009"/>
                </a:lnTo>
                <a:lnTo>
                  <a:pt x="2057" y="999"/>
                </a:lnTo>
                <a:lnTo>
                  <a:pt x="2055" y="992"/>
                </a:lnTo>
                <a:lnTo>
                  <a:pt x="2053" y="983"/>
                </a:lnTo>
                <a:lnTo>
                  <a:pt x="2053" y="976"/>
                </a:lnTo>
                <a:lnTo>
                  <a:pt x="2050" y="966"/>
                </a:lnTo>
                <a:lnTo>
                  <a:pt x="2050" y="955"/>
                </a:lnTo>
                <a:lnTo>
                  <a:pt x="2048" y="943"/>
                </a:lnTo>
                <a:lnTo>
                  <a:pt x="2048" y="931"/>
                </a:lnTo>
                <a:lnTo>
                  <a:pt x="2046" y="919"/>
                </a:lnTo>
                <a:lnTo>
                  <a:pt x="2046" y="903"/>
                </a:lnTo>
                <a:lnTo>
                  <a:pt x="2043" y="881"/>
                </a:lnTo>
                <a:lnTo>
                  <a:pt x="2043" y="867"/>
                </a:lnTo>
                <a:lnTo>
                  <a:pt x="2041" y="870"/>
                </a:lnTo>
                <a:lnTo>
                  <a:pt x="2041" y="874"/>
                </a:lnTo>
                <a:lnTo>
                  <a:pt x="2039" y="877"/>
                </a:lnTo>
                <a:lnTo>
                  <a:pt x="2039" y="879"/>
                </a:lnTo>
                <a:lnTo>
                  <a:pt x="2036" y="881"/>
                </a:lnTo>
                <a:lnTo>
                  <a:pt x="2036" y="884"/>
                </a:lnTo>
                <a:lnTo>
                  <a:pt x="2034" y="888"/>
                </a:lnTo>
                <a:lnTo>
                  <a:pt x="2034" y="896"/>
                </a:lnTo>
                <a:lnTo>
                  <a:pt x="2031" y="900"/>
                </a:lnTo>
                <a:lnTo>
                  <a:pt x="2031" y="905"/>
                </a:lnTo>
                <a:lnTo>
                  <a:pt x="2029" y="910"/>
                </a:lnTo>
                <a:lnTo>
                  <a:pt x="2029" y="917"/>
                </a:lnTo>
                <a:lnTo>
                  <a:pt x="2027" y="922"/>
                </a:lnTo>
                <a:lnTo>
                  <a:pt x="2027" y="924"/>
                </a:lnTo>
                <a:lnTo>
                  <a:pt x="2024" y="926"/>
                </a:lnTo>
                <a:lnTo>
                  <a:pt x="2024" y="926"/>
                </a:lnTo>
                <a:lnTo>
                  <a:pt x="2022" y="929"/>
                </a:lnTo>
                <a:lnTo>
                  <a:pt x="2022" y="929"/>
                </a:lnTo>
                <a:lnTo>
                  <a:pt x="2020" y="931"/>
                </a:lnTo>
                <a:lnTo>
                  <a:pt x="2020" y="931"/>
                </a:lnTo>
                <a:lnTo>
                  <a:pt x="2017" y="931"/>
                </a:lnTo>
                <a:lnTo>
                  <a:pt x="2017" y="926"/>
                </a:lnTo>
                <a:lnTo>
                  <a:pt x="2015" y="924"/>
                </a:lnTo>
                <a:lnTo>
                  <a:pt x="2015" y="922"/>
                </a:lnTo>
                <a:lnTo>
                  <a:pt x="2013" y="917"/>
                </a:lnTo>
                <a:lnTo>
                  <a:pt x="2013" y="914"/>
                </a:lnTo>
                <a:lnTo>
                  <a:pt x="2010" y="912"/>
                </a:lnTo>
                <a:lnTo>
                  <a:pt x="2010" y="910"/>
                </a:lnTo>
                <a:lnTo>
                  <a:pt x="2008" y="905"/>
                </a:lnTo>
                <a:lnTo>
                  <a:pt x="2008" y="903"/>
                </a:lnTo>
                <a:lnTo>
                  <a:pt x="2005" y="886"/>
                </a:lnTo>
                <a:lnTo>
                  <a:pt x="2005" y="851"/>
                </a:lnTo>
                <a:lnTo>
                  <a:pt x="2003" y="815"/>
                </a:lnTo>
                <a:lnTo>
                  <a:pt x="2003" y="801"/>
                </a:lnTo>
                <a:lnTo>
                  <a:pt x="2001" y="792"/>
                </a:lnTo>
                <a:lnTo>
                  <a:pt x="1998" y="782"/>
                </a:lnTo>
                <a:lnTo>
                  <a:pt x="1998" y="749"/>
                </a:lnTo>
                <a:lnTo>
                  <a:pt x="1996" y="704"/>
                </a:lnTo>
                <a:lnTo>
                  <a:pt x="1996" y="671"/>
                </a:lnTo>
                <a:lnTo>
                  <a:pt x="1994" y="659"/>
                </a:lnTo>
                <a:lnTo>
                  <a:pt x="1994" y="648"/>
                </a:lnTo>
                <a:lnTo>
                  <a:pt x="1991" y="633"/>
                </a:lnTo>
                <a:lnTo>
                  <a:pt x="1991" y="588"/>
                </a:lnTo>
                <a:lnTo>
                  <a:pt x="1989" y="539"/>
                </a:lnTo>
                <a:lnTo>
                  <a:pt x="1989" y="527"/>
                </a:lnTo>
                <a:lnTo>
                  <a:pt x="1987" y="527"/>
                </a:lnTo>
                <a:lnTo>
                  <a:pt x="1987" y="525"/>
                </a:lnTo>
                <a:lnTo>
                  <a:pt x="1984" y="522"/>
                </a:lnTo>
                <a:lnTo>
                  <a:pt x="1984" y="513"/>
                </a:lnTo>
                <a:lnTo>
                  <a:pt x="1982" y="513"/>
                </a:lnTo>
                <a:lnTo>
                  <a:pt x="1982" y="522"/>
                </a:lnTo>
                <a:lnTo>
                  <a:pt x="1979" y="529"/>
                </a:lnTo>
                <a:lnTo>
                  <a:pt x="1979" y="539"/>
                </a:lnTo>
                <a:lnTo>
                  <a:pt x="1977" y="548"/>
                </a:lnTo>
                <a:lnTo>
                  <a:pt x="1977" y="560"/>
                </a:lnTo>
                <a:lnTo>
                  <a:pt x="1975" y="574"/>
                </a:lnTo>
                <a:lnTo>
                  <a:pt x="1975" y="591"/>
                </a:lnTo>
                <a:lnTo>
                  <a:pt x="1972" y="605"/>
                </a:lnTo>
                <a:lnTo>
                  <a:pt x="1972" y="622"/>
                </a:lnTo>
                <a:lnTo>
                  <a:pt x="1970" y="633"/>
                </a:lnTo>
                <a:lnTo>
                  <a:pt x="1970" y="633"/>
                </a:lnTo>
                <a:lnTo>
                  <a:pt x="1968" y="636"/>
                </a:lnTo>
                <a:lnTo>
                  <a:pt x="1968" y="636"/>
                </a:lnTo>
                <a:lnTo>
                  <a:pt x="1965" y="636"/>
                </a:lnTo>
                <a:lnTo>
                  <a:pt x="1965" y="636"/>
                </a:lnTo>
                <a:lnTo>
                  <a:pt x="1963" y="629"/>
                </a:lnTo>
                <a:lnTo>
                  <a:pt x="1963" y="622"/>
                </a:lnTo>
                <a:lnTo>
                  <a:pt x="1961" y="614"/>
                </a:lnTo>
                <a:lnTo>
                  <a:pt x="1961" y="607"/>
                </a:lnTo>
                <a:lnTo>
                  <a:pt x="1958" y="600"/>
                </a:lnTo>
                <a:lnTo>
                  <a:pt x="1958" y="593"/>
                </a:lnTo>
                <a:lnTo>
                  <a:pt x="1956" y="588"/>
                </a:lnTo>
                <a:lnTo>
                  <a:pt x="1956" y="584"/>
                </a:lnTo>
                <a:lnTo>
                  <a:pt x="1954" y="577"/>
                </a:lnTo>
                <a:lnTo>
                  <a:pt x="1954" y="577"/>
                </a:lnTo>
                <a:lnTo>
                  <a:pt x="1951" y="584"/>
                </a:lnTo>
                <a:lnTo>
                  <a:pt x="1951" y="593"/>
                </a:lnTo>
                <a:lnTo>
                  <a:pt x="1949" y="610"/>
                </a:lnTo>
                <a:lnTo>
                  <a:pt x="1949" y="636"/>
                </a:lnTo>
                <a:lnTo>
                  <a:pt x="1946" y="666"/>
                </a:lnTo>
                <a:lnTo>
                  <a:pt x="1944" y="702"/>
                </a:lnTo>
                <a:lnTo>
                  <a:pt x="1944" y="735"/>
                </a:lnTo>
                <a:lnTo>
                  <a:pt x="1942" y="761"/>
                </a:lnTo>
                <a:lnTo>
                  <a:pt x="1942" y="770"/>
                </a:lnTo>
                <a:lnTo>
                  <a:pt x="1939" y="775"/>
                </a:lnTo>
                <a:lnTo>
                  <a:pt x="1939" y="763"/>
                </a:lnTo>
                <a:lnTo>
                  <a:pt x="1937" y="754"/>
                </a:lnTo>
                <a:lnTo>
                  <a:pt x="1937" y="744"/>
                </a:lnTo>
                <a:lnTo>
                  <a:pt x="1935" y="733"/>
                </a:lnTo>
                <a:lnTo>
                  <a:pt x="1935" y="728"/>
                </a:lnTo>
                <a:lnTo>
                  <a:pt x="1932" y="728"/>
                </a:lnTo>
                <a:lnTo>
                  <a:pt x="1932" y="730"/>
                </a:lnTo>
                <a:lnTo>
                  <a:pt x="1930" y="730"/>
                </a:lnTo>
                <a:lnTo>
                  <a:pt x="1930" y="730"/>
                </a:lnTo>
                <a:lnTo>
                  <a:pt x="1928" y="725"/>
                </a:lnTo>
                <a:lnTo>
                  <a:pt x="1928" y="716"/>
                </a:lnTo>
                <a:lnTo>
                  <a:pt x="1925" y="707"/>
                </a:lnTo>
                <a:lnTo>
                  <a:pt x="1925" y="699"/>
                </a:lnTo>
                <a:lnTo>
                  <a:pt x="1923" y="690"/>
                </a:lnTo>
                <a:lnTo>
                  <a:pt x="1923" y="681"/>
                </a:lnTo>
                <a:lnTo>
                  <a:pt x="1920" y="671"/>
                </a:lnTo>
                <a:lnTo>
                  <a:pt x="1920" y="662"/>
                </a:lnTo>
                <a:lnTo>
                  <a:pt x="1918" y="652"/>
                </a:lnTo>
                <a:lnTo>
                  <a:pt x="1918" y="650"/>
                </a:lnTo>
                <a:lnTo>
                  <a:pt x="1916" y="650"/>
                </a:lnTo>
                <a:lnTo>
                  <a:pt x="1916" y="650"/>
                </a:lnTo>
                <a:lnTo>
                  <a:pt x="1913" y="652"/>
                </a:lnTo>
                <a:lnTo>
                  <a:pt x="1913" y="652"/>
                </a:lnTo>
                <a:lnTo>
                  <a:pt x="1911" y="652"/>
                </a:lnTo>
                <a:lnTo>
                  <a:pt x="1911" y="652"/>
                </a:lnTo>
                <a:lnTo>
                  <a:pt x="1909" y="652"/>
                </a:lnTo>
                <a:lnTo>
                  <a:pt x="1909" y="650"/>
                </a:lnTo>
                <a:lnTo>
                  <a:pt x="1906" y="645"/>
                </a:lnTo>
                <a:lnTo>
                  <a:pt x="1906" y="640"/>
                </a:lnTo>
                <a:lnTo>
                  <a:pt x="1904" y="636"/>
                </a:lnTo>
                <a:lnTo>
                  <a:pt x="1904" y="636"/>
                </a:lnTo>
                <a:lnTo>
                  <a:pt x="1902" y="636"/>
                </a:lnTo>
                <a:lnTo>
                  <a:pt x="1902" y="636"/>
                </a:lnTo>
                <a:lnTo>
                  <a:pt x="1899" y="636"/>
                </a:lnTo>
                <a:lnTo>
                  <a:pt x="1899" y="638"/>
                </a:lnTo>
                <a:lnTo>
                  <a:pt x="1897" y="643"/>
                </a:lnTo>
                <a:lnTo>
                  <a:pt x="1897" y="648"/>
                </a:lnTo>
                <a:lnTo>
                  <a:pt x="1894" y="650"/>
                </a:lnTo>
                <a:lnTo>
                  <a:pt x="1894" y="638"/>
                </a:lnTo>
                <a:lnTo>
                  <a:pt x="1892" y="622"/>
                </a:lnTo>
                <a:lnTo>
                  <a:pt x="1892" y="605"/>
                </a:lnTo>
                <a:lnTo>
                  <a:pt x="1890" y="591"/>
                </a:lnTo>
                <a:lnTo>
                  <a:pt x="1887" y="577"/>
                </a:lnTo>
                <a:lnTo>
                  <a:pt x="1887" y="562"/>
                </a:lnTo>
                <a:lnTo>
                  <a:pt x="1885" y="548"/>
                </a:lnTo>
                <a:lnTo>
                  <a:pt x="1885" y="548"/>
                </a:lnTo>
                <a:lnTo>
                  <a:pt x="1883" y="553"/>
                </a:lnTo>
                <a:lnTo>
                  <a:pt x="1883" y="510"/>
                </a:lnTo>
                <a:lnTo>
                  <a:pt x="1880" y="447"/>
                </a:lnTo>
                <a:lnTo>
                  <a:pt x="1880" y="451"/>
                </a:lnTo>
                <a:lnTo>
                  <a:pt x="1878" y="466"/>
                </a:lnTo>
                <a:lnTo>
                  <a:pt x="1878" y="506"/>
                </a:lnTo>
                <a:lnTo>
                  <a:pt x="1876" y="536"/>
                </a:lnTo>
                <a:lnTo>
                  <a:pt x="1876" y="536"/>
                </a:lnTo>
                <a:lnTo>
                  <a:pt x="1873" y="534"/>
                </a:lnTo>
                <a:lnTo>
                  <a:pt x="1873" y="532"/>
                </a:lnTo>
                <a:lnTo>
                  <a:pt x="1871" y="525"/>
                </a:lnTo>
                <a:lnTo>
                  <a:pt x="1871" y="515"/>
                </a:lnTo>
                <a:lnTo>
                  <a:pt x="1868" y="506"/>
                </a:lnTo>
                <a:lnTo>
                  <a:pt x="1868" y="499"/>
                </a:lnTo>
                <a:lnTo>
                  <a:pt x="1866" y="506"/>
                </a:lnTo>
                <a:lnTo>
                  <a:pt x="1866" y="513"/>
                </a:lnTo>
                <a:lnTo>
                  <a:pt x="1864" y="520"/>
                </a:lnTo>
                <a:lnTo>
                  <a:pt x="1864" y="529"/>
                </a:lnTo>
                <a:lnTo>
                  <a:pt x="1861" y="539"/>
                </a:lnTo>
                <a:lnTo>
                  <a:pt x="1861" y="551"/>
                </a:lnTo>
                <a:lnTo>
                  <a:pt x="1859" y="560"/>
                </a:lnTo>
                <a:lnTo>
                  <a:pt x="1859" y="567"/>
                </a:lnTo>
                <a:lnTo>
                  <a:pt x="1857" y="570"/>
                </a:lnTo>
                <a:lnTo>
                  <a:pt x="1857" y="570"/>
                </a:lnTo>
                <a:lnTo>
                  <a:pt x="1854" y="572"/>
                </a:lnTo>
                <a:lnTo>
                  <a:pt x="1854" y="574"/>
                </a:lnTo>
                <a:lnTo>
                  <a:pt x="1852" y="577"/>
                </a:lnTo>
                <a:lnTo>
                  <a:pt x="1852" y="579"/>
                </a:lnTo>
                <a:lnTo>
                  <a:pt x="1850" y="579"/>
                </a:lnTo>
                <a:lnTo>
                  <a:pt x="1850" y="581"/>
                </a:lnTo>
                <a:lnTo>
                  <a:pt x="1847" y="581"/>
                </a:lnTo>
                <a:lnTo>
                  <a:pt x="1847" y="579"/>
                </a:lnTo>
                <a:lnTo>
                  <a:pt x="1845" y="579"/>
                </a:lnTo>
                <a:lnTo>
                  <a:pt x="1845" y="581"/>
                </a:lnTo>
                <a:lnTo>
                  <a:pt x="1842" y="584"/>
                </a:lnTo>
                <a:lnTo>
                  <a:pt x="1842" y="586"/>
                </a:lnTo>
                <a:lnTo>
                  <a:pt x="1840" y="588"/>
                </a:lnTo>
                <a:lnTo>
                  <a:pt x="1840" y="591"/>
                </a:lnTo>
                <a:lnTo>
                  <a:pt x="1838" y="593"/>
                </a:lnTo>
                <a:lnTo>
                  <a:pt x="1838" y="598"/>
                </a:lnTo>
                <a:lnTo>
                  <a:pt x="1835" y="600"/>
                </a:lnTo>
                <a:lnTo>
                  <a:pt x="1833" y="600"/>
                </a:lnTo>
                <a:lnTo>
                  <a:pt x="1833" y="600"/>
                </a:lnTo>
                <a:lnTo>
                  <a:pt x="1831" y="600"/>
                </a:lnTo>
                <a:lnTo>
                  <a:pt x="1831" y="603"/>
                </a:lnTo>
                <a:lnTo>
                  <a:pt x="1828" y="612"/>
                </a:lnTo>
                <a:lnTo>
                  <a:pt x="1828" y="622"/>
                </a:lnTo>
                <a:lnTo>
                  <a:pt x="1826" y="631"/>
                </a:lnTo>
                <a:lnTo>
                  <a:pt x="1826" y="640"/>
                </a:lnTo>
                <a:lnTo>
                  <a:pt x="1824" y="645"/>
                </a:lnTo>
                <a:lnTo>
                  <a:pt x="1824" y="650"/>
                </a:lnTo>
                <a:lnTo>
                  <a:pt x="1821" y="657"/>
                </a:lnTo>
                <a:lnTo>
                  <a:pt x="1821" y="659"/>
                </a:lnTo>
                <a:lnTo>
                  <a:pt x="1819" y="657"/>
                </a:lnTo>
                <a:lnTo>
                  <a:pt x="1819" y="657"/>
                </a:lnTo>
                <a:lnTo>
                  <a:pt x="1817" y="657"/>
                </a:lnTo>
                <a:lnTo>
                  <a:pt x="1817" y="664"/>
                </a:lnTo>
                <a:lnTo>
                  <a:pt x="1814" y="671"/>
                </a:lnTo>
                <a:lnTo>
                  <a:pt x="1814" y="678"/>
                </a:lnTo>
                <a:lnTo>
                  <a:pt x="1812" y="681"/>
                </a:lnTo>
                <a:lnTo>
                  <a:pt x="1812" y="673"/>
                </a:lnTo>
                <a:lnTo>
                  <a:pt x="1809" y="669"/>
                </a:lnTo>
                <a:lnTo>
                  <a:pt x="1809" y="662"/>
                </a:lnTo>
                <a:lnTo>
                  <a:pt x="1807" y="657"/>
                </a:lnTo>
                <a:lnTo>
                  <a:pt x="1807" y="655"/>
                </a:lnTo>
                <a:lnTo>
                  <a:pt x="1805" y="655"/>
                </a:lnTo>
                <a:lnTo>
                  <a:pt x="1805" y="652"/>
                </a:lnTo>
                <a:lnTo>
                  <a:pt x="1802" y="652"/>
                </a:lnTo>
                <a:lnTo>
                  <a:pt x="1802" y="650"/>
                </a:lnTo>
                <a:lnTo>
                  <a:pt x="1800" y="648"/>
                </a:lnTo>
                <a:lnTo>
                  <a:pt x="1800" y="645"/>
                </a:lnTo>
                <a:lnTo>
                  <a:pt x="1798" y="645"/>
                </a:lnTo>
                <a:lnTo>
                  <a:pt x="1798" y="645"/>
                </a:lnTo>
                <a:lnTo>
                  <a:pt x="1795" y="643"/>
                </a:lnTo>
                <a:lnTo>
                  <a:pt x="1795" y="643"/>
                </a:lnTo>
                <a:lnTo>
                  <a:pt x="1793" y="638"/>
                </a:lnTo>
                <a:lnTo>
                  <a:pt x="1793" y="631"/>
                </a:lnTo>
                <a:lnTo>
                  <a:pt x="1791" y="626"/>
                </a:lnTo>
                <a:lnTo>
                  <a:pt x="1791" y="624"/>
                </a:lnTo>
                <a:lnTo>
                  <a:pt x="1788" y="624"/>
                </a:lnTo>
                <a:lnTo>
                  <a:pt x="1788" y="624"/>
                </a:lnTo>
                <a:lnTo>
                  <a:pt x="1786" y="624"/>
                </a:lnTo>
                <a:lnTo>
                  <a:pt x="1786" y="622"/>
                </a:lnTo>
                <a:lnTo>
                  <a:pt x="1783" y="617"/>
                </a:lnTo>
                <a:lnTo>
                  <a:pt x="1783" y="612"/>
                </a:lnTo>
                <a:lnTo>
                  <a:pt x="1781" y="610"/>
                </a:lnTo>
                <a:lnTo>
                  <a:pt x="1779" y="607"/>
                </a:lnTo>
                <a:lnTo>
                  <a:pt x="1779" y="607"/>
                </a:lnTo>
                <a:lnTo>
                  <a:pt x="1776" y="605"/>
                </a:lnTo>
                <a:lnTo>
                  <a:pt x="1776" y="603"/>
                </a:lnTo>
                <a:lnTo>
                  <a:pt x="1774" y="596"/>
                </a:lnTo>
                <a:lnTo>
                  <a:pt x="1774" y="588"/>
                </a:lnTo>
                <a:lnTo>
                  <a:pt x="1772" y="584"/>
                </a:lnTo>
                <a:lnTo>
                  <a:pt x="1772" y="586"/>
                </a:lnTo>
                <a:lnTo>
                  <a:pt x="1769" y="588"/>
                </a:lnTo>
                <a:lnTo>
                  <a:pt x="1769" y="593"/>
                </a:lnTo>
                <a:lnTo>
                  <a:pt x="1767" y="591"/>
                </a:lnTo>
                <a:lnTo>
                  <a:pt x="1767" y="581"/>
                </a:lnTo>
                <a:lnTo>
                  <a:pt x="1765" y="574"/>
                </a:lnTo>
                <a:lnTo>
                  <a:pt x="1765" y="565"/>
                </a:lnTo>
                <a:lnTo>
                  <a:pt x="1762" y="572"/>
                </a:lnTo>
                <a:lnTo>
                  <a:pt x="1762" y="591"/>
                </a:lnTo>
                <a:lnTo>
                  <a:pt x="1760" y="610"/>
                </a:lnTo>
                <a:lnTo>
                  <a:pt x="1760" y="626"/>
                </a:lnTo>
                <a:lnTo>
                  <a:pt x="1757" y="624"/>
                </a:lnTo>
                <a:lnTo>
                  <a:pt x="1757" y="617"/>
                </a:lnTo>
                <a:lnTo>
                  <a:pt x="1755" y="610"/>
                </a:lnTo>
                <a:lnTo>
                  <a:pt x="1755" y="603"/>
                </a:lnTo>
                <a:lnTo>
                  <a:pt x="1753" y="603"/>
                </a:lnTo>
                <a:lnTo>
                  <a:pt x="1753" y="607"/>
                </a:lnTo>
                <a:lnTo>
                  <a:pt x="1750" y="610"/>
                </a:lnTo>
                <a:lnTo>
                  <a:pt x="1750" y="610"/>
                </a:lnTo>
                <a:lnTo>
                  <a:pt x="1748" y="591"/>
                </a:lnTo>
                <a:lnTo>
                  <a:pt x="1748" y="572"/>
                </a:lnTo>
                <a:lnTo>
                  <a:pt x="1746" y="555"/>
                </a:lnTo>
                <a:lnTo>
                  <a:pt x="1746" y="548"/>
                </a:lnTo>
                <a:lnTo>
                  <a:pt x="1743" y="558"/>
                </a:lnTo>
                <a:lnTo>
                  <a:pt x="1743" y="570"/>
                </a:lnTo>
                <a:lnTo>
                  <a:pt x="1741" y="579"/>
                </a:lnTo>
                <a:lnTo>
                  <a:pt x="1741" y="581"/>
                </a:lnTo>
                <a:lnTo>
                  <a:pt x="1739" y="577"/>
                </a:lnTo>
                <a:lnTo>
                  <a:pt x="1739" y="574"/>
                </a:lnTo>
                <a:lnTo>
                  <a:pt x="1736" y="572"/>
                </a:lnTo>
                <a:lnTo>
                  <a:pt x="1736" y="565"/>
                </a:lnTo>
                <a:lnTo>
                  <a:pt x="1734" y="560"/>
                </a:lnTo>
                <a:lnTo>
                  <a:pt x="1734" y="553"/>
                </a:lnTo>
                <a:lnTo>
                  <a:pt x="1731" y="548"/>
                </a:lnTo>
                <a:lnTo>
                  <a:pt x="1731" y="544"/>
                </a:lnTo>
                <a:lnTo>
                  <a:pt x="1729" y="539"/>
                </a:lnTo>
                <a:lnTo>
                  <a:pt x="1729" y="534"/>
                </a:lnTo>
                <a:lnTo>
                  <a:pt x="1727" y="525"/>
                </a:lnTo>
                <a:lnTo>
                  <a:pt x="1724" y="510"/>
                </a:lnTo>
                <a:lnTo>
                  <a:pt x="1724" y="499"/>
                </a:lnTo>
                <a:lnTo>
                  <a:pt x="1722" y="494"/>
                </a:lnTo>
                <a:lnTo>
                  <a:pt x="1722" y="496"/>
                </a:lnTo>
                <a:lnTo>
                  <a:pt x="1720" y="499"/>
                </a:lnTo>
                <a:lnTo>
                  <a:pt x="1720" y="503"/>
                </a:lnTo>
                <a:lnTo>
                  <a:pt x="1717" y="506"/>
                </a:lnTo>
                <a:lnTo>
                  <a:pt x="1717" y="506"/>
                </a:lnTo>
                <a:lnTo>
                  <a:pt x="1715" y="508"/>
                </a:lnTo>
                <a:lnTo>
                  <a:pt x="1715" y="510"/>
                </a:lnTo>
                <a:lnTo>
                  <a:pt x="1713" y="510"/>
                </a:lnTo>
                <a:lnTo>
                  <a:pt x="1713" y="510"/>
                </a:lnTo>
                <a:lnTo>
                  <a:pt x="1710" y="506"/>
                </a:lnTo>
                <a:lnTo>
                  <a:pt x="1710" y="499"/>
                </a:lnTo>
                <a:lnTo>
                  <a:pt x="1708" y="492"/>
                </a:lnTo>
                <a:lnTo>
                  <a:pt x="1708" y="489"/>
                </a:lnTo>
                <a:lnTo>
                  <a:pt x="1705" y="496"/>
                </a:lnTo>
                <a:lnTo>
                  <a:pt x="1705" y="503"/>
                </a:lnTo>
                <a:lnTo>
                  <a:pt x="1703" y="510"/>
                </a:lnTo>
                <a:lnTo>
                  <a:pt x="1703" y="518"/>
                </a:lnTo>
                <a:lnTo>
                  <a:pt x="1701" y="525"/>
                </a:lnTo>
                <a:lnTo>
                  <a:pt x="1701" y="529"/>
                </a:lnTo>
                <a:lnTo>
                  <a:pt x="1698" y="532"/>
                </a:lnTo>
                <a:lnTo>
                  <a:pt x="1698" y="532"/>
                </a:lnTo>
                <a:lnTo>
                  <a:pt x="1696" y="534"/>
                </a:lnTo>
                <a:lnTo>
                  <a:pt x="1696" y="536"/>
                </a:lnTo>
                <a:lnTo>
                  <a:pt x="1694" y="536"/>
                </a:lnTo>
                <a:lnTo>
                  <a:pt x="1694" y="539"/>
                </a:lnTo>
                <a:lnTo>
                  <a:pt x="1691" y="541"/>
                </a:lnTo>
                <a:lnTo>
                  <a:pt x="1691" y="544"/>
                </a:lnTo>
                <a:lnTo>
                  <a:pt x="1689" y="544"/>
                </a:lnTo>
                <a:lnTo>
                  <a:pt x="1689" y="553"/>
                </a:lnTo>
                <a:lnTo>
                  <a:pt x="1687" y="570"/>
                </a:lnTo>
                <a:lnTo>
                  <a:pt x="1687" y="584"/>
                </a:lnTo>
                <a:lnTo>
                  <a:pt x="1684" y="596"/>
                </a:lnTo>
                <a:lnTo>
                  <a:pt x="1684" y="600"/>
                </a:lnTo>
                <a:lnTo>
                  <a:pt x="1682" y="603"/>
                </a:lnTo>
                <a:lnTo>
                  <a:pt x="1682" y="607"/>
                </a:lnTo>
                <a:lnTo>
                  <a:pt x="1680" y="612"/>
                </a:lnTo>
                <a:lnTo>
                  <a:pt x="1680" y="617"/>
                </a:lnTo>
                <a:lnTo>
                  <a:pt x="1677" y="624"/>
                </a:lnTo>
                <a:lnTo>
                  <a:pt x="1677" y="631"/>
                </a:lnTo>
                <a:lnTo>
                  <a:pt x="1675" y="640"/>
                </a:lnTo>
                <a:lnTo>
                  <a:pt x="1675" y="650"/>
                </a:lnTo>
                <a:lnTo>
                  <a:pt x="1672" y="659"/>
                </a:lnTo>
                <a:lnTo>
                  <a:pt x="1670" y="666"/>
                </a:lnTo>
                <a:lnTo>
                  <a:pt x="1670" y="673"/>
                </a:lnTo>
                <a:lnTo>
                  <a:pt x="1668" y="681"/>
                </a:lnTo>
                <a:lnTo>
                  <a:pt x="1668" y="688"/>
                </a:lnTo>
                <a:lnTo>
                  <a:pt x="1665" y="695"/>
                </a:lnTo>
                <a:lnTo>
                  <a:pt x="1665" y="704"/>
                </a:lnTo>
                <a:lnTo>
                  <a:pt x="1663" y="711"/>
                </a:lnTo>
                <a:lnTo>
                  <a:pt x="1663" y="718"/>
                </a:lnTo>
                <a:lnTo>
                  <a:pt x="1661" y="725"/>
                </a:lnTo>
                <a:lnTo>
                  <a:pt x="1661" y="730"/>
                </a:lnTo>
                <a:lnTo>
                  <a:pt x="1658" y="735"/>
                </a:lnTo>
                <a:lnTo>
                  <a:pt x="1658" y="740"/>
                </a:lnTo>
                <a:lnTo>
                  <a:pt x="1656" y="744"/>
                </a:lnTo>
                <a:lnTo>
                  <a:pt x="1656" y="749"/>
                </a:lnTo>
                <a:lnTo>
                  <a:pt x="1654" y="751"/>
                </a:lnTo>
                <a:lnTo>
                  <a:pt x="1654" y="756"/>
                </a:lnTo>
                <a:lnTo>
                  <a:pt x="1651" y="759"/>
                </a:lnTo>
                <a:lnTo>
                  <a:pt x="1651" y="759"/>
                </a:lnTo>
                <a:lnTo>
                  <a:pt x="1649" y="761"/>
                </a:lnTo>
                <a:lnTo>
                  <a:pt x="1649" y="761"/>
                </a:lnTo>
                <a:lnTo>
                  <a:pt x="1646" y="761"/>
                </a:lnTo>
                <a:lnTo>
                  <a:pt x="1646" y="761"/>
                </a:lnTo>
                <a:lnTo>
                  <a:pt x="1644" y="759"/>
                </a:lnTo>
                <a:lnTo>
                  <a:pt x="1644" y="775"/>
                </a:lnTo>
                <a:lnTo>
                  <a:pt x="1642" y="801"/>
                </a:lnTo>
                <a:lnTo>
                  <a:pt x="1642" y="825"/>
                </a:lnTo>
                <a:lnTo>
                  <a:pt x="1639" y="844"/>
                </a:lnTo>
                <a:lnTo>
                  <a:pt x="1639" y="865"/>
                </a:lnTo>
                <a:lnTo>
                  <a:pt x="1637" y="891"/>
                </a:lnTo>
                <a:lnTo>
                  <a:pt x="1637" y="917"/>
                </a:lnTo>
                <a:lnTo>
                  <a:pt x="1635" y="940"/>
                </a:lnTo>
                <a:lnTo>
                  <a:pt x="1635" y="964"/>
                </a:lnTo>
                <a:lnTo>
                  <a:pt x="1632" y="981"/>
                </a:lnTo>
                <a:lnTo>
                  <a:pt x="1632" y="995"/>
                </a:lnTo>
                <a:lnTo>
                  <a:pt x="1630" y="1009"/>
                </a:lnTo>
                <a:lnTo>
                  <a:pt x="1630" y="1021"/>
                </a:lnTo>
                <a:lnTo>
                  <a:pt x="1628" y="1028"/>
                </a:lnTo>
                <a:lnTo>
                  <a:pt x="1628" y="1037"/>
                </a:lnTo>
                <a:lnTo>
                  <a:pt x="1625" y="1049"/>
                </a:lnTo>
                <a:lnTo>
                  <a:pt x="1625" y="1059"/>
                </a:lnTo>
                <a:lnTo>
                  <a:pt x="1623" y="1035"/>
                </a:lnTo>
                <a:lnTo>
                  <a:pt x="1623" y="992"/>
                </a:lnTo>
                <a:lnTo>
                  <a:pt x="1620" y="969"/>
                </a:lnTo>
                <a:lnTo>
                  <a:pt x="1620" y="969"/>
                </a:lnTo>
                <a:lnTo>
                  <a:pt x="1618" y="971"/>
                </a:lnTo>
                <a:lnTo>
                  <a:pt x="1616" y="971"/>
                </a:lnTo>
                <a:lnTo>
                  <a:pt x="1616" y="971"/>
                </a:lnTo>
                <a:lnTo>
                  <a:pt x="1613" y="971"/>
                </a:lnTo>
                <a:lnTo>
                  <a:pt x="1613" y="964"/>
                </a:lnTo>
                <a:lnTo>
                  <a:pt x="1611" y="955"/>
                </a:lnTo>
                <a:lnTo>
                  <a:pt x="1611" y="945"/>
                </a:lnTo>
                <a:lnTo>
                  <a:pt x="1609" y="936"/>
                </a:lnTo>
                <a:lnTo>
                  <a:pt x="1609" y="924"/>
                </a:lnTo>
                <a:lnTo>
                  <a:pt x="1606" y="917"/>
                </a:lnTo>
                <a:lnTo>
                  <a:pt x="1606" y="914"/>
                </a:lnTo>
                <a:lnTo>
                  <a:pt x="1604" y="912"/>
                </a:lnTo>
                <a:lnTo>
                  <a:pt x="1604" y="910"/>
                </a:lnTo>
                <a:lnTo>
                  <a:pt x="1602" y="907"/>
                </a:lnTo>
                <a:lnTo>
                  <a:pt x="1602" y="903"/>
                </a:lnTo>
                <a:lnTo>
                  <a:pt x="1599" y="896"/>
                </a:lnTo>
                <a:lnTo>
                  <a:pt x="1599" y="884"/>
                </a:lnTo>
                <a:lnTo>
                  <a:pt x="1597" y="872"/>
                </a:lnTo>
                <a:lnTo>
                  <a:pt x="1597" y="860"/>
                </a:lnTo>
                <a:lnTo>
                  <a:pt x="1594" y="848"/>
                </a:lnTo>
                <a:lnTo>
                  <a:pt x="1594" y="839"/>
                </a:lnTo>
                <a:lnTo>
                  <a:pt x="1592" y="839"/>
                </a:lnTo>
                <a:lnTo>
                  <a:pt x="1592" y="841"/>
                </a:lnTo>
                <a:lnTo>
                  <a:pt x="1590" y="846"/>
                </a:lnTo>
                <a:lnTo>
                  <a:pt x="1590" y="848"/>
                </a:lnTo>
                <a:lnTo>
                  <a:pt x="1587" y="851"/>
                </a:lnTo>
                <a:lnTo>
                  <a:pt x="1587" y="855"/>
                </a:lnTo>
                <a:lnTo>
                  <a:pt x="1585" y="865"/>
                </a:lnTo>
                <a:lnTo>
                  <a:pt x="1585" y="877"/>
                </a:lnTo>
                <a:lnTo>
                  <a:pt x="1583" y="886"/>
                </a:lnTo>
                <a:lnTo>
                  <a:pt x="1583" y="898"/>
                </a:lnTo>
                <a:lnTo>
                  <a:pt x="1580" y="907"/>
                </a:lnTo>
                <a:lnTo>
                  <a:pt x="1580" y="917"/>
                </a:lnTo>
                <a:lnTo>
                  <a:pt x="1578" y="919"/>
                </a:lnTo>
                <a:lnTo>
                  <a:pt x="1578" y="922"/>
                </a:lnTo>
                <a:lnTo>
                  <a:pt x="1576" y="924"/>
                </a:lnTo>
                <a:lnTo>
                  <a:pt x="1576" y="926"/>
                </a:lnTo>
                <a:lnTo>
                  <a:pt x="1573" y="929"/>
                </a:lnTo>
                <a:lnTo>
                  <a:pt x="1573" y="929"/>
                </a:lnTo>
                <a:lnTo>
                  <a:pt x="1571" y="922"/>
                </a:lnTo>
                <a:lnTo>
                  <a:pt x="1571" y="912"/>
                </a:lnTo>
                <a:lnTo>
                  <a:pt x="1568" y="905"/>
                </a:lnTo>
                <a:lnTo>
                  <a:pt x="1568" y="898"/>
                </a:lnTo>
                <a:lnTo>
                  <a:pt x="1566" y="891"/>
                </a:lnTo>
                <a:lnTo>
                  <a:pt x="1566" y="884"/>
                </a:lnTo>
                <a:lnTo>
                  <a:pt x="1564" y="881"/>
                </a:lnTo>
                <a:lnTo>
                  <a:pt x="1561" y="877"/>
                </a:lnTo>
                <a:lnTo>
                  <a:pt x="1561" y="872"/>
                </a:lnTo>
                <a:lnTo>
                  <a:pt x="1559" y="870"/>
                </a:lnTo>
                <a:lnTo>
                  <a:pt x="1559" y="865"/>
                </a:lnTo>
                <a:lnTo>
                  <a:pt x="1557" y="865"/>
                </a:lnTo>
                <a:lnTo>
                  <a:pt x="1557" y="865"/>
                </a:lnTo>
                <a:lnTo>
                  <a:pt x="1554" y="867"/>
                </a:lnTo>
                <a:lnTo>
                  <a:pt x="1554" y="867"/>
                </a:lnTo>
                <a:lnTo>
                  <a:pt x="1552" y="867"/>
                </a:lnTo>
                <a:lnTo>
                  <a:pt x="1552" y="870"/>
                </a:lnTo>
                <a:lnTo>
                  <a:pt x="1550" y="870"/>
                </a:lnTo>
                <a:lnTo>
                  <a:pt x="1550" y="870"/>
                </a:lnTo>
                <a:lnTo>
                  <a:pt x="1547" y="870"/>
                </a:lnTo>
                <a:lnTo>
                  <a:pt x="1547" y="870"/>
                </a:lnTo>
                <a:lnTo>
                  <a:pt x="1545" y="870"/>
                </a:lnTo>
                <a:lnTo>
                  <a:pt x="1545" y="870"/>
                </a:lnTo>
                <a:lnTo>
                  <a:pt x="1543" y="877"/>
                </a:lnTo>
                <a:lnTo>
                  <a:pt x="1543" y="886"/>
                </a:lnTo>
                <a:lnTo>
                  <a:pt x="1540" y="896"/>
                </a:lnTo>
                <a:lnTo>
                  <a:pt x="1540" y="905"/>
                </a:lnTo>
                <a:lnTo>
                  <a:pt x="1538" y="914"/>
                </a:lnTo>
                <a:lnTo>
                  <a:pt x="1538" y="922"/>
                </a:lnTo>
                <a:lnTo>
                  <a:pt x="1535" y="926"/>
                </a:lnTo>
                <a:lnTo>
                  <a:pt x="1535" y="929"/>
                </a:lnTo>
                <a:lnTo>
                  <a:pt x="1533" y="933"/>
                </a:lnTo>
                <a:lnTo>
                  <a:pt x="1533" y="938"/>
                </a:lnTo>
                <a:lnTo>
                  <a:pt x="1531" y="938"/>
                </a:lnTo>
                <a:lnTo>
                  <a:pt x="1531" y="922"/>
                </a:lnTo>
                <a:lnTo>
                  <a:pt x="1528" y="898"/>
                </a:lnTo>
                <a:lnTo>
                  <a:pt x="1528" y="874"/>
                </a:lnTo>
                <a:lnTo>
                  <a:pt x="1526" y="851"/>
                </a:lnTo>
                <a:lnTo>
                  <a:pt x="1526" y="829"/>
                </a:lnTo>
                <a:lnTo>
                  <a:pt x="1524" y="827"/>
                </a:lnTo>
                <a:lnTo>
                  <a:pt x="1524" y="822"/>
                </a:lnTo>
                <a:lnTo>
                  <a:pt x="1521" y="820"/>
                </a:lnTo>
                <a:lnTo>
                  <a:pt x="1521" y="815"/>
                </a:lnTo>
                <a:lnTo>
                  <a:pt x="1519" y="811"/>
                </a:lnTo>
                <a:lnTo>
                  <a:pt x="1519" y="801"/>
                </a:lnTo>
                <a:lnTo>
                  <a:pt x="1517" y="789"/>
                </a:lnTo>
                <a:lnTo>
                  <a:pt x="1517" y="780"/>
                </a:lnTo>
                <a:lnTo>
                  <a:pt x="1514" y="768"/>
                </a:lnTo>
                <a:lnTo>
                  <a:pt x="1514" y="763"/>
                </a:lnTo>
                <a:lnTo>
                  <a:pt x="1512" y="759"/>
                </a:lnTo>
                <a:lnTo>
                  <a:pt x="1512" y="754"/>
                </a:lnTo>
                <a:lnTo>
                  <a:pt x="1509" y="749"/>
                </a:lnTo>
                <a:lnTo>
                  <a:pt x="1507" y="747"/>
                </a:lnTo>
                <a:lnTo>
                  <a:pt x="1507" y="744"/>
                </a:lnTo>
                <a:lnTo>
                  <a:pt x="1505" y="733"/>
                </a:lnTo>
                <a:lnTo>
                  <a:pt x="1505" y="709"/>
                </a:lnTo>
                <a:lnTo>
                  <a:pt x="1502" y="714"/>
                </a:lnTo>
                <a:lnTo>
                  <a:pt x="1502" y="730"/>
                </a:lnTo>
                <a:lnTo>
                  <a:pt x="1500" y="747"/>
                </a:lnTo>
                <a:lnTo>
                  <a:pt x="1500" y="759"/>
                </a:lnTo>
                <a:lnTo>
                  <a:pt x="1498" y="756"/>
                </a:lnTo>
                <a:lnTo>
                  <a:pt x="1498" y="747"/>
                </a:lnTo>
                <a:lnTo>
                  <a:pt x="1495" y="737"/>
                </a:lnTo>
                <a:lnTo>
                  <a:pt x="1495" y="730"/>
                </a:lnTo>
                <a:lnTo>
                  <a:pt x="1493" y="728"/>
                </a:lnTo>
                <a:lnTo>
                  <a:pt x="1493" y="725"/>
                </a:lnTo>
                <a:lnTo>
                  <a:pt x="1491" y="723"/>
                </a:lnTo>
                <a:lnTo>
                  <a:pt x="1491" y="716"/>
                </a:lnTo>
                <a:lnTo>
                  <a:pt x="1488" y="709"/>
                </a:lnTo>
                <a:lnTo>
                  <a:pt x="1488" y="699"/>
                </a:lnTo>
                <a:lnTo>
                  <a:pt x="1486" y="681"/>
                </a:lnTo>
                <a:lnTo>
                  <a:pt x="1486" y="655"/>
                </a:lnTo>
                <a:lnTo>
                  <a:pt x="1483" y="629"/>
                </a:lnTo>
                <a:lnTo>
                  <a:pt x="1483" y="603"/>
                </a:lnTo>
                <a:lnTo>
                  <a:pt x="1481" y="574"/>
                </a:lnTo>
                <a:lnTo>
                  <a:pt x="1481" y="551"/>
                </a:lnTo>
                <a:lnTo>
                  <a:pt x="1479" y="534"/>
                </a:lnTo>
                <a:lnTo>
                  <a:pt x="1479" y="489"/>
                </a:lnTo>
                <a:lnTo>
                  <a:pt x="1476" y="501"/>
                </a:lnTo>
                <a:lnTo>
                  <a:pt x="1476" y="506"/>
                </a:lnTo>
                <a:lnTo>
                  <a:pt x="1474" y="468"/>
                </a:lnTo>
                <a:lnTo>
                  <a:pt x="1474" y="492"/>
                </a:lnTo>
                <a:lnTo>
                  <a:pt x="1472" y="532"/>
                </a:lnTo>
                <a:lnTo>
                  <a:pt x="1472" y="565"/>
                </a:lnTo>
                <a:lnTo>
                  <a:pt x="1469" y="574"/>
                </a:lnTo>
                <a:lnTo>
                  <a:pt x="1469" y="586"/>
                </a:lnTo>
                <a:lnTo>
                  <a:pt x="1467" y="598"/>
                </a:lnTo>
                <a:lnTo>
                  <a:pt x="1467" y="614"/>
                </a:lnTo>
                <a:lnTo>
                  <a:pt x="1465" y="638"/>
                </a:lnTo>
                <a:lnTo>
                  <a:pt x="1465" y="664"/>
                </a:lnTo>
                <a:lnTo>
                  <a:pt x="1462" y="664"/>
                </a:lnTo>
                <a:lnTo>
                  <a:pt x="1462" y="662"/>
                </a:lnTo>
                <a:lnTo>
                  <a:pt x="1460" y="662"/>
                </a:lnTo>
                <a:lnTo>
                  <a:pt x="1460" y="664"/>
                </a:lnTo>
                <a:lnTo>
                  <a:pt x="1457" y="671"/>
                </a:lnTo>
                <a:lnTo>
                  <a:pt x="1457" y="681"/>
                </a:lnTo>
                <a:lnTo>
                  <a:pt x="1455" y="673"/>
                </a:lnTo>
                <a:lnTo>
                  <a:pt x="1453" y="659"/>
                </a:lnTo>
                <a:lnTo>
                  <a:pt x="1453" y="650"/>
                </a:lnTo>
                <a:lnTo>
                  <a:pt x="1450" y="648"/>
                </a:lnTo>
                <a:lnTo>
                  <a:pt x="1450" y="645"/>
                </a:lnTo>
                <a:lnTo>
                  <a:pt x="1448" y="638"/>
                </a:lnTo>
                <a:lnTo>
                  <a:pt x="1448" y="626"/>
                </a:lnTo>
                <a:lnTo>
                  <a:pt x="1446" y="619"/>
                </a:lnTo>
                <a:lnTo>
                  <a:pt x="1446" y="622"/>
                </a:lnTo>
                <a:lnTo>
                  <a:pt x="1443" y="614"/>
                </a:lnTo>
                <a:lnTo>
                  <a:pt x="1443" y="591"/>
                </a:lnTo>
                <a:lnTo>
                  <a:pt x="1441" y="570"/>
                </a:lnTo>
                <a:lnTo>
                  <a:pt x="1441" y="555"/>
                </a:lnTo>
                <a:lnTo>
                  <a:pt x="1439" y="546"/>
                </a:lnTo>
                <a:lnTo>
                  <a:pt x="1439" y="532"/>
                </a:lnTo>
                <a:lnTo>
                  <a:pt x="1436" y="515"/>
                </a:lnTo>
                <a:lnTo>
                  <a:pt x="1436" y="506"/>
                </a:lnTo>
                <a:lnTo>
                  <a:pt x="1434" y="506"/>
                </a:lnTo>
                <a:lnTo>
                  <a:pt x="1434" y="501"/>
                </a:lnTo>
                <a:lnTo>
                  <a:pt x="1432" y="494"/>
                </a:lnTo>
                <a:lnTo>
                  <a:pt x="1432" y="480"/>
                </a:lnTo>
                <a:lnTo>
                  <a:pt x="1429" y="461"/>
                </a:lnTo>
                <a:lnTo>
                  <a:pt x="1429" y="447"/>
                </a:lnTo>
                <a:lnTo>
                  <a:pt x="1427" y="442"/>
                </a:lnTo>
                <a:lnTo>
                  <a:pt x="1427" y="440"/>
                </a:lnTo>
                <a:lnTo>
                  <a:pt x="1424" y="437"/>
                </a:lnTo>
                <a:lnTo>
                  <a:pt x="1424" y="440"/>
                </a:lnTo>
                <a:lnTo>
                  <a:pt x="1422" y="447"/>
                </a:lnTo>
                <a:lnTo>
                  <a:pt x="1422" y="442"/>
                </a:lnTo>
                <a:lnTo>
                  <a:pt x="1420" y="430"/>
                </a:lnTo>
                <a:lnTo>
                  <a:pt x="1420" y="423"/>
                </a:lnTo>
                <a:lnTo>
                  <a:pt x="1417" y="421"/>
                </a:lnTo>
                <a:lnTo>
                  <a:pt x="1417" y="423"/>
                </a:lnTo>
                <a:lnTo>
                  <a:pt x="1415" y="423"/>
                </a:lnTo>
                <a:lnTo>
                  <a:pt x="1415" y="423"/>
                </a:lnTo>
                <a:lnTo>
                  <a:pt x="1413" y="421"/>
                </a:lnTo>
                <a:lnTo>
                  <a:pt x="1413" y="425"/>
                </a:lnTo>
                <a:lnTo>
                  <a:pt x="1410" y="430"/>
                </a:lnTo>
                <a:lnTo>
                  <a:pt x="1410" y="428"/>
                </a:lnTo>
                <a:lnTo>
                  <a:pt x="1408" y="425"/>
                </a:lnTo>
                <a:lnTo>
                  <a:pt x="1408" y="430"/>
                </a:lnTo>
                <a:lnTo>
                  <a:pt x="1406" y="435"/>
                </a:lnTo>
                <a:lnTo>
                  <a:pt x="1406" y="435"/>
                </a:lnTo>
                <a:lnTo>
                  <a:pt x="1403" y="437"/>
                </a:lnTo>
                <a:lnTo>
                  <a:pt x="1403" y="451"/>
                </a:lnTo>
                <a:lnTo>
                  <a:pt x="1401" y="461"/>
                </a:lnTo>
                <a:lnTo>
                  <a:pt x="1401" y="454"/>
                </a:lnTo>
                <a:lnTo>
                  <a:pt x="1398" y="454"/>
                </a:lnTo>
                <a:lnTo>
                  <a:pt x="1396" y="459"/>
                </a:lnTo>
                <a:lnTo>
                  <a:pt x="1396" y="461"/>
                </a:lnTo>
                <a:lnTo>
                  <a:pt x="1394" y="454"/>
                </a:lnTo>
                <a:lnTo>
                  <a:pt x="1394" y="449"/>
                </a:lnTo>
                <a:lnTo>
                  <a:pt x="1391" y="447"/>
                </a:lnTo>
                <a:lnTo>
                  <a:pt x="1391" y="447"/>
                </a:lnTo>
                <a:lnTo>
                  <a:pt x="1389" y="447"/>
                </a:lnTo>
                <a:lnTo>
                  <a:pt x="1389" y="449"/>
                </a:lnTo>
                <a:lnTo>
                  <a:pt x="1387" y="459"/>
                </a:lnTo>
                <a:lnTo>
                  <a:pt x="1387" y="466"/>
                </a:lnTo>
                <a:lnTo>
                  <a:pt x="1384" y="456"/>
                </a:lnTo>
                <a:lnTo>
                  <a:pt x="1384" y="449"/>
                </a:lnTo>
                <a:lnTo>
                  <a:pt x="1382" y="456"/>
                </a:lnTo>
                <a:lnTo>
                  <a:pt x="1382" y="463"/>
                </a:lnTo>
                <a:lnTo>
                  <a:pt x="1380" y="482"/>
                </a:lnTo>
                <a:lnTo>
                  <a:pt x="1380" y="499"/>
                </a:lnTo>
                <a:lnTo>
                  <a:pt x="1377" y="494"/>
                </a:lnTo>
                <a:lnTo>
                  <a:pt x="1377" y="487"/>
                </a:lnTo>
                <a:lnTo>
                  <a:pt x="1375" y="480"/>
                </a:lnTo>
                <a:lnTo>
                  <a:pt x="1375" y="473"/>
                </a:lnTo>
                <a:lnTo>
                  <a:pt x="1372" y="473"/>
                </a:lnTo>
                <a:lnTo>
                  <a:pt x="1372" y="475"/>
                </a:lnTo>
                <a:lnTo>
                  <a:pt x="1370" y="468"/>
                </a:lnTo>
                <a:lnTo>
                  <a:pt x="1370" y="454"/>
                </a:lnTo>
                <a:lnTo>
                  <a:pt x="1368" y="447"/>
                </a:lnTo>
                <a:lnTo>
                  <a:pt x="1368" y="444"/>
                </a:lnTo>
                <a:lnTo>
                  <a:pt x="1365" y="444"/>
                </a:lnTo>
                <a:lnTo>
                  <a:pt x="1365" y="444"/>
                </a:lnTo>
                <a:lnTo>
                  <a:pt x="1363" y="444"/>
                </a:lnTo>
                <a:lnTo>
                  <a:pt x="1363" y="456"/>
                </a:lnTo>
                <a:lnTo>
                  <a:pt x="1361" y="470"/>
                </a:lnTo>
                <a:lnTo>
                  <a:pt x="1361" y="466"/>
                </a:lnTo>
                <a:lnTo>
                  <a:pt x="1358" y="449"/>
                </a:lnTo>
                <a:lnTo>
                  <a:pt x="1358" y="437"/>
                </a:lnTo>
                <a:lnTo>
                  <a:pt x="1356" y="437"/>
                </a:lnTo>
                <a:lnTo>
                  <a:pt x="1356" y="435"/>
                </a:lnTo>
                <a:lnTo>
                  <a:pt x="1354" y="440"/>
                </a:lnTo>
                <a:lnTo>
                  <a:pt x="1354" y="447"/>
                </a:lnTo>
                <a:lnTo>
                  <a:pt x="1351" y="451"/>
                </a:lnTo>
                <a:lnTo>
                  <a:pt x="1351" y="451"/>
                </a:lnTo>
                <a:lnTo>
                  <a:pt x="1349" y="451"/>
                </a:lnTo>
                <a:lnTo>
                  <a:pt x="1349" y="451"/>
                </a:lnTo>
                <a:lnTo>
                  <a:pt x="1346" y="451"/>
                </a:lnTo>
                <a:lnTo>
                  <a:pt x="1346" y="454"/>
                </a:lnTo>
                <a:lnTo>
                  <a:pt x="1344" y="461"/>
                </a:lnTo>
                <a:lnTo>
                  <a:pt x="1342" y="470"/>
                </a:lnTo>
                <a:lnTo>
                  <a:pt x="1342" y="466"/>
                </a:lnTo>
                <a:lnTo>
                  <a:pt x="1339" y="451"/>
                </a:lnTo>
                <a:lnTo>
                  <a:pt x="1339" y="440"/>
                </a:lnTo>
                <a:lnTo>
                  <a:pt x="1337" y="437"/>
                </a:lnTo>
                <a:lnTo>
                  <a:pt x="1337" y="442"/>
                </a:lnTo>
                <a:lnTo>
                  <a:pt x="1335" y="449"/>
                </a:lnTo>
                <a:lnTo>
                  <a:pt x="1335" y="480"/>
                </a:lnTo>
                <a:lnTo>
                  <a:pt x="1332" y="515"/>
                </a:lnTo>
                <a:lnTo>
                  <a:pt x="1332" y="529"/>
                </a:lnTo>
                <a:lnTo>
                  <a:pt x="1330" y="562"/>
                </a:lnTo>
                <a:lnTo>
                  <a:pt x="1330" y="603"/>
                </a:lnTo>
                <a:lnTo>
                  <a:pt x="1328" y="643"/>
                </a:lnTo>
                <a:lnTo>
                  <a:pt x="1328" y="673"/>
                </a:lnTo>
                <a:lnTo>
                  <a:pt x="1325" y="695"/>
                </a:lnTo>
                <a:lnTo>
                  <a:pt x="1325" y="721"/>
                </a:lnTo>
                <a:lnTo>
                  <a:pt x="1323" y="754"/>
                </a:lnTo>
                <a:lnTo>
                  <a:pt x="1323" y="780"/>
                </a:lnTo>
                <a:lnTo>
                  <a:pt x="1320" y="794"/>
                </a:lnTo>
                <a:lnTo>
                  <a:pt x="1320" y="813"/>
                </a:lnTo>
                <a:lnTo>
                  <a:pt x="1318" y="839"/>
                </a:lnTo>
                <a:lnTo>
                  <a:pt x="1318" y="865"/>
                </a:lnTo>
                <a:lnTo>
                  <a:pt x="1316" y="879"/>
                </a:lnTo>
                <a:lnTo>
                  <a:pt x="1316" y="888"/>
                </a:lnTo>
                <a:lnTo>
                  <a:pt x="1313" y="896"/>
                </a:lnTo>
                <a:lnTo>
                  <a:pt x="1313" y="881"/>
                </a:lnTo>
                <a:lnTo>
                  <a:pt x="1311" y="862"/>
                </a:lnTo>
                <a:lnTo>
                  <a:pt x="1311" y="851"/>
                </a:lnTo>
                <a:lnTo>
                  <a:pt x="1309" y="844"/>
                </a:lnTo>
                <a:lnTo>
                  <a:pt x="1309" y="834"/>
                </a:lnTo>
                <a:lnTo>
                  <a:pt x="1306" y="825"/>
                </a:lnTo>
                <a:lnTo>
                  <a:pt x="1306" y="815"/>
                </a:lnTo>
                <a:lnTo>
                  <a:pt x="1304" y="806"/>
                </a:lnTo>
                <a:lnTo>
                  <a:pt x="1304" y="799"/>
                </a:lnTo>
                <a:lnTo>
                  <a:pt x="1302" y="789"/>
                </a:lnTo>
                <a:lnTo>
                  <a:pt x="1302" y="780"/>
                </a:lnTo>
                <a:lnTo>
                  <a:pt x="1299" y="770"/>
                </a:lnTo>
                <a:lnTo>
                  <a:pt x="1299" y="761"/>
                </a:lnTo>
                <a:lnTo>
                  <a:pt x="1297" y="754"/>
                </a:lnTo>
                <a:lnTo>
                  <a:pt x="1297" y="744"/>
                </a:lnTo>
                <a:lnTo>
                  <a:pt x="1295" y="735"/>
                </a:lnTo>
                <a:lnTo>
                  <a:pt x="1295" y="725"/>
                </a:lnTo>
                <a:lnTo>
                  <a:pt x="1292" y="718"/>
                </a:lnTo>
                <a:lnTo>
                  <a:pt x="1292" y="709"/>
                </a:lnTo>
                <a:lnTo>
                  <a:pt x="1290" y="692"/>
                </a:lnTo>
                <a:lnTo>
                  <a:pt x="1287" y="671"/>
                </a:lnTo>
                <a:lnTo>
                  <a:pt x="1287" y="648"/>
                </a:lnTo>
                <a:lnTo>
                  <a:pt x="1285" y="626"/>
                </a:lnTo>
                <a:lnTo>
                  <a:pt x="1285" y="603"/>
                </a:lnTo>
                <a:lnTo>
                  <a:pt x="1283" y="581"/>
                </a:lnTo>
                <a:lnTo>
                  <a:pt x="1283" y="558"/>
                </a:lnTo>
                <a:lnTo>
                  <a:pt x="1280" y="536"/>
                </a:lnTo>
                <a:lnTo>
                  <a:pt x="1280" y="513"/>
                </a:lnTo>
                <a:lnTo>
                  <a:pt x="1278" y="494"/>
                </a:lnTo>
                <a:lnTo>
                  <a:pt x="1278" y="480"/>
                </a:lnTo>
                <a:lnTo>
                  <a:pt x="1276" y="466"/>
                </a:lnTo>
                <a:lnTo>
                  <a:pt x="1276" y="468"/>
                </a:lnTo>
                <a:lnTo>
                  <a:pt x="1273" y="475"/>
                </a:lnTo>
                <a:lnTo>
                  <a:pt x="1273" y="480"/>
                </a:lnTo>
                <a:lnTo>
                  <a:pt x="1271" y="496"/>
                </a:lnTo>
                <a:lnTo>
                  <a:pt x="1271" y="515"/>
                </a:lnTo>
                <a:lnTo>
                  <a:pt x="1269" y="536"/>
                </a:lnTo>
                <a:lnTo>
                  <a:pt x="1269" y="558"/>
                </a:lnTo>
                <a:lnTo>
                  <a:pt x="1266" y="581"/>
                </a:lnTo>
                <a:lnTo>
                  <a:pt x="1266" y="600"/>
                </a:lnTo>
                <a:lnTo>
                  <a:pt x="1264" y="617"/>
                </a:lnTo>
                <a:lnTo>
                  <a:pt x="1264" y="633"/>
                </a:lnTo>
                <a:lnTo>
                  <a:pt x="1261" y="650"/>
                </a:lnTo>
                <a:lnTo>
                  <a:pt x="1261" y="669"/>
                </a:lnTo>
                <a:lnTo>
                  <a:pt x="1259" y="685"/>
                </a:lnTo>
                <a:lnTo>
                  <a:pt x="1259" y="702"/>
                </a:lnTo>
                <a:lnTo>
                  <a:pt x="1257" y="697"/>
                </a:lnTo>
                <a:lnTo>
                  <a:pt x="1257" y="681"/>
                </a:lnTo>
                <a:lnTo>
                  <a:pt x="1254" y="666"/>
                </a:lnTo>
                <a:lnTo>
                  <a:pt x="1254" y="655"/>
                </a:lnTo>
                <a:lnTo>
                  <a:pt x="1252" y="645"/>
                </a:lnTo>
                <a:lnTo>
                  <a:pt x="1252" y="633"/>
                </a:lnTo>
                <a:lnTo>
                  <a:pt x="1250" y="612"/>
                </a:lnTo>
                <a:lnTo>
                  <a:pt x="1250" y="591"/>
                </a:lnTo>
                <a:lnTo>
                  <a:pt x="1247" y="584"/>
                </a:lnTo>
                <a:lnTo>
                  <a:pt x="1247" y="584"/>
                </a:lnTo>
                <a:lnTo>
                  <a:pt x="1245" y="584"/>
                </a:lnTo>
                <a:lnTo>
                  <a:pt x="1245" y="586"/>
                </a:lnTo>
                <a:lnTo>
                  <a:pt x="1243" y="600"/>
                </a:lnTo>
                <a:lnTo>
                  <a:pt x="1243" y="619"/>
                </a:lnTo>
                <a:lnTo>
                  <a:pt x="1240" y="638"/>
                </a:lnTo>
                <a:lnTo>
                  <a:pt x="1240" y="669"/>
                </a:lnTo>
                <a:lnTo>
                  <a:pt x="1238" y="699"/>
                </a:lnTo>
                <a:lnTo>
                  <a:pt x="1238" y="730"/>
                </a:lnTo>
                <a:lnTo>
                  <a:pt x="1235" y="756"/>
                </a:lnTo>
                <a:lnTo>
                  <a:pt x="1233" y="775"/>
                </a:lnTo>
                <a:lnTo>
                  <a:pt x="1233" y="792"/>
                </a:lnTo>
                <a:lnTo>
                  <a:pt x="1231" y="801"/>
                </a:lnTo>
                <a:lnTo>
                  <a:pt x="1231" y="801"/>
                </a:lnTo>
                <a:lnTo>
                  <a:pt x="1228" y="803"/>
                </a:lnTo>
                <a:lnTo>
                  <a:pt x="1228" y="803"/>
                </a:lnTo>
                <a:lnTo>
                  <a:pt x="1226" y="803"/>
                </a:lnTo>
                <a:lnTo>
                  <a:pt x="1226" y="794"/>
                </a:lnTo>
                <a:lnTo>
                  <a:pt x="1224" y="785"/>
                </a:lnTo>
                <a:lnTo>
                  <a:pt x="1224" y="773"/>
                </a:lnTo>
                <a:lnTo>
                  <a:pt x="1221" y="756"/>
                </a:lnTo>
                <a:lnTo>
                  <a:pt x="1221" y="740"/>
                </a:lnTo>
                <a:lnTo>
                  <a:pt x="1219" y="725"/>
                </a:lnTo>
                <a:lnTo>
                  <a:pt x="1219" y="709"/>
                </a:lnTo>
                <a:lnTo>
                  <a:pt x="1217" y="697"/>
                </a:lnTo>
                <a:lnTo>
                  <a:pt x="1217" y="685"/>
                </a:lnTo>
                <a:lnTo>
                  <a:pt x="1214" y="673"/>
                </a:lnTo>
                <a:lnTo>
                  <a:pt x="1214" y="669"/>
                </a:lnTo>
                <a:lnTo>
                  <a:pt x="1212" y="664"/>
                </a:lnTo>
                <a:lnTo>
                  <a:pt x="1212" y="659"/>
                </a:lnTo>
                <a:lnTo>
                  <a:pt x="1209" y="655"/>
                </a:lnTo>
                <a:lnTo>
                  <a:pt x="1209" y="650"/>
                </a:lnTo>
                <a:lnTo>
                  <a:pt x="1207" y="648"/>
                </a:lnTo>
                <a:lnTo>
                  <a:pt x="1207" y="643"/>
                </a:lnTo>
                <a:lnTo>
                  <a:pt x="1205" y="636"/>
                </a:lnTo>
                <a:lnTo>
                  <a:pt x="1205" y="629"/>
                </a:lnTo>
                <a:lnTo>
                  <a:pt x="1202" y="619"/>
                </a:lnTo>
                <a:lnTo>
                  <a:pt x="1202" y="612"/>
                </a:lnTo>
                <a:lnTo>
                  <a:pt x="1200" y="605"/>
                </a:lnTo>
                <a:lnTo>
                  <a:pt x="1200" y="598"/>
                </a:lnTo>
                <a:lnTo>
                  <a:pt x="1198" y="588"/>
                </a:lnTo>
                <a:lnTo>
                  <a:pt x="1198" y="584"/>
                </a:lnTo>
                <a:lnTo>
                  <a:pt x="1195" y="584"/>
                </a:lnTo>
                <a:lnTo>
                  <a:pt x="1195" y="581"/>
                </a:lnTo>
                <a:lnTo>
                  <a:pt x="1193" y="579"/>
                </a:lnTo>
                <a:lnTo>
                  <a:pt x="1193" y="577"/>
                </a:lnTo>
                <a:lnTo>
                  <a:pt x="1191" y="577"/>
                </a:lnTo>
                <a:lnTo>
                  <a:pt x="1191" y="574"/>
                </a:lnTo>
                <a:lnTo>
                  <a:pt x="1188" y="567"/>
                </a:lnTo>
                <a:lnTo>
                  <a:pt x="1188" y="560"/>
                </a:lnTo>
                <a:lnTo>
                  <a:pt x="1186" y="553"/>
                </a:lnTo>
                <a:lnTo>
                  <a:pt x="1186" y="546"/>
                </a:lnTo>
                <a:lnTo>
                  <a:pt x="1183" y="536"/>
                </a:lnTo>
                <a:lnTo>
                  <a:pt x="1183" y="529"/>
                </a:lnTo>
                <a:lnTo>
                  <a:pt x="1181" y="522"/>
                </a:lnTo>
                <a:lnTo>
                  <a:pt x="1179" y="515"/>
                </a:lnTo>
                <a:lnTo>
                  <a:pt x="1179" y="508"/>
                </a:lnTo>
                <a:lnTo>
                  <a:pt x="1176" y="503"/>
                </a:lnTo>
                <a:lnTo>
                  <a:pt x="1176" y="496"/>
                </a:lnTo>
                <a:lnTo>
                  <a:pt x="1174" y="492"/>
                </a:lnTo>
                <a:lnTo>
                  <a:pt x="1174" y="485"/>
                </a:lnTo>
                <a:lnTo>
                  <a:pt x="1172" y="477"/>
                </a:lnTo>
                <a:lnTo>
                  <a:pt x="1172" y="468"/>
                </a:lnTo>
                <a:lnTo>
                  <a:pt x="1169" y="459"/>
                </a:lnTo>
                <a:lnTo>
                  <a:pt x="1169" y="451"/>
                </a:lnTo>
                <a:lnTo>
                  <a:pt x="1167" y="442"/>
                </a:lnTo>
                <a:lnTo>
                  <a:pt x="1167" y="433"/>
                </a:lnTo>
                <a:lnTo>
                  <a:pt x="1165" y="423"/>
                </a:lnTo>
                <a:lnTo>
                  <a:pt x="1165" y="414"/>
                </a:lnTo>
                <a:lnTo>
                  <a:pt x="1162" y="407"/>
                </a:lnTo>
                <a:lnTo>
                  <a:pt x="1162" y="399"/>
                </a:lnTo>
                <a:lnTo>
                  <a:pt x="1160" y="392"/>
                </a:lnTo>
                <a:lnTo>
                  <a:pt x="1160" y="383"/>
                </a:lnTo>
                <a:lnTo>
                  <a:pt x="1158" y="376"/>
                </a:lnTo>
                <a:lnTo>
                  <a:pt x="1158" y="371"/>
                </a:lnTo>
                <a:lnTo>
                  <a:pt x="1155" y="373"/>
                </a:lnTo>
                <a:lnTo>
                  <a:pt x="1155" y="376"/>
                </a:lnTo>
                <a:lnTo>
                  <a:pt x="1153" y="378"/>
                </a:lnTo>
                <a:lnTo>
                  <a:pt x="1153" y="383"/>
                </a:lnTo>
                <a:lnTo>
                  <a:pt x="1150" y="385"/>
                </a:lnTo>
                <a:lnTo>
                  <a:pt x="1150" y="385"/>
                </a:lnTo>
                <a:lnTo>
                  <a:pt x="1148" y="385"/>
                </a:lnTo>
                <a:lnTo>
                  <a:pt x="1148" y="385"/>
                </a:lnTo>
                <a:lnTo>
                  <a:pt x="1146" y="385"/>
                </a:lnTo>
                <a:lnTo>
                  <a:pt x="1146" y="385"/>
                </a:lnTo>
                <a:lnTo>
                  <a:pt x="1143" y="385"/>
                </a:lnTo>
                <a:lnTo>
                  <a:pt x="1143" y="369"/>
                </a:lnTo>
                <a:lnTo>
                  <a:pt x="1141" y="371"/>
                </a:lnTo>
                <a:lnTo>
                  <a:pt x="1141" y="373"/>
                </a:lnTo>
                <a:lnTo>
                  <a:pt x="1139" y="376"/>
                </a:lnTo>
                <a:lnTo>
                  <a:pt x="1139" y="378"/>
                </a:lnTo>
                <a:lnTo>
                  <a:pt x="1136" y="381"/>
                </a:lnTo>
                <a:lnTo>
                  <a:pt x="1136" y="385"/>
                </a:lnTo>
                <a:lnTo>
                  <a:pt x="1134" y="388"/>
                </a:lnTo>
                <a:lnTo>
                  <a:pt x="1134" y="390"/>
                </a:lnTo>
                <a:lnTo>
                  <a:pt x="1132" y="395"/>
                </a:lnTo>
                <a:lnTo>
                  <a:pt x="1132" y="397"/>
                </a:lnTo>
                <a:lnTo>
                  <a:pt x="1129" y="402"/>
                </a:lnTo>
                <a:lnTo>
                  <a:pt x="1129" y="407"/>
                </a:lnTo>
                <a:lnTo>
                  <a:pt x="1127" y="411"/>
                </a:lnTo>
                <a:lnTo>
                  <a:pt x="1124" y="418"/>
                </a:lnTo>
                <a:lnTo>
                  <a:pt x="1124" y="423"/>
                </a:lnTo>
                <a:lnTo>
                  <a:pt x="1122" y="430"/>
                </a:lnTo>
                <a:lnTo>
                  <a:pt x="1122" y="435"/>
                </a:lnTo>
                <a:lnTo>
                  <a:pt x="1120" y="437"/>
                </a:lnTo>
                <a:lnTo>
                  <a:pt x="1120" y="437"/>
                </a:lnTo>
                <a:lnTo>
                  <a:pt x="1117" y="437"/>
                </a:lnTo>
                <a:lnTo>
                  <a:pt x="1117" y="437"/>
                </a:lnTo>
                <a:lnTo>
                  <a:pt x="1115" y="437"/>
                </a:lnTo>
                <a:lnTo>
                  <a:pt x="1115" y="437"/>
                </a:lnTo>
                <a:lnTo>
                  <a:pt x="1113" y="437"/>
                </a:lnTo>
                <a:lnTo>
                  <a:pt x="1113" y="440"/>
                </a:lnTo>
                <a:lnTo>
                  <a:pt x="1110" y="440"/>
                </a:lnTo>
                <a:lnTo>
                  <a:pt x="1110" y="440"/>
                </a:lnTo>
                <a:lnTo>
                  <a:pt x="1108" y="440"/>
                </a:lnTo>
                <a:lnTo>
                  <a:pt x="1108" y="440"/>
                </a:lnTo>
                <a:lnTo>
                  <a:pt x="1106" y="440"/>
                </a:lnTo>
                <a:lnTo>
                  <a:pt x="1106" y="442"/>
                </a:lnTo>
                <a:lnTo>
                  <a:pt x="1103" y="449"/>
                </a:lnTo>
                <a:lnTo>
                  <a:pt x="1103" y="456"/>
                </a:lnTo>
                <a:lnTo>
                  <a:pt x="1101" y="461"/>
                </a:lnTo>
                <a:lnTo>
                  <a:pt x="1101" y="468"/>
                </a:lnTo>
                <a:lnTo>
                  <a:pt x="1098" y="475"/>
                </a:lnTo>
                <a:lnTo>
                  <a:pt x="1098" y="480"/>
                </a:lnTo>
                <a:lnTo>
                  <a:pt x="1096" y="487"/>
                </a:lnTo>
                <a:lnTo>
                  <a:pt x="1096" y="489"/>
                </a:lnTo>
                <a:lnTo>
                  <a:pt x="1094" y="494"/>
                </a:lnTo>
                <a:lnTo>
                  <a:pt x="1094" y="496"/>
                </a:lnTo>
                <a:lnTo>
                  <a:pt x="1091" y="501"/>
                </a:lnTo>
                <a:lnTo>
                  <a:pt x="1091" y="503"/>
                </a:lnTo>
                <a:lnTo>
                  <a:pt x="1089" y="508"/>
                </a:lnTo>
                <a:lnTo>
                  <a:pt x="1089" y="510"/>
                </a:lnTo>
                <a:lnTo>
                  <a:pt x="1087" y="515"/>
                </a:lnTo>
                <a:lnTo>
                  <a:pt x="1087" y="518"/>
                </a:lnTo>
                <a:lnTo>
                  <a:pt x="1084" y="522"/>
                </a:lnTo>
                <a:lnTo>
                  <a:pt x="1084" y="525"/>
                </a:lnTo>
                <a:lnTo>
                  <a:pt x="1082" y="529"/>
                </a:lnTo>
                <a:lnTo>
                  <a:pt x="1082" y="532"/>
                </a:lnTo>
                <a:lnTo>
                  <a:pt x="1080" y="534"/>
                </a:lnTo>
                <a:lnTo>
                  <a:pt x="1080" y="534"/>
                </a:lnTo>
                <a:lnTo>
                  <a:pt x="1077" y="534"/>
                </a:lnTo>
                <a:lnTo>
                  <a:pt x="1077" y="534"/>
                </a:lnTo>
                <a:lnTo>
                  <a:pt x="1075" y="532"/>
                </a:lnTo>
                <a:lnTo>
                  <a:pt x="1075" y="532"/>
                </a:lnTo>
                <a:lnTo>
                  <a:pt x="1072" y="532"/>
                </a:lnTo>
                <a:lnTo>
                  <a:pt x="1070" y="565"/>
                </a:lnTo>
                <a:lnTo>
                  <a:pt x="1070" y="581"/>
                </a:lnTo>
                <a:lnTo>
                  <a:pt x="1068" y="581"/>
                </a:lnTo>
                <a:lnTo>
                  <a:pt x="1068" y="584"/>
                </a:lnTo>
                <a:lnTo>
                  <a:pt x="1065" y="586"/>
                </a:lnTo>
                <a:lnTo>
                  <a:pt x="1065" y="588"/>
                </a:lnTo>
                <a:lnTo>
                  <a:pt x="1063" y="588"/>
                </a:lnTo>
                <a:lnTo>
                  <a:pt x="1063" y="591"/>
                </a:lnTo>
                <a:lnTo>
                  <a:pt x="1061" y="596"/>
                </a:lnTo>
                <a:lnTo>
                  <a:pt x="1061" y="603"/>
                </a:lnTo>
                <a:lnTo>
                  <a:pt x="1058" y="610"/>
                </a:lnTo>
                <a:lnTo>
                  <a:pt x="1058" y="617"/>
                </a:lnTo>
                <a:lnTo>
                  <a:pt x="1056" y="626"/>
                </a:lnTo>
                <a:lnTo>
                  <a:pt x="1056" y="645"/>
                </a:lnTo>
                <a:lnTo>
                  <a:pt x="1054" y="666"/>
                </a:lnTo>
                <a:lnTo>
                  <a:pt x="1054" y="685"/>
                </a:lnTo>
                <a:lnTo>
                  <a:pt x="1051" y="711"/>
                </a:lnTo>
                <a:lnTo>
                  <a:pt x="1051" y="737"/>
                </a:lnTo>
                <a:lnTo>
                  <a:pt x="1049" y="763"/>
                </a:lnTo>
                <a:lnTo>
                  <a:pt x="1049" y="789"/>
                </a:lnTo>
                <a:lnTo>
                  <a:pt x="1046" y="815"/>
                </a:lnTo>
                <a:lnTo>
                  <a:pt x="1046" y="841"/>
                </a:lnTo>
                <a:lnTo>
                  <a:pt x="1044" y="867"/>
                </a:lnTo>
                <a:lnTo>
                  <a:pt x="1044" y="891"/>
                </a:lnTo>
                <a:lnTo>
                  <a:pt x="1042" y="914"/>
                </a:lnTo>
                <a:lnTo>
                  <a:pt x="1042" y="926"/>
                </a:lnTo>
                <a:lnTo>
                  <a:pt x="1039" y="933"/>
                </a:lnTo>
                <a:lnTo>
                  <a:pt x="1039" y="943"/>
                </a:lnTo>
                <a:lnTo>
                  <a:pt x="1037" y="952"/>
                </a:lnTo>
                <a:lnTo>
                  <a:pt x="1037" y="962"/>
                </a:lnTo>
                <a:lnTo>
                  <a:pt x="1035" y="969"/>
                </a:lnTo>
                <a:lnTo>
                  <a:pt x="1035" y="978"/>
                </a:lnTo>
                <a:lnTo>
                  <a:pt x="1032" y="969"/>
                </a:lnTo>
                <a:lnTo>
                  <a:pt x="1032" y="952"/>
                </a:lnTo>
                <a:lnTo>
                  <a:pt x="1030" y="936"/>
                </a:lnTo>
                <a:lnTo>
                  <a:pt x="1030" y="938"/>
                </a:lnTo>
                <a:lnTo>
                  <a:pt x="1028" y="969"/>
                </a:lnTo>
                <a:lnTo>
                  <a:pt x="1028" y="969"/>
                </a:lnTo>
                <a:lnTo>
                  <a:pt x="1025" y="969"/>
                </a:lnTo>
                <a:lnTo>
                  <a:pt x="1025" y="969"/>
                </a:lnTo>
                <a:lnTo>
                  <a:pt x="1023" y="969"/>
                </a:lnTo>
                <a:lnTo>
                  <a:pt x="1023" y="971"/>
                </a:lnTo>
                <a:lnTo>
                  <a:pt x="1021" y="971"/>
                </a:lnTo>
                <a:lnTo>
                  <a:pt x="1021" y="971"/>
                </a:lnTo>
                <a:lnTo>
                  <a:pt x="1018" y="973"/>
                </a:lnTo>
                <a:lnTo>
                  <a:pt x="1016" y="981"/>
                </a:lnTo>
                <a:lnTo>
                  <a:pt x="1016" y="990"/>
                </a:lnTo>
                <a:lnTo>
                  <a:pt x="1013" y="999"/>
                </a:lnTo>
                <a:lnTo>
                  <a:pt x="1013" y="1009"/>
                </a:lnTo>
                <a:lnTo>
                  <a:pt x="1011" y="1014"/>
                </a:lnTo>
                <a:lnTo>
                  <a:pt x="1011" y="1018"/>
                </a:lnTo>
                <a:lnTo>
                  <a:pt x="1009" y="1023"/>
                </a:lnTo>
                <a:lnTo>
                  <a:pt x="1009" y="1025"/>
                </a:lnTo>
                <a:lnTo>
                  <a:pt x="1006" y="1030"/>
                </a:lnTo>
                <a:lnTo>
                  <a:pt x="1006" y="1035"/>
                </a:lnTo>
                <a:lnTo>
                  <a:pt x="1004" y="1037"/>
                </a:lnTo>
                <a:lnTo>
                  <a:pt x="1004" y="1042"/>
                </a:lnTo>
                <a:lnTo>
                  <a:pt x="1002" y="1044"/>
                </a:lnTo>
                <a:lnTo>
                  <a:pt x="1002" y="1037"/>
                </a:lnTo>
                <a:lnTo>
                  <a:pt x="999" y="1030"/>
                </a:lnTo>
                <a:lnTo>
                  <a:pt x="999" y="1023"/>
                </a:lnTo>
                <a:lnTo>
                  <a:pt x="997" y="1021"/>
                </a:lnTo>
                <a:lnTo>
                  <a:pt x="997" y="1030"/>
                </a:lnTo>
                <a:lnTo>
                  <a:pt x="995" y="1030"/>
                </a:lnTo>
                <a:lnTo>
                  <a:pt x="995" y="1033"/>
                </a:lnTo>
                <a:lnTo>
                  <a:pt x="992" y="1033"/>
                </a:lnTo>
                <a:lnTo>
                  <a:pt x="992" y="1035"/>
                </a:lnTo>
                <a:lnTo>
                  <a:pt x="990" y="1035"/>
                </a:lnTo>
                <a:lnTo>
                  <a:pt x="990" y="1037"/>
                </a:lnTo>
                <a:lnTo>
                  <a:pt x="987" y="1037"/>
                </a:lnTo>
                <a:lnTo>
                  <a:pt x="987" y="1035"/>
                </a:lnTo>
                <a:lnTo>
                  <a:pt x="985" y="1033"/>
                </a:lnTo>
                <a:lnTo>
                  <a:pt x="985" y="1030"/>
                </a:lnTo>
                <a:lnTo>
                  <a:pt x="983" y="1028"/>
                </a:lnTo>
                <a:lnTo>
                  <a:pt x="983" y="1025"/>
                </a:lnTo>
                <a:lnTo>
                  <a:pt x="980" y="1028"/>
                </a:lnTo>
                <a:lnTo>
                  <a:pt x="980" y="1035"/>
                </a:lnTo>
                <a:lnTo>
                  <a:pt x="978" y="1042"/>
                </a:lnTo>
                <a:lnTo>
                  <a:pt x="978" y="1049"/>
                </a:lnTo>
                <a:lnTo>
                  <a:pt x="976" y="1059"/>
                </a:lnTo>
                <a:lnTo>
                  <a:pt x="976" y="1066"/>
                </a:lnTo>
                <a:lnTo>
                  <a:pt x="973" y="1073"/>
                </a:lnTo>
                <a:lnTo>
                  <a:pt x="973" y="1080"/>
                </a:lnTo>
                <a:lnTo>
                  <a:pt x="971" y="1087"/>
                </a:lnTo>
                <a:lnTo>
                  <a:pt x="971" y="1087"/>
                </a:lnTo>
                <a:lnTo>
                  <a:pt x="969" y="1085"/>
                </a:lnTo>
                <a:lnTo>
                  <a:pt x="969" y="1082"/>
                </a:lnTo>
                <a:lnTo>
                  <a:pt x="966" y="1080"/>
                </a:lnTo>
                <a:lnTo>
                  <a:pt x="966" y="1077"/>
                </a:lnTo>
                <a:lnTo>
                  <a:pt x="964" y="1075"/>
                </a:lnTo>
                <a:lnTo>
                  <a:pt x="961" y="1073"/>
                </a:lnTo>
                <a:lnTo>
                  <a:pt x="961" y="1073"/>
                </a:lnTo>
                <a:lnTo>
                  <a:pt x="959" y="1070"/>
                </a:lnTo>
                <a:lnTo>
                  <a:pt x="959" y="1070"/>
                </a:lnTo>
                <a:lnTo>
                  <a:pt x="957" y="1068"/>
                </a:lnTo>
                <a:lnTo>
                  <a:pt x="957" y="1066"/>
                </a:lnTo>
                <a:lnTo>
                  <a:pt x="954" y="1066"/>
                </a:lnTo>
                <a:lnTo>
                  <a:pt x="954" y="1066"/>
                </a:lnTo>
                <a:lnTo>
                  <a:pt x="952" y="1066"/>
                </a:lnTo>
                <a:lnTo>
                  <a:pt x="952" y="1063"/>
                </a:lnTo>
                <a:lnTo>
                  <a:pt x="950" y="1063"/>
                </a:lnTo>
                <a:lnTo>
                  <a:pt x="950" y="1059"/>
                </a:lnTo>
                <a:lnTo>
                  <a:pt x="947" y="1054"/>
                </a:lnTo>
                <a:lnTo>
                  <a:pt x="947" y="1049"/>
                </a:lnTo>
                <a:lnTo>
                  <a:pt x="945" y="1044"/>
                </a:lnTo>
                <a:lnTo>
                  <a:pt x="945" y="1037"/>
                </a:lnTo>
                <a:lnTo>
                  <a:pt x="943" y="1033"/>
                </a:lnTo>
                <a:lnTo>
                  <a:pt x="943" y="1028"/>
                </a:lnTo>
                <a:lnTo>
                  <a:pt x="940" y="1025"/>
                </a:lnTo>
                <a:lnTo>
                  <a:pt x="940" y="1023"/>
                </a:lnTo>
                <a:lnTo>
                  <a:pt x="938" y="1023"/>
                </a:lnTo>
                <a:lnTo>
                  <a:pt x="938" y="1021"/>
                </a:lnTo>
                <a:lnTo>
                  <a:pt x="935" y="1028"/>
                </a:lnTo>
                <a:lnTo>
                  <a:pt x="935" y="1037"/>
                </a:lnTo>
                <a:lnTo>
                  <a:pt x="933" y="1047"/>
                </a:lnTo>
                <a:lnTo>
                  <a:pt x="933" y="1056"/>
                </a:lnTo>
                <a:lnTo>
                  <a:pt x="931" y="1066"/>
                </a:lnTo>
                <a:lnTo>
                  <a:pt x="931" y="1075"/>
                </a:lnTo>
                <a:lnTo>
                  <a:pt x="928" y="1080"/>
                </a:lnTo>
                <a:lnTo>
                  <a:pt x="928" y="1075"/>
                </a:lnTo>
                <a:lnTo>
                  <a:pt x="926" y="1070"/>
                </a:lnTo>
                <a:lnTo>
                  <a:pt x="926" y="1066"/>
                </a:lnTo>
                <a:lnTo>
                  <a:pt x="924" y="1063"/>
                </a:lnTo>
                <a:lnTo>
                  <a:pt x="924" y="1059"/>
                </a:lnTo>
                <a:lnTo>
                  <a:pt x="921" y="1056"/>
                </a:lnTo>
                <a:lnTo>
                  <a:pt x="921" y="1054"/>
                </a:lnTo>
                <a:lnTo>
                  <a:pt x="919" y="1051"/>
                </a:lnTo>
                <a:lnTo>
                  <a:pt x="919" y="1049"/>
                </a:lnTo>
                <a:lnTo>
                  <a:pt x="917" y="1047"/>
                </a:lnTo>
                <a:lnTo>
                  <a:pt x="917" y="1044"/>
                </a:lnTo>
                <a:lnTo>
                  <a:pt x="914" y="1035"/>
                </a:lnTo>
                <a:lnTo>
                  <a:pt x="914" y="1028"/>
                </a:lnTo>
                <a:lnTo>
                  <a:pt x="912" y="1021"/>
                </a:lnTo>
                <a:lnTo>
                  <a:pt x="912" y="1030"/>
                </a:lnTo>
                <a:lnTo>
                  <a:pt x="910" y="1042"/>
                </a:lnTo>
                <a:lnTo>
                  <a:pt x="910" y="1051"/>
                </a:lnTo>
                <a:lnTo>
                  <a:pt x="907" y="1063"/>
                </a:lnTo>
                <a:lnTo>
                  <a:pt x="905" y="1073"/>
                </a:lnTo>
                <a:lnTo>
                  <a:pt x="905" y="1085"/>
                </a:lnTo>
                <a:lnTo>
                  <a:pt x="902" y="1082"/>
                </a:lnTo>
                <a:lnTo>
                  <a:pt x="902" y="1070"/>
                </a:lnTo>
                <a:lnTo>
                  <a:pt x="900" y="1056"/>
                </a:lnTo>
                <a:lnTo>
                  <a:pt x="900" y="1051"/>
                </a:lnTo>
                <a:lnTo>
                  <a:pt x="898" y="1059"/>
                </a:lnTo>
                <a:lnTo>
                  <a:pt x="898" y="1070"/>
                </a:lnTo>
                <a:lnTo>
                  <a:pt x="895" y="1080"/>
                </a:lnTo>
                <a:lnTo>
                  <a:pt x="895" y="1089"/>
                </a:lnTo>
                <a:lnTo>
                  <a:pt x="893" y="1099"/>
                </a:lnTo>
                <a:lnTo>
                  <a:pt x="893" y="1108"/>
                </a:lnTo>
                <a:lnTo>
                  <a:pt x="891" y="1111"/>
                </a:lnTo>
                <a:lnTo>
                  <a:pt x="891" y="1113"/>
                </a:lnTo>
                <a:lnTo>
                  <a:pt x="888" y="1113"/>
                </a:lnTo>
                <a:lnTo>
                  <a:pt x="888" y="1106"/>
                </a:lnTo>
                <a:lnTo>
                  <a:pt x="886" y="1094"/>
                </a:lnTo>
                <a:lnTo>
                  <a:pt x="886" y="1082"/>
                </a:lnTo>
                <a:lnTo>
                  <a:pt x="884" y="1070"/>
                </a:lnTo>
                <a:lnTo>
                  <a:pt x="884" y="1059"/>
                </a:lnTo>
                <a:lnTo>
                  <a:pt x="881" y="1051"/>
                </a:lnTo>
                <a:lnTo>
                  <a:pt x="881" y="1044"/>
                </a:lnTo>
                <a:lnTo>
                  <a:pt x="879" y="1040"/>
                </a:lnTo>
                <a:lnTo>
                  <a:pt x="879" y="1035"/>
                </a:lnTo>
                <a:lnTo>
                  <a:pt x="876" y="1025"/>
                </a:lnTo>
                <a:lnTo>
                  <a:pt x="876" y="1016"/>
                </a:lnTo>
                <a:lnTo>
                  <a:pt x="874" y="1007"/>
                </a:lnTo>
                <a:lnTo>
                  <a:pt x="874" y="997"/>
                </a:lnTo>
                <a:lnTo>
                  <a:pt x="872" y="988"/>
                </a:lnTo>
                <a:lnTo>
                  <a:pt x="872" y="983"/>
                </a:lnTo>
                <a:lnTo>
                  <a:pt x="869" y="981"/>
                </a:lnTo>
                <a:lnTo>
                  <a:pt x="869" y="981"/>
                </a:lnTo>
                <a:lnTo>
                  <a:pt x="867" y="988"/>
                </a:lnTo>
                <a:lnTo>
                  <a:pt x="867" y="1002"/>
                </a:lnTo>
                <a:lnTo>
                  <a:pt x="865" y="1016"/>
                </a:lnTo>
                <a:lnTo>
                  <a:pt x="865" y="1033"/>
                </a:lnTo>
                <a:lnTo>
                  <a:pt x="862" y="1047"/>
                </a:lnTo>
                <a:lnTo>
                  <a:pt x="862" y="1061"/>
                </a:lnTo>
                <a:lnTo>
                  <a:pt x="860" y="1075"/>
                </a:lnTo>
                <a:lnTo>
                  <a:pt x="860" y="1085"/>
                </a:lnTo>
                <a:lnTo>
                  <a:pt x="858" y="1085"/>
                </a:lnTo>
                <a:lnTo>
                  <a:pt x="858" y="1096"/>
                </a:lnTo>
                <a:lnTo>
                  <a:pt x="855" y="1111"/>
                </a:lnTo>
                <a:lnTo>
                  <a:pt x="855" y="1122"/>
                </a:lnTo>
                <a:lnTo>
                  <a:pt x="853" y="1136"/>
                </a:lnTo>
                <a:lnTo>
                  <a:pt x="850" y="1139"/>
                </a:lnTo>
                <a:lnTo>
                  <a:pt x="850" y="1125"/>
                </a:lnTo>
                <a:lnTo>
                  <a:pt x="848" y="1118"/>
                </a:lnTo>
                <a:lnTo>
                  <a:pt x="848" y="1125"/>
                </a:lnTo>
                <a:lnTo>
                  <a:pt x="846" y="1120"/>
                </a:lnTo>
                <a:lnTo>
                  <a:pt x="846" y="1113"/>
                </a:lnTo>
                <a:lnTo>
                  <a:pt x="843" y="1106"/>
                </a:lnTo>
                <a:lnTo>
                  <a:pt x="843" y="1099"/>
                </a:lnTo>
                <a:lnTo>
                  <a:pt x="841" y="1080"/>
                </a:lnTo>
                <a:lnTo>
                  <a:pt x="841" y="1061"/>
                </a:lnTo>
                <a:lnTo>
                  <a:pt x="839" y="1059"/>
                </a:lnTo>
                <a:lnTo>
                  <a:pt x="839" y="1073"/>
                </a:lnTo>
                <a:lnTo>
                  <a:pt x="836" y="1077"/>
                </a:lnTo>
                <a:lnTo>
                  <a:pt x="836" y="1080"/>
                </a:lnTo>
                <a:lnTo>
                  <a:pt x="834" y="1085"/>
                </a:lnTo>
                <a:lnTo>
                  <a:pt x="834" y="1087"/>
                </a:lnTo>
                <a:lnTo>
                  <a:pt x="832" y="1077"/>
                </a:lnTo>
                <a:lnTo>
                  <a:pt x="832" y="1059"/>
                </a:lnTo>
                <a:lnTo>
                  <a:pt x="829" y="1068"/>
                </a:lnTo>
                <a:lnTo>
                  <a:pt x="829" y="1077"/>
                </a:lnTo>
                <a:lnTo>
                  <a:pt x="827" y="1077"/>
                </a:lnTo>
                <a:lnTo>
                  <a:pt x="827" y="1077"/>
                </a:lnTo>
                <a:lnTo>
                  <a:pt x="824" y="1077"/>
                </a:lnTo>
                <a:lnTo>
                  <a:pt x="824" y="1075"/>
                </a:lnTo>
                <a:lnTo>
                  <a:pt x="822" y="1068"/>
                </a:lnTo>
                <a:lnTo>
                  <a:pt x="822" y="1075"/>
                </a:lnTo>
                <a:lnTo>
                  <a:pt x="820" y="1118"/>
                </a:lnTo>
                <a:lnTo>
                  <a:pt x="820" y="1134"/>
                </a:lnTo>
                <a:lnTo>
                  <a:pt x="817" y="1151"/>
                </a:lnTo>
                <a:lnTo>
                  <a:pt x="817" y="1167"/>
                </a:lnTo>
                <a:lnTo>
                  <a:pt x="815" y="1181"/>
                </a:lnTo>
                <a:lnTo>
                  <a:pt x="815" y="1186"/>
                </a:lnTo>
                <a:lnTo>
                  <a:pt x="813" y="1184"/>
                </a:lnTo>
                <a:lnTo>
                  <a:pt x="813" y="1186"/>
                </a:lnTo>
                <a:lnTo>
                  <a:pt x="810" y="1198"/>
                </a:lnTo>
                <a:lnTo>
                  <a:pt x="810" y="1212"/>
                </a:lnTo>
                <a:lnTo>
                  <a:pt x="808" y="1229"/>
                </a:lnTo>
                <a:lnTo>
                  <a:pt x="808" y="1240"/>
                </a:lnTo>
                <a:lnTo>
                  <a:pt x="806" y="1245"/>
                </a:lnTo>
                <a:lnTo>
                  <a:pt x="806" y="1250"/>
                </a:lnTo>
                <a:lnTo>
                  <a:pt x="803" y="1250"/>
                </a:lnTo>
                <a:lnTo>
                  <a:pt x="803" y="1243"/>
                </a:lnTo>
                <a:lnTo>
                  <a:pt x="801" y="1233"/>
                </a:lnTo>
                <a:lnTo>
                  <a:pt x="801" y="1224"/>
                </a:lnTo>
                <a:lnTo>
                  <a:pt x="798" y="1214"/>
                </a:lnTo>
                <a:lnTo>
                  <a:pt x="796" y="1203"/>
                </a:lnTo>
                <a:lnTo>
                  <a:pt x="796" y="1191"/>
                </a:lnTo>
                <a:lnTo>
                  <a:pt x="794" y="1177"/>
                </a:lnTo>
                <a:lnTo>
                  <a:pt x="794" y="1160"/>
                </a:lnTo>
                <a:lnTo>
                  <a:pt x="791" y="1144"/>
                </a:lnTo>
                <a:lnTo>
                  <a:pt x="791" y="1127"/>
                </a:lnTo>
                <a:lnTo>
                  <a:pt x="789" y="1108"/>
                </a:lnTo>
                <a:lnTo>
                  <a:pt x="789" y="1092"/>
                </a:lnTo>
                <a:lnTo>
                  <a:pt x="787" y="1075"/>
                </a:lnTo>
                <a:lnTo>
                  <a:pt x="787" y="1063"/>
                </a:lnTo>
                <a:lnTo>
                  <a:pt x="784" y="1056"/>
                </a:lnTo>
                <a:lnTo>
                  <a:pt x="784" y="1047"/>
                </a:lnTo>
                <a:lnTo>
                  <a:pt x="782" y="1037"/>
                </a:lnTo>
                <a:lnTo>
                  <a:pt x="782" y="1025"/>
                </a:lnTo>
                <a:lnTo>
                  <a:pt x="780" y="1025"/>
                </a:lnTo>
                <a:lnTo>
                  <a:pt x="780" y="1033"/>
                </a:lnTo>
                <a:lnTo>
                  <a:pt x="777" y="1037"/>
                </a:lnTo>
                <a:lnTo>
                  <a:pt x="777" y="1040"/>
                </a:lnTo>
                <a:lnTo>
                  <a:pt x="775" y="1028"/>
                </a:lnTo>
                <a:lnTo>
                  <a:pt x="775" y="1018"/>
                </a:lnTo>
                <a:lnTo>
                  <a:pt x="773" y="1007"/>
                </a:lnTo>
                <a:lnTo>
                  <a:pt x="773" y="997"/>
                </a:lnTo>
                <a:lnTo>
                  <a:pt x="770" y="985"/>
                </a:lnTo>
                <a:lnTo>
                  <a:pt x="770" y="969"/>
                </a:lnTo>
                <a:lnTo>
                  <a:pt x="768" y="950"/>
                </a:lnTo>
                <a:lnTo>
                  <a:pt x="768" y="931"/>
                </a:lnTo>
                <a:lnTo>
                  <a:pt x="765" y="912"/>
                </a:lnTo>
                <a:lnTo>
                  <a:pt x="765" y="891"/>
                </a:lnTo>
                <a:lnTo>
                  <a:pt x="763" y="870"/>
                </a:lnTo>
                <a:lnTo>
                  <a:pt x="763" y="846"/>
                </a:lnTo>
                <a:lnTo>
                  <a:pt x="761" y="825"/>
                </a:lnTo>
                <a:lnTo>
                  <a:pt x="761" y="813"/>
                </a:lnTo>
                <a:lnTo>
                  <a:pt x="758" y="801"/>
                </a:lnTo>
                <a:lnTo>
                  <a:pt x="758" y="789"/>
                </a:lnTo>
                <a:lnTo>
                  <a:pt x="756" y="777"/>
                </a:lnTo>
                <a:lnTo>
                  <a:pt x="756" y="768"/>
                </a:lnTo>
                <a:lnTo>
                  <a:pt x="754" y="775"/>
                </a:lnTo>
                <a:lnTo>
                  <a:pt x="754" y="785"/>
                </a:lnTo>
                <a:lnTo>
                  <a:pt x="751" y="796"/>
                </a:lnTo>
                <a:lnTo>
                  <a:pt x="751" y="815"/>
                </a:lnTo>
                <a:lnTo>
                  <a:pt x="749" y="825"/>
                </a:lnTo>
                <a:lnTo>
                  <a:pt x="749" y="818"/>
                </a:lnTo>
                <a:lnTo>
                  <a:pt x="747" y="813"/>
                </a:lnTo>
                <a:lnTo>
                  <a:pt x="747" y="801"/>
                </a:lnTo>
                <a:lnTo>
                  <a:pt x="744" y="787"/>
                </a:lnTo>
                <a:lnTo>
                  <a:pt x="742" y="759"/>
                </a:lnTo>
                <a:lnTo>
                  <a:pt x="742" y="728"/>
                </a:lnTo>
                <a:lnTo>
                  <a:pt x="739" y="699"/>
                </a:lnTo>
                <a:lnTo>
                  <a:pt x="739" y="676"/>
                </a:lnTo>
                <a:lnTo>
                  <a:pt x="737" y="664"/>
                </a:lnTo>
                <a:lnTo>
                  <a:pt x="737" y="662"/>
                </a:lnTo>
                <a:lnTo>
                  <a:pt x="735" y="657"/>
                </a:lnTo>
                <a:lnTo>
                  <a:pt x="735" y="657"/>
                </a:lnTo>
                <a:lnTo>
                  <a:pt x="732" y="662"/>
                </a:lnTo>
                <a:lnTo>
                  <a:pt x="732" y="685"/>
                </a:lnTo>
                <a:lnTo>
                  <a:pt x="730" y="716"/>
                </a:lnTo>
                <a:lnTo>
                  <a:pt x="730" y="730"/>
                </a:lnTo>
                <a:lnTo>
                  <a:pt x="728" y="721"/>
                </a:lnTo>
                <a:lnTo>
                  <a:pt x="728" y="730"/>
                </a:lnTo>
                <a:lnTo>
                  <a:pt x="725" y="756"/>
                </a:lnTo>
                <a:lnTo>
                  <a:pt x="725" y="780"/>
                </a:lnTo>
                <a:lnTo>
                  <a:pt x="723" y="794"/>
                </a:lnTo>
                <a:lnTo>
                  <a:pt x="723" y="801"/>
                </a:lnTo>
                <a:lnTo>
                  <a:pt x="721" y="799"/>
                </a:lnTo>
                <a:lnTo>
                  <a:pt x="721" y="796"/>
                </a:lnTo>
                <a:lnTo>
                  <a:pt x="718" y="787"/>
                </a:lnTo>
                <a:lnTo>
                  <a:pt x="718" y="773"/>
                </a:lnTo>
                <a:lnTo>
                  <a:pt x="716" y="761"/>
                </a:lnTo>
                <a:lnTo>
                  <a:pt x="716" y="751"/>
                </a:lnTo>
                <a:lnTo>
                  <a:pt x="713" y="742"/>
                </a:lnTo>
                <a:lnTo>
                  <a:pt x="713" y="747"/>
                </a:lnTo>
                <a:lnTo>
                  <a:pt x="711" y="754"/>
                </a:lnTo>
                <a:lnTo>
                  <a:pt x="711" y="766"/>
                </a:lnTo>
                <a:lnTo>
                  <a:pt x="709" y="775"/>
                </a:lnTo>
                <a:lnTo>
                  <a:pt x="709" y="782"/>
                </a:lnTo>
                <a:lnTo>
                  <a:pt x="706" y="789"/>
                </a:lnTo>
                <a:lnTo>
                  <a:pt x="706" y="792"/>
                </a:lnTo>
                <a:lnTo>
                  <a:pt x="704" y="792"/>
                </a:lnTo>
                <a:lnTo>
                  <a:pt x="704" y="787"/>
                </a:lnTo>
                <a:lnTo>
                  <a:pt x="702" y="773"/>
                </a:lnTo>
                <a:lnTo>
                  <a:pt x="702" y="770"/>
                </a:lnTo>
                <a:lnTo>
                  <a:pt x="699" y="770"/>
                </a:lnTo>
                <a:lnTo>
                  <a:pt x="699" y="770"/>
                </a:lnTo>
                <a:lnTo>
                  <a:pt x="697" y="768"/>
                </a:lnTo>
                <a:lnTo>
                  <a:pt x="697" y="754"/>
                </a:lnTo>
                <a:lnTo>
                  <a:pt x="695" y="740"/>
                </a:lnTo>
                <a:lnTo>
                  <a:pt x="695" y="728"/>
                </a:lnTo>
                <a:lnTo>
                  <a:pt x="692" y="723"/>
                </a:lnTo>
                <a:lnTo>
                  <a:pt x="692" y="723"/>
                </a:lnTo>
                <a:lnTo>
                  <a:pt x="690" y="721"/>
                </a:lnTo>
                <a:lnTo>
                  <a:pt x="687" y="704"/>
                </a:lnTo>
                <a:lnTo>
                  <a:pt x="687" y="690"/>
                </a:lnTo>
                <a:lnTo>
                  <a:pt x="685" y="685"/>
                </a:lnTo>
                <a:lnTo>
                  <a:pt x="685" y="678"/>
                </a:lnTo>
                <a:lnTo>
                  <a:pt x="683" y="676"/>
                </a:lnTo>
                <a:lnTo>
                  <a:pt x="683" y="666"/>
                </a:lnTo>
                <a:lnTo>
                  <a:pt x="680" y="652"/>
                </a:lnTo>
                <a:lnTo>
                  <a:pt x="680" y="640"/>
                </a:lnTo>
                <a:lnTo>
                  <a:pt x="678" y="633"/>
                </a:lnTo>
                <a:lnTo>
                  <a:pt x="678" y="622"/>
                </a:lnTo>
                <a:lnTo>
                  <a:pt x="676" y="610"/>
                </a:lnTo>
                <a:lnTo>
                  <a:pt x="676" y="612"/>
                </a:lnTo>
                <a:lnTo>
                  <a:pt x="673" y="614"/>
                </a:lnTo>
                <a:lnTo>
                  <a:pt x="673" y="610"/>
                </a:lnTo>
                <a:lnTo>
                  <a:pt x="671" y="593"/>
                </a:lnTo>
                <a:lnTo>
                  <a:pt x="671" y="572"/>
                </a:lnTo>
                <a:lnTo>
                  <a:pt x="669" y="584"/>
                </a:lnTo>
                <a:lnTo>
                  <a:pt x="669" y="603"/>
                </a:lnTo>
                <a:lnTo>
                  <a:pt x="666" y="614"/>
                </a:lnTo>
                <a:lnTo>
                  <a:pt x="666" y="605"/>
                </a:lnTo>
                <a:lnTo>
                  <a:pt x="664" y="584"/>
                </a:lnTo>
                <a:lnTo>
                  <a:pt x="664" y="577"/>
                </a:lnTo>
                <a:lnTo>
                  <a:pt x="661" y="617"/>
                </a:lnTo>
                <a:lnTo>
                  <a:pt x="661" y="617"/>
                </a:lnTo>
                <a:lnTo>
                  <a:pt x="659" y="610"/>
                </a:lnTo>
                <a:lnTo>
                  <a:pt x="659" y="603"/>
                </a:lnTo>
                <a:lnTo>
                  <a:pt x="657" y="603"/>
                </a:lnTo>
                <a:lnTo>
                  <a:pt x="657" y="607"/>
                </a:lnTo>
                <a:lnTo>
                  <a:pt x="654" y="607"/>
                </a:lnTo>
                <a:lnTo>
                  <a:pt x="654" y="610"/>
                </a:lnTo>
                <a:lnTo>
                  <a:pt x="652" y="624"/>
                </a:lnTo>
                <a:lnTo>
                  <a:pt x="652" y="631"/>
                </a:lnTo>
                <a:lnTo>
                  <a:pt x="650" y="619"/>
                </a:lnTo>
                <a:lnTo>
                  <a:pt x="650" y="619"/>
                </a:lnTo>
                <a:lnTo>
                  <a:pt x="647" y="624"/>
                </a:lnTo>
                <a:lnTo>
                  <a:pt x="647" y="624"/>
                </a:lnTo>
                <a:lnTo>
                  <a:pt x="645" y="619"/>
                </a:lnTo>
                <a:lnTo>
                  <a:pt x="645" y="612"/>
                </a:lnTo>
                <a:lnTo>
                  <a:pt x="643" y="617"/>
                </a:lnTo>
                <a:lnTo>
                  <a:pt x="643" y="617"/>
                </a:lnTo>
                <a:lnTo>
                  <a:pt x="640" y="610"/>
                </a:lnTo>
                <a:lnTo>
                  <a:pt x="640" y="603"/>
                </a:lnTo>
                <a:lnTo>
                  <a:pt x="638" y="596"/>
                </a:lnTo>
                <a:lnTo>
                  <a:pt x="638" y="596"/>
                </a:lnTo>
                <a:lnTo>
                  <a:pt x="636" y="596"/>
                </a:lnTo>
                <a:lnTo>
                  <a:pt x="633" y="591"/>
                </a:lnTo>
                <a:lnTo>
                  <a:pt x="633" y="600"/>
                </a:lnTo>
                <a:lnTo>
                  <a:pt x="631" y="614"/>
                </a:lnTo>
                <a:lnTo>
                  <a:pt x="631" y="617"/>
                </a:lnTo>
                <a:lnTo>
                  <a:pt x="628" y="614"/>
                </a:lnTo>
                <a:lnTo>
                  <a:pt x="628" y="612"/>
                </a:lnTo>
                <a:lnTo>
                  <a:pt x="626" y="619"/>
                </a:lnTo>
                <a:lnTo>
                  <a:pt x="626" y="636"/>
                </a:lnTo>
                <a:lnTo>
                  <a:pt x="624" y="640"/>
                </a:lnTo>
                <a:lnTo>
                  <a:pt x="624" y="640"/>
                </a:lnTo>
                <a:lnTo>
                  <a:pt x="621" y="643"/>
                </a:lnTo>
                <a:lnTo>
                  <a:pt x="621" y="648"/>
                </a:lnTo>
                <a:lnTo>
                  <a:pt x="619" y="652"/>
                </a:lnTo>
                <a:lnTo>
                  <a:pt x="619" y="664"/>
                </a:lnTo>
                <a:lnTo>
                  <a:pt x="617" y="683"/>
                </a:lnTo>
                <a:lnTo>
                  <a:pt x="617" y="692"/>
                </a:lnTo>
                <a:lnTo>
                  <a:pt x="614" y="699"/>
                </a:lnTo>
                <a:lnTo>
                  <a:pt x="614" y="695"/>
                </a:lnTo>
                <a:lnTo>
                  <a:pt x="612" y="688"/>
                </a:lnTo>
                <a:lnTo>
                  <a:pt x="612" y="688"/>
                </a:lnTo>
                <a:lnTo>
                  <a:pt x="610" y="690"/>
                </a:lnTo>
                <a:lnTo>
                  <a:pt x="610" y="699"/>
                </a:lnTo>
                <a:lnTo>
                  <a:pt x="607" y="699"/>
                </a:lnTo>
                <a:lnTo>
                  <a:pt x="607" y="688"/>
                </a:lnTo>
                <a:lnTo>
                  <a:pt x="605" y="681"/>
                </a:lnTo>
                <a:lnTo>
                  <a:pt x="605" y="685"/>
                </a:lnTo>
                <a:lnTo>
                  <a:pt x="602" y="688"/>
                </a:lnTo>
                <a:lnTo>
                  <a:pt x="602" y="685"/>
                </a:lnTo>
                <a:lnTo>
                  <a:pt x="600" y="683"/>
                </a:lnTo>
                <a:lnTo>
                  <a:pt x="600" y="681"/>
                </a:lnTo>
                <a:lnTo>
                  <a:pt x="598" y="678"/>
                </a:lnTo>
                <a:lnTo>
                  <a:pt x="598" y="676"/>
                </a:lnTo>
                <a:lnTo>
                  <a:pt x="595" y="673"/>
                </a:lnTo>
                <a:lnTo>
                  <a:pt x="595" y="669"/>
                </a:lnTo>
                <a:lnTo>
                  <a:pt x="593" y="662"/>
                </a:lnTo>
                <a:lnTo>
                  <a:pt x="593" y="655"/>
                </a:lnTo>
                <a:lnTo>
                  <a:pt x="591" y="648"/>
                </a:lnTo>
                <a:lnTo>
                  <a:pt x="591" y="640"/>
                </a:lnTo>
                <a:lnTo>
                  <a:pt x="588" y="638"/>
                </a:lnTo>
                <a:lnTo>
                  <a:pt x="588" y="638"/>
                </a:lnTo>
                <a:lnTo>
                  <a:pt x="586" y="643"/>
                </a:lnTo>
                <a:lnTo>
                  <a:pt x="586" y="650"/>
                </a:lnTo>
                <a:lnTo>
                  <a:pt x="584" y="652"/>
                </a:lnTo>
                <a:lnTo>
                  <a:pt x="584" y="652"/>
                </a:lnTo>
                <a:lnTo>
                  <a:pt x="581" y="648"/>
                </a:lnTo>
                <a:lnTo>
                  <a:pt x="579" y="638"/>
                </a:lnTo>
                <a:lnTo>
                  <a:pt x="579" y="631"/>
                </a:lnTo>
                <a:lnTo>
                  <a:pt x="576" y="631"/>
                </a:lnTo>
                <a:lnTo>
                  <a:pt x="576" y="655"/>
                </a:lnTo>
                <a:lnTo>
                  <a:pt x="574" y="676"/>
                </a:lnTo>
                <a:lnTo>
                  <a:pt x="574" y="681"/>
                </a:lnTo>
                <a:lnTo>
                  <a:pt x="572" y="681"/>
                </a:lnTo>
                <a:lnTo>
                  <a:pt x="572" y="678"/>
                </a:lnTo>
                <a:lnTo>
                  <a:pt x="569" y="681"/>
                </a:lnTo>
                <a:lnTo>
                  <a:pt x="569" y="685"/>
                </a:lnTo>
                <a:lnTo>
                  <a:pt x="567" y="690"/>
                </a:lnTo>
                <a:lnTo>
                  <a:pt x="567" y="695"/>
                </a:lnTo>
                <a:lnTo>
                  <a:pt x="565" y="699"/>
                </a:lnTo>
                <a:lnTo>
                  <a:pt x="565" y="704"/>
                </a:lnTo>
                <a:lnTo>
                  <a:pt x="562" y="709"/>
                </a:lnTo>
                <a:lnTo>
                  <a:pt x="562" y="716"/>
                </a:lnTo>
                <a:lnTo>
                  <a:pt x="560" y="721"/>
                </a:lnTo>
                <a:lnTo>
                  <a:pt x="560" y="725"/>
                </a:lnTo>
                <a:lnTo>
                  <a:pt x="558" y="730"/>
                </a:lnTo>
                <a:lnTo>
                  <a:pt x="558" y="735"/>
                </a:lnTo>
                <a:lnTo>
                  <a:pt x="555" y="740"/>
                </a:lnTo>
                <a:lnTo>
                  <a:pt x="555" y="747"/>
                </a:lnTo>
                <a:lnTo>
                  <a:pt x="553" y="751"/>
                </a:lnTo>
                <a:lnTo>
                  <a:pt x="553" y="756"/>
                </a:lnTo>
                <a:lnTo>
                  <a:pt x="550" y="761"/>
                </a:lnTo>
                <a:lnTo>
                  <a:pt x="550" y="766"/>
                </a:lnTo>
                <a:lnTo>
                  <a:pt x="548" y="768"/>
                </a:lnTo>
                <a:lnTo>
                  <a:pt x="548" y="766"/>
                </a:lnTo>
                <a:lnTo>
                  <a:pt x="546" y="763"/>
                </a:lnTo>
                <a:lnTo>
                  <a:pt x="546" y="766"/>
                </a:lnTo>
                <a:lnTo>
                  <a:pt x="543" y="770"/>
                </a:lnTo>
                <a:lnTo>
                  <a:pt x="543" y="773"/>
                </a:lnTo>
                <a:lnTo>
                  <a:pt x="541" y="775"/>
                </a:lnTo>
                <a:lnTo>
                  <a:pt x="541" y="777"/>
                </a:lnTo>
                <a:lnTo>
                  <a:pt x="539" y="777"/>
                </a:lnTo>
                <a:lnTo>
                  <a:pt x="539" y="777"/>
                </a:lnTo>
                <a:lnTo>
                  <a:pt x="536" y="780"/>
                </a:lnTo>
                <a:lnTo>
                  <a:pt x="536" y="780"/>
                </a:lnTo>
                <a:lnTo>
                  <a:pt x="534" y="780"/>
                </a:lnTo>
                <a:lnTo>
                  <a:pt x="534" y="780"/>
                </a:lnTo>
                <a:lnTo>
                  <a:pt x="532" y="780"/>
                </a:lnTo>
                <a:lnTo>
                  <a:pt x="532" y="780"/>
                </a:lnTo>
                <a:lnTo>
                  <a:pt x="529" y="775"/>
                </a:lnTo>
                <a:lnTo>
                  <a:pt x="529" y="766"/>
                </a:lnTo>
                <a:lnTo>
                  <a:pt x="527" y="759"/>
                </a:lnTo>
                <a:lnTo>
                  <a:pt x="524" y="751"/>
                </a:lnTo>
                <a:lnTo>
                  <a:pt x="524" y="744"/>
                </a:lnTo>
                <a:lnTo>
                  <a:pt x="522" y="744"/>
                </a:lnTo>
                <a:lnTo>
                  <a:pt x="522" y="747"/>
                </a:lnTo>
                <a:lnTo>
                  <a:pt x="520" y="754"/>
                </a:lnTo>
                <a:lnTo>
                  <a:pt x="520" y="763"/>
                </a:lnTo>
                <a:lnTo>
                  <a:pt x="517" y="773"/>
                </a:lnTo>
                <a:lnTo>
                  <a:pt x="517" y="780"/>
                </a:lnTo>
                <a:lnTo>
                  <a:pt x="515" y="785"/>
                </a:lnTo>
                <a:lnTo>
                  <a:pt x="515" y="773"/>
                </a:lnTo>
                <a:lnTo>
                  <a:pt x="513" y="756"/>
                </a:lnTo>
                <a:lnTo>
                  <a:pt x="513" y="754"/>
                </a:lnTo>
                <a:lnTo>
                  <a:pt x="510" y="782"/>
                </a:lnTo>
                <a:lnTo>
                  <a:pt x="510" y="811"/>
                </a:lnTo>
                <a:lnTo>
                  <a:pt x="508" y="841"/>
                </a:lnTo>
                <a:lnTo>
                  <a:pt x="508" y="870"/>
                </a:lnTo>
                <a:lnTo>
                  <a:pt x="506" y="893"/>
                </a:lnTo>
                <a:lnTo>
                  <a:pt x="506" y="912"/>
                </a:lnTo>
                <a:lnTo>
                  <a:pt x="503" y="933"/>
                </a:lnTo>
                <a:lnTo>
                  <a:pt x="503" y="957"/>
                </a:lnTo>
                <a:lnTo>
                  <a:pt x="501" y="983"/>
                </a:lnTo>
                <a:lnTo>
                  <a:pt x="501" y="1007"/>
                </a:lnTo>
                <a:lnTo>
                  <a:pt x="499" y="1030"/>
                </a:lnTo>
                <a:lnTo>
                  <a:pt x="499" y="1056"/>
                </a:lnTo>
                <a:lnTo>
                  <a:pt x="496" y="1080"/>
                </a:lnTo>
                <a:lnTo>
                  <a:pt x="496" y="1103"/>
                </a:lnTo>
                <a:lnTo>
                  <a:pt x="494" y="1122"/>
                </a:lnTo>
                <a:lnTo>
                  <a:pt x="494" y="1118"/>
                </a:lnTo>
                <a:lnTo>
                  <a:pt x="491" y="1111"/>
                </a:lnTo>
                <a:lnTo>
                  <a:pt x="491" y="1103"/>
                </a:lnTo>
                <a:lnTo>
                  <a:pt x="489" y="1096"/>
                </a:lnTo>
                <a:lnTo>
                  <a:pt x="489" y="1087"/>
                </a:lnTo>
                <a:lnTo>
                  <a:pt x="487" y="1061"/>
                </a:lnTo>
                <a:lnTo>
                  <a:pt x="487" y="1035"/>
                </a:lnTo>
                <a:lnTo>
                  <a:pt x="484" y="1009"/>
                </a:lnTo>
                <a:lnTo>
                  <a:pt x="484" y="985"/>
                </a:lnTo>
                <a:lnTo>
                  <a:pt x="482" y="962"/>
                </a:lnTo>
                <a:lnTo>
                  <a:pt x="482" y="940"/>
                </a:lnTo>
                <a:lnTo>
                  <a:pt x="480" y="917"/>
                </a:lnTo>
                <a:lnTo>
                  <a:pt x="480" y="898"/>
                </a:lnTo>
                <a:lnTo>
                  <a:pt x="477" y="884"/>
                </a:lnTo>
                <a:lnTo>
                  <a:pt x="477" y="870"/>
                </a:lnTo>
                <a:lnTo>
                  <a:pt x="475" y="855"/>
                </a:lnTo>
                <a:lnTo>
                  <a:pt x="475" y="851"/>
                </a:lnTo>
                <a:lnTo>
                  <a:pt x="473" y="846"/>
                </a:lnTo>
                <a:lnTo>
                  <a:pt x="470" y="841"/>
                </a:lnTo>
                <a:lnTo>
                  <a:pt x="470" y="839"/>
                </a:lnTo>
                <a:lnTo>
                  <a:pt x="468" y="834"/>
                </a:lnTo>
                <a:lnTo>
                  <a:pt x="468" y="832"/>
                </a:lnTo>
                <a:lnTo>
                  <a:pt x="465" y="834"/>
                </a:lnTo>
                <a:lnTo>
                  <a:pt x="465" y="839"/>
                </a:lnTo>
                <a:lnTo>
                  <a:pt x="463" y="844"/>
                </a:lnTo>
                <a:lnTo>
                  <a:pt x="463" y="851"/>
                </a:lnTo>
                <a:lnTo>
                  <a:pt x="461" y="855"/>
                </a:lnTo>
                <a:lnTo>
                  <a:pt x="461" y="862"/>
                </a:lnTo>
                <a:lnTo>
                  <a:pt x="458" y="874"/>
                </a:lnTo>
                <a:lnTo>
                  <a:pt x="458" y="886"/>
                </a:lnTo>
                <a:lnTo>
                  <a:pt x="456" y="900"/>
                </a:lnTo>
                <a:lnTo>
                  <a:pt x="456" y="903"/>
                </a:lnTo>
                <a:lnTo>
                  <a:pt x="454" y="903"/>
                </a:lnTo>
                <a:lnTo>
                  <a:pt x="454" y="900"/>
                </a:lnTo>
                <a:lnTo>
                  <a:pt x="451" y="900"/>
                </a:lnTo>
                <a:lnTo>
                  <a:pt x="451" y="898"/>
                </a:lnTo>
                <a:lnTo>
                  <a:pt x="449" y="891"/>
                </a:lnTo>
                <a:lnTo>
                  <a:pt x="449" y="888"/>
                </a:lnTo>
                <a:lnTo>
                  <a:pt x="447" y="898"/>
                </a:lnTo>
                <a:lnTo>
                  <a:pt x="447" y="905"/>
                </a:lnTo>
                <a:lnTo>
                  <a:pt x="444" y="914"/>
                </a:lnTo>
                <a:lnTo>
                  <a:pt x="444" y="919"/>
                </a:lnTo>
                <a:lnTo>
                  <a:pt x="442" y="917"/>
                </a:lnTo>
                <a:lnTo>
                  <a:pt x="442" y="914"/>
                </a:lnTo>
                <a:lnTo>
                  <a:pt x="439" y="912"/>
                </a:lnTo>
                <a:lnTo>
                  <a:pt x="439" y="912"/>
                </a:lnTo>
                <a:lnTo>
                  <a:pt x="437" y="914"/>
                </a:lnTo>
                <a:lnTo>
                  <a:pt x="437" y="914"/>
                </a:lnTo>
                <a:lnTo>
                  <a:pt x="435" y="914"/>
                </a:lnTo>
                <a:lnTo>
                  <a:pt x="435" y="914"/>
                </a:lnTo>
                <a:lnTo>
                  <a:pt x="432" y="914"/>
                </a:lnTo>
                <a:lnTo>
                  <a:pt x="432" y="914"/>
                </a:lnTo>
                <a:lnTo>
                  <a:pt x="430" y="917"/>
                </a:lnTo>
                <a:lnTo>
                  <a:pt x="430" y="919"/>
                </a:lnTo>
                <a:lnTo>
                  <a:pt x="428" y="922"/>
                </a:lnTo>
                <a:lnTo>
                  <a:pt x="428" y="924"/>
                </a:lnTo>
                <a:lnTo>
                  <a:pt x="425" y="926"/>
                </a:lnTo>
                <a:lnTo>
                  <a:pt x="425" y="926"/>
                </a:lnTo>
                <a:lnTo>
                  <a:pt x="423" y="926"/>
                </a:lnTo>
                <a:lnTo>
                  <a:pt x="423" y="926"/>
                </a:lnTo>
                <a:lnTo>
                  <a:pt x="421" y="924"/>
                </a:lnTo>
                <a:lnTo>
                  <a:pt x="421" y="919"/>
                </a:lnTo>
                <a:lnTo>
                  <a:pt x="418" y="919"/>
                </a:lnTo>
                <a:lnTo>
                  <a:pt x="418" y="922"/>
                </a:lnTo>
                <a:lnTo>
                  <a:pt x="416" y="924"/>
                </a:lnTo>
                <a:lnTo>
                  <a:pt x="413" y="926"/>
                </a:lnTo>
                <a:lnTo>
                  <a:pt x="413" y="926"/>
                </a:lnTo>
                <a:lnTo>
                  <a:pt x="411" y="914"/>
                </a:lnTo>
                <a:lnTo>
                  <a:pt x="411" y="910"/>
                </a:lnTo>
                <a:lnTo>
                  <a:pt x="409" y="914"/>
                </a:lnTo>
                <a:lnTo>
                  <a:pt x="409" y="919"/>
                </a:lnTo>
                <a:lnTo>
                  <a:pt x="406" y="926"/>
                </a:lnTo>
                <a:lnTo>
                  <a:pt x="406" y="926"/>
                </a:lnTo>
                <a:lnTo>
                  <a:pt x="404" y="922"/>
                </a:lnTo>
                <a:lnTo>
                  <a:pt x="404" y="919"/>
                </a:lnTo>
                <a:lnTo>
                  <a:pt x="402" y="917"/>
                </a:lnTo>
                <a:lnTo>
                  <a:pt x="402" y="914"/>
                </a:lnTo>
                <a:lnTo>
                  <a:pt x="399" y="905"/>
                </a:lnTo>
                <a:lnTo>
                  <a:pt x="399" y="896"/>
                </a:lnTo>
                <a:lnTo>
                  <a:pt x="397" y="912"/>
                </a:lnTo>
                <a:lnTo>
                  <a:pt x="397" y="933"/>
                </a:lnTo>
                <a:lnTo>
                  <a:pt x="395" y="950"/>
                </a:lnTo>
                <a:lnTo>
                  <a:pt x="395" y="952"/>
                </a:lnTo>
                <a:lnTo>
                  <a:pt x="392" y="948"/>
                </a:lnTo>
                <a:lnTo>
                  <a:pt x="392" y="938"/>
                </a:lnTo>
                <a:lnTo>
                  <a:pt x="390" y="929"/>
                </a:lnTo>
                <a:lnTo>
                  <a:pt x="390" y="907"/>
                </a:lnTo>
                <a:lnTo>
                  <a:pt x="388" y="879"/>
                </a:lnTo>
                <a:lnTo>
                  <a:pt x="388" y="874"/>
                </a:lnTo>
                <a:lnTo>
                  <a:pt x="385" y="879"/>
                </a:lnTo>
                <a:lnTo>
                  <a:pt x="385" y="881"/>
                </a:lnTo>
                <a:lnTo>
                  <a:pt x="383" y="862"/>
                </a:lnTo>
                <a:lnTo>
                  <a:pt x="383" y="855"/>
                </a:lnTo>
                <a:lnTo>
                  <a:pt x="380" y="858"/>
                </a:lnTo>
                <a:lnTo>
                  <a:pt x="380" y="860"/>
                </a:lnTo>
                <a:lnTo>
                  <a:pt x="378" y="872"/>
                </a:lnTo>
                <a:lnTo>
                  <a:pt x="378" y="893"/>
                </a:lnTo>
                <a:lnTo>
                  <a:pt x="376" y="914"/>
                </a:lnTo>
                <a:lnTo>
                  <a:pt x="376" y="938"/>
                </a:lnTo>
                <a:lnTo>
                  <a:pt x="373" y="959"/>
                </a:lnTo>
                <a:lnTo>
                  <a:pt x="373" y="978"/>
                </a:lnTo>
                <a:lnTo>
                  <a:pt x="371" y="999"/>
                </a:lnTo>
                <a:lnTo>
                  <a:pt x="371" y="1037"/>
                </a:lnTo>
                <a:lnTo>
                  <a:pt x="369" y="1073"/>
                </a:lnTo>
                <a:lnTo>
                  <a:pt x="369" y="1111"/>
                </a:lnTo>
                <a:lnTo>
                  <a:pt x="366" y="1139"/>
                </a:lnTo>
                <a:lnTo>
                  <a:pt x="366" y="1167"/>
                </a:lnTo>
                <a:lnTo>
                  <a:pt x="364" y="1179"/>
                </a:lnTo>
                <a:lnTo>
                  <a:pt x="364" y="1181"/>
                </a:lnTo>
                <a:lnTo>
                  <a:pt x="362" y="1181"/>
                </a:lnTo>
                <a:lnTo>
                  <a:pt x="359" y="1184"/>
                </a:lnTo>
                <a:lnTo>
                  <a:pt x="359" y="1196"/>
                </a:lnTo>
                <a:lnTo>
                  <a:pt x="357" y="1200"/>
                </a:lnTo>
                <a:lnTo>
                  <a:pt x="357" y="1198"/>
                </a:lnTo>
                <a:lnTo>
                  <a:pt x="354" y="1193"/>
                </a:lnTo>
                <a:lnTo>
                  <a:pt x="354" y="1191"/>
                </a:lnTo>
                <a:lnTo>
                  <a:pt x="352" y="1177"/>
                </a:lnTo>
                <a:lnTo>
                  <a:pt x="352" y="1160"/>
                </a:lnTo>
                <a:lnTo>
                  <a:pt x="350" y="1146"/>
                </a:lnTo>
                <a:lnTo>
                  <a:pt x="350" y="1148"/>
                </a:lnTo>
                <a:lnTo>
                  <a:pt x="347" y="1148"/>
                </a:lnTo>
                <a:lnTo>
                  <a:pt x="347" y="1151"/>
                </a:lnTo>
                <a:lnTo>
                  <a:pt x="345" y="1158"/>
                </a:lnTo>
                <a:lnTo>
                  <a:pt x="345" y="1162"/>
                </a:lnTo>
                <a:lnTo>
                  <a:pt x="343" y="1162"/>
                </a:lnTo>
                <a:lnTo>
                  <a:pt x="343" y="1160"/>
                </a:lnTo>
                <a:lnTo>
                  <a:pt x="340" y="1158"/>
                </a:lnTo>
                <a:lnTo>
                  <a:pt x="340" y="1155"/>
                </a:lnTo>
                <a:lnTo>
                  <a:pt x="338" y="1153"/>
                </a:lnTo>
                <a:lnTo>
                  <a:pt x="338" y="1148"/>
                </a:lnTo>
                <a:lnTo>
                  <a:pt x="336" y="1151"/>
                </a:lnTo>
                <a:lnTo>
                  <a:pt x="336" y="1155"/>
                </a:lnTo>
                <a:lnTo>
                  <a:pt x="333" y="1158"/>
                </a:lnTo>
                <a:lnTo>
                  <a:pt x="333" y="1162"/>
                </a:lnTo>
                <a:lnTo>
                  <a:pt x="331" y="1165"/>
                </a:lnTo>
                <a:lnTo>
                  <a:pt x="331" y="1160"/>
                </a:lnTo>
                <a:lnTo>
                  <a:pt x="328" y="1153"/>
                </a:lnTo>
                <a:lnTo>
                  <a:pt x="328" y="1146"/>
                </a:lnTo>
                <a:lnTo>
                  <a:pt x="326" y="1139"/>
                </a:lnTo>
                <a:lnTo>
                  <a:pt x="326" y="1144"/>
                </a:lnTo>
                <a:lnTo>
                  <a:pt x="324" y="1155"/>
                </a:lnTo>
                <a:lnTo>
                  <a:pt x="324" y="1160"/>
                </a:lnTo>
                <a:lnTo>
                  <a:pt x="321" y="1160"/>
                </a:lnTo>
                <a:lnTo>
                  <a:pt x="319" y="1160"/>
                </a:lnTo>
                <a:lnTo>
                  <a:pt x="319" y="1162"/>
                </a:lnTo>
                <a:lnTo>
                  <a:pt x="317" y="1162"/>
                </a:lnTo>
                <a:lnTo>
                  <a:pt x="317" y="1160"/>
                </a:lnTo>
                <a:lnTo>
                  <a:pt x="314" y="1158"/>
                </a:lnTo>
                <a:lnTo>
                  <a:pt x="314" y="1155"/>
                </a:lnTo>
                <a:lnTo>
                  <a:pt x="312" y="1151"/>
                </a:lnTo>
                <a:lnTo>
                  <a:pt x="312" y="1146"/>
                </a:lnTo>
                <a:lnTo>
                  <a:pt x="310" y="1139"/>
                </a:lnTo>
                <a:lnTo>
                  <a:pt x="310" y="1134"/>
                </a:lnTo>
                <a:lnTo>
                  <a:pt x="307" y="1129"/>
                </a:lnTo>
                <a:lnTo>
                  <a:pt x="305" y="1125"/>
                </a:lnTo>
                <a:lnTo>
                  <a:pt x="305" y="1122"/>
                </a:lnTo>
                <a:lnTo>
                  <a:pt x="302" y="1125"/>
                </a:lnTo>
                <a:lnTo>
                  <a:pt x="302" y="1125"/>
                </a:lnTo>
                <a:lnTo>
                  <a:pt x="300" y="1120"/>
                </a:lnTo>
                <a:lnTo>
                  <a:pt x="300" y="1113"/>
                </a:lnTo>
                <a:lnTo>
                  <a:pt x="298" y="1108"/>
                </a:lnTo>
                <a:lnTo>
                  <a:pt x="298" y="1099"/>
                </a:lnTo>
                <a:lnTo>
                  <a:pt x="295" y="1085"/>
                </a:lnTo>
                <a:lnTo>
                  <a:pt x="295" y="1070"/>
                </a:lnTo>
                <a:lnTo>
                  <a:pt x="293" y="1070"/>
                </a:lnTo>
                <a:lnTo>
                  <a:pt x="293" y="1077"/>
                </a:lnTo>
                <a:lnTo>
                  <a:pt x="291" y="1082"/>
                </a:lnTo>
                <a:lnTo>
                  <a:pt x="291" y="1082"/>
                </a:lnTo>
                <a:lnTo>
                  <a:pt x="288" y="1042"/>
                </a:lnTo>
                <a:lnTo>
                  <a:pt x="288" y="1007"/>
                </a:lnTo>
                <a:lnTo>
                  <a:pt x="286" y="1014"/>
                </a:lnTo>
                <a:lnTo>
                  <a:pt x="286" y="1023"/>
                </a:lnTo>
                <a:lnTo>
                  <a:pt x="284" y="1033"/>
                </a:lnTo>
                <a:lnTo>
                  <a:pt x="284" y="1042"/>
                </a:lnTo>
                <a:lnTo>
                  <a:pt x="281" y="1047"/>
                </a:lnTo>
                <a:lnTo>
                  <a:pt x="281" y="1030"/>
                </a:lnTo>
                <a:lnTo>
                  <a:pt x="279" y="1009"/>
                </a:lnTo>
                <a:lnTo>
                  <a:pt x="279" y="997"/>
                </a:lnTo>
                <a:lnTo>
                  <a:pt x="276" y="985"/>
                </a:lnTo>
                <a:lnTo>
                  <a:pt x="276" y="976"/>
                </a:lnTo>
                <a:lnTo>
                  <a:pt x="274" y="964"/>
                </a:lnTo>
                <a:lnTo>
                  <a:pt x="274" y="952"/>
                </a:lnTo>
                <a:lnTo>
                  <a:pt x="272" y="943"/>
                </a:lnTo>
                <a:lnTo>
                  <a:pt x="272" y="933"/>
                </a:lnTo>
                <a:lnTo>
                  <a:pt x="269" y="924"/>
                </a:lnTo>
                <a:lnTo>
                  <a:pt x="269" y="914"/>
                </a:lnTo>
                <a:lnTo>
                  <a:pt x="267" y="903"/>
                </a:lnTo>
                <a:lnTo>
                  <a:pt x="267" y="884"/>
                </a:lnTo>
                <a:lnTo>
                  <a:pt x="265" y="865"/>
                </a:lnTo>
                <a:lnTo>
                  <a:pt x="265" y="851"/>
                </a:lnTo>
                <a:lnTo>
                  <a:pt x="262" y="839"/>
                </a:lnTo>
                <a:lnTo>
                  <a:pt x="262" y="825"/>
                </a:lnTo>
                <a:lnTo>
                  <a:pt x="260" y="811"/>
                </a:lnTo>
                <a:lnTo>
                  <a:pt x="260" y="789"/>
                </a:lnTo>
                <a:lnTo>
                  <a:pt x="258" y="780"/>
                </a:lnTo>
                <a:lnTo>
                  <a:pt x="258" y="803"/>
                </a:lnTo>
                <a:lnTo>
                  <a:pt x="255" y="799"/>
                </a:lnTo>
                <a:lnTo>
                  <a:pt x="255" y="789"/>
                </a:lnTo>
                <a:lnTo>
                  <a:pt x="253" y="787"/>
                </a:lnTo>
                <a:lnTo>
                  <a:pt x="251" y="796"/>
                </a:lnTo>
                <a:lnTo>
                  <a:pt x="251" y="808"/>
                </a:lnTo>
                <a:lnTo>
                  <a:pt x="248" y="822"/>
                </a:lnTo>
                <a:lnTo>
                  <a:pt x="248" y="836"/>
                </a:lnTo>
                <a:lnTo>
                  <a:pt x="246" y="851"/>
                </a:lnTo>
                <a:lnTo>
                  <a:pt x="246" y="865"/>
                </a:lnTo>
                <a:lnTo>
                  <a:pt x="243" y="879"/>
                </a:lnTo>
                <a:lnTo>
                  <a:pt x="243" y="891"/>
                </a:lnTo>
                <a:lnTo>
                  <a:pt x="241" y="898"/>
                </a:lnTo>
                <a:lnTo>
                  <a:pt x="241" y="900"/>
                </a:lnTo>
                <a:lnTo>
                  <a:pt x="239" y="903"/>
                </a:lnTo>
                <a:lnTo>
                  <a:pt x="239" y="903"/>
                </a:lnTo>
                <a:lnTo>
                  <a:pt x="236" y="905"/>
                </a:lnTo>
                <a:lnTo>
                  <a:pt x="236" y="891"/>
                </a:lnTo>
                <a:lnTo>
                  <a:pt x="234" y="872"/>
                </a:lnTo>
                <a:lnTo>
                  <a:pt x="234" y="853"/>
                </a:lnTo>
                <a:lnTo>
                  <a:pt x="232" y="839"/>
                </a:lnTo>
                <a:lnTo>
                  <a:pt x="232" y="829"/>
                </a:lnTo>
                <a:lnTo>
                  <a:pt x="229" y="820"/>
                </a:lnTo>
                <a:lnTo>
                  <a:pt x="229" y="811"/>
                </a:lnTo>
                <a:lnTo>
                  <a:pt x="227" y="808"/>
                </a:lnTo>
                <a:lnTo>
                  <a:pt x="227" y="813"/>
                </a:lnTo>
                <a:lnTo>
                  <a:pt x="225" y="792"/>
                </a:lnTo>
                <a:lnTo>
                  <a:pt x="225" y="735"/>
                </a:lnTo>
                <a:lnTo>
                  <a:pt x="222" y="728"/>
                </a:lnTo>
                <a:lnTo>
                  <a:pt x="222" y="744"/>
                </a:lnTo>
                <a:lnTo>
                  <a:pt x="220" y="730"/>
                </a:lnTo>
                <a:lnTo>
                  <a:pt x="220" y="728"/>
                </a:lnTo>
                <a:lnTo>
                  <a:pt x="217" y="733"/>
                </a:lnTo>
                <a:lnTo>
                  <a:pt x="217" y="740"/>
                </a:lnTo>
                <a:lnTo>
                  <a:pt x="215" y="751"/>
                </a:lnTo>
                <a:lnTo>
                  <a:pt x="215" y="763"/>
                </a:lnTo>
                <a:lnTo>
                  <a:pt x="213" y="775"/>
                </a:lnTo>
                <a:lnTo>
                  <a:pt x="213" y="789"/>
                </a:lnTo>
                <a:lnTo>
                  <a:pt x="210" y="799"/>
                </a:lnTo>
                <a:lnTo>
                  <a:pt x="210" y="806"/>
                </a:lnTo>
                <a:lnTo>
                  <a:pt x="208" y="811"/>
                </a:lnTo>
                <a:lnTo>
                  <a:pt x="208" y="815"/>
                </a:lnTo>
                <a:lnTo>
                  <a:pt x="206" y="820"/>
                </a:lnTo>
                <a:lnTo>
                  <a:pt x="206" y="825"/>
                </a:lnTo>
                <a:lnTo>
                  <a:pt x="203" y="829"/>
                </a:lnTo>
                <a:lnTo>
                  <a:pt x="203" y="825"/>
                </a:lnTo>
                <a:lnTo>
                  <a:pt x="201" y="811"/>
                </a:lnTo>
                <a:lnTo>
                  <a:pt x="201" y="799"/>
                </a:lnTo>
                <a:lnTo>
                  <a:pt x="199" y="785"/>
                </a:lnTo>
                <a:lnTo>
                  <a:pt x="196" y="775"/>
                </a:lnTo>
                <a:lnTo>
                  <a:pt x="196" y="766"/>
                </a:lnTo>
                <a:lnTo>
                  <a:pt x="194" y="754"/>
                </a:lnTo>
                <a:lnTo>
                  <a:pt x="194" y="744"/>
                </a:lnTo>
                <a:lnTo>
                  <a:pt x="191" y="744"/>
                </a:lnTo>
                <a:lnTo>
                  <a:pt x="191" y="749"/>
                </a:lnTo>
                <a:lnTo>
                  <a:pt x="189" y="730"/>
                </a:lnTo>
                <a:lnTo>
                  <a:pt x="189" y="702"/>
                </a:lnTo>
                <a:lnTo>
                  <a:pt x="187" y="690"/>
                </a:lnTo>
                <a:lnTo>
                  <a:pt x="187" y="699"/>
                </a:lnTo>
                <a:lnTo>
                  <a:pt x="184" y="671"/>
                </a:lnTo>
                <a:lnTo>
                  <a:pt x="184" y="643"/>
                </a:lnTo>
                <a:lnTo>
                  <a:pt x="182" y="614"/>
                </a:lnTo>
                <a:lnTo>
                  <a:pt x="182" y="593"/>
                </a:lnTo>
                <a:lnTo>
                  <a:pt x="180" y="591"/>
                </a:lnTo>
                <a:lnTo>
                  <a:pt x="180" y="605"/>
                </a:lnTo>
                <a:lnTo>
                  <a:pt x="177" y="593"/>
                </a:lnTo>
                <a:lnTo>
                  <a:pt x="177" y="612"/>
                </a:lnTo>
                <a:lnTo>
                  <a:pt x="175" y="650"/>
                </a:lnTo>
                <a:lnTo>
                  <a:pt x="175" y="666"/>
                </a:lnTo>
                <a:lnTo>
                  <a:pt x="173" y="659"/>
                </a:lnTo>
                <a:lnTo>
                  <a:pt x="173" y="657"/>
                </a:lnTo>
                <a:lnTo>
                  <a:pt x="170" y="659"/>
                </a:lnTo>
                <a:lnTo>
                  <a:pt x="170" y="662"/>
                </a:lnTo>
                <a:lnTo>
                  <a:pt x="168" y="662"/>
                </a:lnTo>
                <a:lnTo>
                  <a:pt x="168" y="664"/>
                </a:lnTo>
                <a:lnTo>
                  <a:pt x="165" y="657"/>
                </a:lnTo>
                <a:lnTo>
                  <a:pt x="165" y="645"/>
                </a:lnTo>
                <a:lnTo>
                  <a:pt x="163" y="636"/>
                </a:lnTo>
                <a:lnTo>
                  <a:pt x="163" y="626"/>
                </a:lnTo>
                <a:lnTo>
                  <a:pt x="161" y="619"/>
                </a:lnTo>
                <a:lnTo>
                  <a:pt x="161" y="610"/>
                </a:lnTo>
                <a:lnTo>
                  <a:pt x="158" y="603"/>
                </a:lnTo>
                <a:lnTo>
                  <a:pt x="158" y="591"/>
                </a:lnTo>
                <a:lnTo>
                  <a:pt x="156" y="579"/>
                </a:lnTo>
                <a:lnTo>
                  <a:pt x="156" y="565"/>
                </a:lnTo>
                <a:lnTo>
                  <a:pt x="154" y="562"/>
                </a:lnTo>
                <a:lnTo>
                  <a:pt x="154" y="565"/>
                </a:lnTo>
                <a:lnTo>
                  <a:pt x="151" y="570"/>
                </a:lnTo>
                <a:lnTo>
                  <a:pt x="151" y="572"/>
                </a:lnTo>
                <a:lnTo>
                  <a:pt x="149" y="574"/>
                </a:lnTo>
                <a:lnTo>
                  <a:pt x="149" y="562"/>
                </a:lnTo>
                <a:lnTo>
                  <a:pt x="147" y="546"/>
                </a:lnTo>
                <a:lnTo>
                  <a:pt x="147" y="529"/>
                </a:lnTo>
                <a:lnTo>
                  <a:pt x="144" y="520"/>
                </a:lnTo>
                <a:lnTo>
                  <a:pt x="142" y="515"/>
                </a:lnTo>
                <a:lnTo>
                  <a:pt x="142" y="510"/>
                </a:lnTo>
                <a:lnTo>
                  <a:pt x="139" y="506"/>
                </a:lnTo>
                <a:lnTo>
                  <a:pt x="139" y="501"/>
                </a:lnTo>
                <a:lnTo>
                  <a:pt x="137" y="503"/>
                </a:lnTo>
                <a:lnTo>
                  <a:pt x="137" y="503"/>
                </a:lnTo>
                <a:lnTo>
                  <a:pt x="135" y="503"/>
                </a:lnTo>
                <a:lnTo>
                  <a:pt x="135" y="506"/>
                </a:lnTo>
                <a:lnTo>
                  <a:pt x="132" y="506"/>
                </a:lnTo>
                <a:lnTo>
                  <a:pt x="132" y="506"/>
                </a:lnTo>
                <a:lnTo>
                  <a:pt x="130" y="513"/>
                </a:lnTo>
                <a:lnTo>
                  <a:pt x="130" y="520"/>
                </a:lnTo>
                <a:lnTo>
                  <a:pt x="128" y="522"/>
                </a:lnTo>
                <a:lnTo>
                  <a:pt x="128" y="513"/>
                </a:lnTo>
                <a:lnTo>
                  <a:pt x="125" y="503"/>
                </a:lnTo>
                <a:lnTo>
                  <a:pt x="125" y="492"/>
                </a:lnTo>
                <a:lnTo>
                  <a:pt x="123" y="482"/>
                </a:lnTo>
                <a:lnTo>
                  <a:pt x="123" y="501"/>
                </a:lnTo>
                <a:lnTo>
                  <a:pt x="121" y="529"/>
                </a:lnTo>
                <a:lnTo>
                  <a:pt x="121" y="525"/>
                </a:lnTo>
                <a:lnTo>
                  <a:pt x="118" y="510"/>
                </a:lnTo>
                <a:lnTo>
                  <a:pt x="118" y="499"/>
                </a:lnTo>
                <a:lnTo>
                  <a:pt x="116" y="487"/>
                </a:lnTo>
                <a:lnTo>
                  <a:pt x="116" y="480"/>
                </a:lnTo>
                <a:lnTo>
                  <a:pt x="114" y="489"/>
                </a:lnTo>
                <a:lnTo>
                  <a:pt x="114" y="499"/>
                </a:lnTo>
                <a:lnTo>
                  <a:pt x="111" y="494"/>
                </a:lnTo>
                <a:lnTo>
                  <a:pt x="111" y="485"/>
                </a:lnTo>
                <a:lnTo>
                  <a:pt x="109" y="475"/>
                </a:lnTo>
                <a:lnTo>
                  <a:pt x="109" y="466"/>
                </a:lnTo>
                <a:lnTo>
                  <a:pt x="106" y="456"/>
                </a:lnTo>
                <a:lnTo>
                  <a:pt x="106" y="447"/>
                </a:lnTo>
                <a:lnTo>
                  <a:pt x="104" y="451"/>
                </a:lnTo>
                <a:lnTo>
                  <a:pt x="104" y="463"/>
                </a:lnTo>
                <a:lnTo>
                  <a:pt x="102" y="475"/>
                </a:lnTo>
                <a:lnTo>
                  <a:pt x="102" y="487"/>
                </a:lnTo>
                <a:lnTo>
                  <a:pt x="99" y="489"/>
                </a:lnTo>
                <a:lnTo>
                  <a:pt x="99" y="477"/>
                </a:lnTo>
                <a:lnTo>
                  <a:pt x="97" y="463"/>
                </a:lnTo>
                <a:lnTo>
                  <a:pt x="97" y="451"/>
                </a:lnTo>
                <a:lnTo>
                  <a:pt x="95" y="444"/>
                </a:lnTo>
                <a:lnTo>
                  <a:pt x="95" y="437"/>
                </a:lnTo>
                <a:lnTo>
                  <a:pt x="92" y="430"/>
                </a:lnTo>
                <a:lnTo>
                  <a:pt x="92" y="421"/>
                </a:lnTo>
                <a:lnTo>
                  <a:pt x="90" y="409"/>
                </a:lnTo>
                <a:lnTo>
                  <a:pt x="88" y="397"/>
                </a:lnTo>
                <a:lnTo>
                  <a:pt x="88" y="383"/>
                </a:lnTo>
                <a:lnTo>
                  <a:pt x="85" y="371"/>
                </a:lnTo>
                <a:lnTo>
                  <a:pt x="85" y="364"/>
                </a:lnTo>
                <a:lnTo>
                  <a:pt x="83" y="376"/>
                </a:lnTo>
                <a:lnTo>
                  <a:pt x="83" y="388"/>
                </a:lnTo>
                <a:lnTo>
                  <a:pt x="80" y="409"/>
                </a:lnTo>
                <a:lnTo>
                  <a:pt x="80" y="433"/>
                </a:lnTo>
                <a:lnTo>
                  <a:pt x="78" y="459"/>
                </a:lnTo>
                <a:lnTo>
                  <a:pt x="78" y="480"/>
                </a:lnTo>
                <a:lnTo>
                  <a:pt x="76" y="487"/>
                </a:lnTo>
                <a:lnTo>
                  <a:pt x="76" y="520"/>
                </a:lnTo>
                <a:lnTo>
                  <a:pt x="73" y="565"/>
                </a:lnTo>
                <a:lnTo>
                  <a:pt x="73" y="607"/>
                </a:lnTo>
                <a:lnTo>
                  <a:pt x="71" y="652"/>
                </a:lnTo>
                <a:lnTo>
                  <a:pt x="71" y="678"/>
                </a:lnTo>
                <a:lnTo>
                  <a:pt x="69" y="690"/>
                </a:lnTo>
                <a:lnTo>
                  <a:pt x="69" y="704"/>
                </a:lnTo>
                <a:lnTo>
                  <a:pt x="66" y="725"/>
                </a:lnTo>
                <a:lnTo>
                  <a:pt x="66" y="747"/>
                </a:lnTo>
                <a:lnTo>
                  <a:pt x="64" y="768"/>
                </a:lnTo>
                <a:lnTo>
                  <a:pt x="64" y="780"/>
                </a:lnTo>
                <a:lnTo>
                  <a:pt x="62" y="763"/>
                </a:lnTo>
                <a:lnTo>
                  <a:pt x="62" y="756"/>
                </a:lnTo>
                <a:lnTo>
                  <a:pt x="59" y="768"/>
                </a:lnTo>
                <a:lnTo>
                  <a:pt x="59" y="782"/>
                </a:lnTo>
                <a:lnTo>
                  <a:pt x="57" y="794"/>
                </a:lnTo>
                <a:lnTo>
                  <a:pt x="57" y="806"/>
                </a:lnTo>
                <a:lnTo>
                  <a:pt x="54" y="832"/>
                </a:lnTo>
                <a:lnTo>
                  <a:pt x="54" y="865"/>
                </a:lnTo>
                <a:lnTo>
                  <a:pt x="52" y="900"/>
                </a:lnTo>
                <a:lnTo>
                  <a:pt x="52" y="917"/>
                </a:lnTo>
                <a:lnTo>
                  <a:pt x="50" y="919"/>
                </a:lnTo>
                <a:lnTo>
                  <a:pt x="50" y="922"/>
                </a:lnTo>
                <a:lnTo>
                  <a:pt x="47" y="924"/>
                </a:lnTo>
                <a:lnTo>
                  <a:pt x="47" y="917"/>
                </a:lnTo>
                <a:lnTo>
                  <a:pt x="45" y="886"/>
                </a:lnTo>
                <a:lnTo>
                  <a:pt x="45" y="886"/>
                </a:lnTo>
                <a:lnTo>
                  <a:pt x="43" y="900"/>
                </a:lnTo>
                <a:lnTo>
                  <a:pt x="43" y="914"/>
                </a:lnTo>
                <a:lnTo>
                  <a:pt x="40" y="929"/>
                </a:lnTo>
                <a:lnTo>
                  <a:pt x="40" y="943"/>
                </a:lnTo>
                <a:lnTo>
                  <a:pt x="38" y="957"/>
                </a:lnTo>
                <a:lnTo>
                  <a:pt x="38" y="973"/>
                </a:lnTo>
                <a:lnTo>
                  <a:pt x="36" y="988"/>
                </a:lnTo>
                <a:lnTo>
                  <a:pt x="33" y="1002"/>
                </a:lnTo>
                <a:lnTo>
                  <a:pt x="33" y="1014"/>
                </a:lnTo>
                <a:lnTo>
                  <a:pt x="31" y="1025"/>
                </a:lnTo>
                <a:lnTo>
                  <a:pt x="31" y="1035"/>
                </a:lnTo>
                <a:lnTo>
                  <a:pt x="28" y="1042"/>
                </a:lnTo>
                <a:lnTo>
                  <a:pt x="28" y="1051"/>
                </a:lnTo>
                <a:lnTo>
                  <a:pt x="26" y="1061"/>
                </a:lnTo>
                <a:lnTo>
                  <a:pt x="26" y="1070"/>
                </a:lnTo>
                <a:lnTo>
                  <a:pt x="24" y="1075"/>
                </a:lnTo>
                <a:lnTo>
                  <a:pt x="24" y="1080"/>
                </a:lnTo>
                <a:lnTo>
                  <a:pt x="21" y="1082"/>
                </a:lnTo>
                <a:lnTo>
                  <a:pt x="21" y="1082"/>
                </a:lnTo>
                <a:lnTo>
                  <a:pt x="19" y="1077"/>
                </a:lnTo>
                <a:lnTo>
                  <a:pt x="19" y="1075"/>
                </a:lnTo>
                <a:lnTo>
                  <a:pt x="17" y="1070"/>
                </a:lnTo>
                <a:lnTo>
                  <a:pt x="17" y="1068"/>
                </a:lnTo>
                <a:lnTo>
                  <a:pt x="14" y="1063"/>
                </a:lnTo>
                <a:lnTo>
                  <a:pt x="14" y="1061"/>
                </a:lnTo>
                <a:lnTo>
                  <a:pt x="12" y="1059"/>
                </a:lnTo>
                <a:lnTo>
                  <a:pt x="12" y="1061"/>
                </a:lnTo>
                <a:lnTo>
                  <a:pt x="10" y="1061"/>
                </a:lnTo>
                <a:lnTo>
                  <a:pt x="10" y="1063"/>
                </a:lnTo>
                <a:lnTo>
                  <a:pt x="7" y="1063"/>
                </a:lnTo>
                <a:lnTo>
                  <a:pt x="7" y="1066"/>
                </a:lnTo>
                <a:lnTo>
                  <a:pt x="5" y="1068"/>
                </a:lnTo>
                <a:lnTo>
                  <a:pt x="5" y="1068"/>
                </a:lnTo>
                <a:lnTo>
                  <a:pt x="2" y="1070"/>
                </a:lnTo>
                <a:lnTo>
                  <a:pt x="2" y="1070"/>
                </a:lnTo>
                <a:lnTo>
                  <a:pt x="0" y="1073"/>
                </a:lnTo>
              </a:path>
            </a:pathLst>
          </a:custGeom>
          <a:noFill/>
          <a:ln w="19050"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 name="Freeform 315"/>
          <p:cNvSpPr>
            <a:spLocks/>
          </p:cNvSpPr>
          <p:nvPr/>
        </p:nvSpPr>
        <p:spPr bwMode="auto">
          <a:xfrm>
            <a:off x="2638519" y="5051096"/>
            <a:ext cx="7419881" cy="751981"/>
          </a:xfrm>
          <a:custGeom>
            <a:avLst/>
            <a:gdLst>
              <a:gd name="T0" fmla="*/ 4758 w 4829"/>
              <a:gd name="T1" fmla="*/ 383 h 1011"/>
              <a:gd name="T2" fmla="*/ 4682 w 4829"/>
              <a:gd name="T3" fmla="*/ 886 h 1011"/>
              <a:gd name="T4" fmla="*/ 4607 w 4829"/>
              <a:gd name="T5" fmla="*/ 659 h 1011"/>
              <a:gd name="T6" fmla="*/ 4531 w 4829"/>
              <a:gd name="T7" fmla="*/ 579 h 1011"/>
              <a:gd name="T8" fmla="*/ 4455 w 4829"/>
              <a:gd name="T9" fmla="*/ 683 h 1011"/>
              <a:gd name="T10" fmla="*/ 4382 w 4829"/>
              <a:gd name="T11" fmla="*/ 378 h 1011"/>
              <a:gd name="T12" fmla="*/ 4307 w 4829"/>
              <a:gd name="T13" fmla="*/ 328 h 1011"/>
              <a:gd name="T14" fmla="*/ 4231 w 4829"/>
              <a:gd name="T15" fmla="*/ 246 h 1011"/>
              <a:gd name="T16" fmla="*/ 4158 w 4829"/>
              <a:gd name="T17" fmla="*/ 321 h 1011"/>
              <a:gd name="T18" fmla="*/ 4073 w 4829"/>
              <a:gd name="T19" fmla="*/ 21 h 1011"/>
              <a:gd name="T20" fmla="*/ 3997 w 4829"/>
              <a:gd name="T21" fmla="*/ 938 h 1011"/>
              <a:gd name="T22" fmla="*/ 3922 w 4829"/>
              <a:gd name="T23" fmla="*/ 794 h 1011"/>
              <a:gd name="T24" fmla="*/ 3848 w 4829"/>
              <a:gd name="T25" fmla="*/ 751 h 1011"/>
              <a:gd name="T26" fmla="*/ 3773 w 4829"/>
              <a:gd name="T27" fmla="*/ 567 h 1011"/>
              <a:gd name="T28" fmla="*/ 3697 w 4829"/>
              <a:gd name="T29" fmla="*/ 605 h 1011"/>
              <a:gd name="T30" fmla="*/ 3624 w 4829"/>
              <a:gd name="T31" fmla="*/ 144 h 1011"/>
              <a:gd name="T32" fmla="*/ 3548 w 4829"/>
              <a:gd name="T33" fmla="*/ 135 h 1011"/>
              <a:gd name="T34" fmla="*/ 3473 w 4829"/>
              <a:gd name="T35" fmla="*/ 588 h 1011"/>
              <a:gd name="T36" fmla="*/ 3400 w 4829"/>
              <a:gd name="T37" fmla="*/ 118 h 1011"/>
              <a:gd name="T38" fmla="*/ 3324 w 4829"/>
              <a:gd name="T39" fmla="*/ 642 h 1011"/>
              <a:gd name="T40" fmla="*/ 3246 w 4829"/>
              <a:gd name="T41" fmla="*/ 624 h 1011"/>
              <a:gd name="T42" fmla="*/ 3173 w 4829"/>
              <a:gd name="T43" fmla="*/ 593 h 1011"/>
              <a:gd name="T44" fmla="*/ 3097 w 4829"/>
              <a:gd name="T45" fmla="*/ 307 h 1011"/>
              <a:gd name="T46" fmla="*/ 3022 w 4829"/>
              <a:gd name="T47" fmla="*/ 423 h 1011"/>
              <a:gd name="T48" fmla="*/ 2946 w 4829"/>
              <a:gd name="T49" fmla="*/ 156 h 1011"/>
              <a:gd name="T50" fmla="*/ 2873 w 4829"/>
              <a:gd name="T51" fmla="*/ 5 h 1011"/>
              <a:gd name="T52" fmla="*/ 2797 w 4829"/>
              <a:gd name="T53" fmla="*/ 491 h 1011"/>
              <a:gd name="T54" fmla="*/ 2722 w 4829"/>
              <a:gd name="T55" fmla="*/ 730 h 1011"/>
              <a:gd name="T56" fmla="*/ 2646 w 4829"/>
              <a:gd name="T57" fmla="*/ 602 h 1011"/>
              <a:gd name="T58" fmla="*/ 2573 w 4829"/>
              <a:gd name="T59" fmla="*/ 456 h 1011"/>
              <a:gd name="T60" fmla="*/ 2492 w 4829"/>
              <a:gd name="T61" fmla="*/ 333 h 1011"/>
              <a:gd name="T62" fmla="*/ 2419 w 4829"/>
              <a:gd name="T63" fmla="*/ 9 h 1011"/>
              <a:gd name="T64" fmla="*/ 2329 w 4829"/>
              <a:gd name="T65" fmla="*/ 113 h 1011"/>
              <a:gd name="T66" fmla="*/ 2256 w 4829"/>
              <a:gd name="T67" fmla="*/ 730 h 1011"/>
              <a:gd name="T68" fmla="*/ 2181 w 4829"/>
              <a:gd name="T69" fmla="*/ 881 h 1011"/>
              <a:gd name="T70" fmla="*/ 2105 w 4829"/>
              <a:gd name="T71" fmla="*/ 725 h 1011"/>
              <a:gd name="T72" fmla="*/ 2029 w 4829"/>
              <a:gd name="T73" fmla="*/ 654 h 1011"/>
              <a:gd name="T74" fmla="*/ 1954 w 4829"/>
              <a:gd name="T75" fmla="*/ 482 h 1011"/>
              <a:gd name="T76" fmla="*/ 1881 w 4829"/>
              <a:gd name="T77" fmla="*/ 187 h 1011"/>
              <a:gd name="T78" fmla="*/ 1803 w 4829"/>
              <a:gd name="T79" fmla="*/ 276 h 1011"/>
              <a:gd name="T80" fmla="*/ 1725 w 4829"/>
              <a:gd name="T81" fmla="*/ 428 h 1011"/>
              <a:gd name="T82" fmla="*/ 1652 w 4829"/>
              <a:gd name="T83" fmla="*/ 328 h 1011"/>
              <a:gd name="T84" fmla="*/ 1576 w 4829"/>
              <a:gd name="T85" fmla="*/ 657 h 1011"/>
              <a:gd name="T86" fmla="*/ 1498 w 4829"/>
              <a:gd name="T87" fmla="*/ 602 h 1011"/>
              <a:gd name="T88" fmla="*/ 1425 w 4829"/>
              <a:gd name="T89" fmla="*/ 361 h 1011"/>
              <a:gd name="T90" fmla="*/ 1349 w 4829"/>
              <a:gd name="T91" fmla="*/ 111 h 1011"/>
              <a:gd name="T92" fmla="*/ 1274 w 4829"/>
              <a:gd name="T93" fmla="*/ 399 h 1011"/>
              <a:gd name="T94" fmla="*/ 1198 w 4829"/>
              <a:gd name="T95" fmla="*/ 257 h 1011"/>
              <a:gd name="T96" fmla="*/ 1125 w 4829"/>
              <a:gd name="T97" fmla="*/ 187 h 1011"/>
              <a:gd name="T98" fmla="*/ 1049 w 4829"/>
              <a:gd name="T99" fmla="*/ 912 h 1011"/>
              <a:gd name="T100" fmla="*/ 974 w 4829"/>
              <a:gd name="T101" fmla="*/ 888 h 1011"/>
              <a:gd name="T102" fmla="*/ 896 w 4829"/>
              <a:gd name="T103" fmla="*/ 775 h 1011"/>
              <a:gd name="T104" fmla="*/ 820 w 4829"/>
              <a:gd name="T105" fmla="*/ 673 h 1011"/>
              <a:gd name="T106" fmla="*/ 744 w 4829"/>
              <a:gd name="T107" fmla="*/ 574 h 1011"/>
              <a:gd name="T108" fmla="*/ 671 w 4829"/>
              <a:gd name="T109" fmla="*/ 175 h 1011"/>
              <a:gd name="T110" fmla="*/ 593 w 4829"/>
              <a:gd name="T111" fmla="*/ 267 h 1011"/>
              <a:gd name="T112" fmla="*/ 520 w 4829"/>
              <a:gd name="T113" fmla="*/ 600 h 1011"/>
              <a:gd name="T114" fmla="*/ 445 w 4829"/>
              <a:gd name="T115" fmla="*/ 503 h 1011"/>
              <a:gd name="T116" fmla="*/ 369 w 4829"/>
              <a:gd name="T117" fmla="*/ 468 h 1011"/>
              <a:gd name="T118" fmla="*/ 296 w 4829"/>
              <a:gd name="T119" fmla="*/ 652 h 1011"/>
              <a:gd name="T120" fmla="*/ 220 w 4829"/>
              <a:gd name="T121" fmla="*/ 399 h 1011"/>
              <a:gd name="T122" fmla="*/ 145 w 4829"/>
              <a:gd name="T123" fmla="*/ 146 h 1011"/>
              <a:gd name="T124" fmla="*/ 71 w 4829"/>
              <a:gd name="T125" fmla="*/ 335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29" h="1011">
                <a:moveTo>
                  <a:pt x="4829" y="7"/>
                </a:moveTo>
                <a:lnTo>
                  <a:pt x="4829" y="9"/>
                </a:lnTo>
                <a:lnTo>
                  <a:pt x="4829" y="9"/>
                </a:lnTo>
                <a:lnTo>
                  <a:pt x="4826" y="12"/>
                </a:lnTo>
                <a:lnTo>
                  <a:pt x="4826" y="12"/>
                </a:lnTo>
                <a:lnTo>
                  <a:pt x="4824" y="12"/>
                </a:lnTo>
                <a:lnTo>
                  <a:pt x="4824" y="14"/>
                </a:lnTo>
                <a:lnTo>
                  <a:pt x="4822" y="14"/>
                </a:lnTo>
                <a:lnTo>
                  <a:pt x="4822" y="14"/>
                </a:lnTo>
                <a:lnTo>
                  <a:pt x="4819" y="17"/>
                </a:lnTo>
                <a:lnTo>
                  <a:pt x="4819" y="17"/>
                </a:lnTo>
                <a:lnTo>
                  <a:pt x="4817" y="19"/>
                </a:lnTo>
                <a:lnTo>
                  <a:pt x="4817" y="19"/>
                </a:lnTo>
                <a:lnTo>
                  <a:pt x="4814" y="21"/>
                </a:lnTo>
                <a:lnTo>
                  <a:pt x="4814" y="21"/>
                </a:lnTo>
                <a:lnTo>
                  <a:pt x="4812" y="24"/>
                </a:lnTo>
                <a:lnTo>
                  <a:pt x="4812" y="24"/>
                </a:lnTo>
                <a:lnTo>
                  <a:pt x="4810" y="26"/>
                </a:lnTo>
                <a:lnTo>
                  <a:pt x="4810" y="28"/>
                </a:lnTo>
                <a:lnTo>
                  <a:pt x="4807" y="28"/>
                </a:lnTo>
                <a:lnTo>
                  <a:pt x="4807" y="31"/>
                </a:lnTo>
                <a:lnTo>
                  <a:pt x="4805" y="33"/>
                </a:lnTo>
                <a:lnTo>
                  <a:pt x="4803" y="33"/>
                </a:lnTo>
                <a:lnTo>
                  <a:pt x="4803" y="35"/>
                </a:lnTo>
                <a:lnTo>
                  <a:pt x="4800" y="38"/>
                </a:lnTo>
                <a:lnTo>
                  <a:pt x="4800" y="40"/>
                </a:lnTo>
                <a:lnTo>
                  <a:pt x="4798" y="43"/>
                </a:lnTo>
                <a:lnTo>
                  <a:pt x="4798" y="45"/>
                </a:lnTo>
                <a:lnTo>
                  <a:pt x="4796" y="47"/>
                </a:lnTo>
                <a:lnTo>
                  <a:pt x="4796" y="52"/>
                </a:lnTo>
                <a:lnTo>
                  <a:pt x="4793" y="57"/>
                </a:lnTo>
                <a:lnTo>
                  <a:pt x="4793" y="59"/>
                </a:lnTo>
                <a:lnTo>
                  <a:pt x="4791" y="64"/>
                </a:lnTo>
                <a:lnTo>
                  <a:pt x="4791" y="68"/>
                </a:lnTo>
                <a:lnTo>
                  <a:pt x="4788" y="71"/>
                </a:lnTo>
                <a:lnTo>
                  <a:pt x="4788" y="76"/>
                </a:lnTo>
                <a:lnTo>
                  <a:pt x="4786" y="78"/>
                </a:lnTo>
                <a:lnTo>
                  <a:pt x="4786" y="83"/>
                </a:lnTo>
                <a:lnTo>
                  <a:pt x="4784" y="87"/>
                </a:lnTo>
                <a:lnTo>
                  <a:pt x="4784" y="90"/>
                </a:lnTo>
                <a:lnTo>
                  <a:pt x="4781" y="94"/>
                </a:lnTo>
                <a:lnTo>
                  <a:pt x="4781" y="99"/>
                </a:lnTo>
                <a:lnTo>
                  <a:pt x="4779" y="106"/>
                </a:lnTo>
                <a:lnTo>
                  <a:pt x="4779" y="113"/>
                </a:lnTo>
                <a:lnTo>
                  <a:pt x="4777" y="120"/>
                </a:lnTo>
                <a:lnTo>
                  <a:pt x="4777" y="128"/>
                </a:lnTo>
                <a:lnTo>
                  <a:pt x="4774" y="137"/>
                </a:lnTo>
                <a:lnTo>
                  <a:pt x="4774" y="146"/>
                </a:lnTo>
                <a:lnTo>
                  <a:pt x="4772" y="158"/>
                </a:lnTo>
                <a:lnTo>
                  <a:pt x="4772" y="170"/>
                </a:lnTo>
                <a:lnTo>
                  <a:pt x="4770" y="182"/>
                </a:lnTo>
                <a:lnTo>
                  <a:pt x="4770" y="194"/>
                </a:lnTo>
                <a:lnTo>
                  <a:pt x="4767" y="205"/>
                </a:lnTo>
                <a:lnTo>
                  <a:pt x="4767" y="220"/>
                </a:lnTo>
                <a:lnTo>
                  <a:pt x="4765" y="234"/>
                </a:lnTo>
                <a:lnTo>
                  <a:pt x="4765" y="250"/>
                </a:lnTo>
                <a:lnTo>
                  <a:pt x="4762" y="269"/>
                </a:lnTo>
                <a:lnTo>
                  <a:pt x="4762" y="291"/>
                </a:lnTo>
                <a:lnTo>
                  <a:pt x="4760" y="312"/>
                </a:lnTo>
                <a:lnTo>
                  <a:pt x="4760" y="335"/>
                </a:lnTo>
                <a:lnTo>
                  <a:pt x="4758" y="359"/>
                </a:lnTo>
                <a:lnTo>
                  <a:pt x="4758" y="383"/>
                </a:lnTo>
                <a:lnTo>
                  <a:pt x="4755" y="406"/>
                </a:lnTo>
                <a:lnTo>
                  <a:pt x="4755" y="432"/>
                </a:lnTo>
                <a:lnTo>
                  <a:pt x="4753" y="456"/>
                </a:lnTo>
                <a:lnTo>
                  <a:pt x="4753" y="484"/>
                </a:lnTo>
                <a:lnTo>
                  <a:pt x="4751" y="510"/>
                </a:lnTo>
                <a:lnTo>
                  <a:pt x="4748" y="534"/>
                </a:lnTo>
                <a:lnTo>
                  <a:pt x="4748" y="560"/>
                </a:lnTo>
                <a:lnTo>
                  <a:pt x="4746" y="583"/>
                </a:lnTo>
                <a:lnTo>
                  <a:pt x="4746" y="607"/>
                </a:lnTo>
                <a:lnTo>
                  <a:pt x="4744" y="631"/>
                </a:lnTo>
                <a:lnTo>
                  <a:pt x="4744" y="654"/>
                </a:lnTo>
                <a:lnTo>
                  <a:pt x="4741" y="676"/>
                </a:lnTo>
                <a:lnTo>
                  <a:pt x="4741" y="697"/>
                </a:lnTo>
                <a:lnTo>
                  <a:pt x="4739" y="720"/>
                </a:lnTo>
                <a:lnTo>
                  <a:pt x="4739" y="742"/>
                </a:lnTo>
                <a:lnTo>
                  <a:pt x="4736" y="761"/>
                </a:lnTo>
                <a:lnTo>
                  <a:pt x="4736" y="779"/>
                </a:lnTo>
                <a:lnTo>
                  <a:pt x="4734" y="798"/>
                </a:lnTo>
                <a:lnTo>
                  <a:pt x="4734" y="817"/>
                </a:lnTo>
                <a:lnTo>
                  <a:pt x="4732" y="834"/>
                </a:lnTo>
                <a:lnTo>
                  <a:pt x="4732" y="850"/>
                </a:lnTo>
                <a:lnTo>
                  <a:pt x="4729" y="862"/>
                </a:lnTo>
                <a:lnTo>
                  <a:pt x="4729" y="876"/>
                </a:lnTo>
                <a:lnTo>
                  <a:pt x="4727" y="888"/>
                </a:lnTo>
                <a:lnTo>
                  <a:pt x="4727" y="900"/>
                </a:lnTo>
                <a:lnTo>
                  <a:pt x="4725" y="909"/>
                </a:lnTo>
                <a:lnTo>
                  <a:pt x="4725" y="919"/>
                </a:lnTo>
                <a:lnTo>
                  <a:pt x="4722" y="926"/>
                </a:lnTo>
                <a:lnTo>
                  <a:pt x="4722" y="933"/>
                </a:lnTo>
                <a:lnTo>
                  <a:pt x="4720" y="938"/>
                </a:lnTo>
                <a:lnTo>
                  <a:pt x="4720" y="942"/>
                </a:lnTo>
                <a:lnTo>
                  <a:pt x="4718" y="945"/>
                </a:lnTo>
                <a:lnTo>
                  <a:pt x="4718" y="947"/>
                </a:lnTo>
                <a:lnTo>
                  <a:pt x="4715" y="950"/>
                </a:lnTo>
                <a:lnTo>
                  <a:pt x="4715" y="950"/>
                </a:lnTo>
                <a:lnTo>
                  <a:pt x="4713" y="950"/>
                </a:lnTo>
                <a:lnTo>
                  <a:pt x="4713" y="947"/>
                </a:lnTo>
                <a:lnTo>
                  <a:pt x="4710" y="947"/>
                </a:lnTo>
                <a:lnTo>
                  <a:pt x="4710" y="947"/>
                </a:lnTo>
                <a:lnTo>
                  <a:pt x="4708" y="945"/>
                </a:lnTo>
                <a:lnTo>
                  <a:pt x="4708" y="942"/>
                </a:lnTo>
                <a:lnTo>
                  <a:pt x="4706" y="940"/>
                </a:lnTo>
                <a:lnTo>
                  <a:pt x="4706" y="938"/>
                </a:lnTo>
                <a:lnTo>
                  <a:pt x="4703" y="938"/>
                </a:lnTo>
                <a:lnTo>
                  <a:pt x="4703" y="935"/>
                </a:lnTo>
                <a:lnTo>
                  <a:pt x="4701" y="933"/>
                </a:lnTo>
                <a:lnTo>
                  <a:pt x="4701" y="931"/>
                </a:lnTo>
                <a:lnTo>
                  <a:pt x="4699" y="928"/>
                </a:lnTo>
                <a:lnTo>
                  <a:pt x="4699" y="926"/>
                </a:lnTo>
                <a:lnTo>
                  <a:pt x="4696" y="924"/>
                </a:lnTo>
                <a:lnTo>
                  <a:pt x="4694" y="921"/>
                </a:lnTo>
                <a:lnTo>
                  <a:pt x="4694" y="919"/>
                </a:lnTo>
                <a:lnTo>
                  <a:pt x="4692" y="916"/>
                </a:lnTo>
                <a:lnTo>
                  <a:pt x="4692" y="914"/>
                </a:lnTo>
                <a:lnTo>
                  <a:pt x="4689" y="912"/>
                </a:lnTo>
                <a:lnTo>
                  <a:pt x="4689" y="909"/>
                </a:lnTo>
                <a:lnTo>
                  <a:pt x="4687" y="905"/>
                </a:lnTo>
                <a:lnTo>
                  <a:pt x="4687" y="902"/>
                </a:lnTo>
                <a:lnTo>
                  <a:pt x="4684" y="898"/>
                </a:lnTo>
                <a:lnTo>
                  <a:pt x="4684" y="893"/>
                </a:lnTo>
                <a:lnTo>
                  <a:pt x="4682" y="890"/>
                </a:lnTo>
                <a:lnTo>
                  <a:pt x="4682" y="886"/>
                </a:lnTo>
                <a:lnTo>
                  <a:pt x="4680" y="883"/>
                </a:lnTo>
                <a:lnTo>
                  <a:pt x="4680" y="881"/>
                </a:lnTo>
                <a:lnTo>
                  <a:pt x="4677" y="876"/>
                </a:lnTo>
                <a:lnTo>
                  <a:pt x="4677" y="874"/>
                </a:lnTo>
                <a:lnTo>
                  <a:pt x="4675" y="869"/>
                </a:lnTo>
                <a:lnTo>
                  <a:pt x="4675" y="864"/>
                </a:lnTo>
                <a:lnTo>
                  <a:pt x="4673" y="862"/>
                </a:lnTo>
                <a:lnTo>
                  <a:pt x="4673" y="857"/>
                </a:lnTo>
                <a:lnTo>
                  <a:pt x="4670" y="853"/>
                </a:lnTo>
                <a:lnTo>
                  <a:pt x="4670" y="850"/>
                </a:lnTo>
                <a:lnTo>
                  <a:pt x="4668" y="843"/>
                </a:lnTo>
                <a:lnTo>
                  <a:pt x="4668" y="839"/>
                </a:lnTo>
                <a:lnTo>
                  <a:pt x="4666" y="834"/>
                </a:lnTo>
                <a:lnTo>
                  <a:pt x="4666" y="829"/>
                </a:lnTo>
                <a:lnTo>
                  <a:pt x="4663" y="824"/>
                </a:lnTo>
                <a:lnTo>
                  <a:pt x="4663" y="820"/>
                </a:lnTo>
                <a:lnTo>
                  <a:pt x="4661" y="815"/>
                </a:lnTo>
                <a:lnTo>
                  <a:pt x="4661" y="810"/>
                </a:lnTo>
                <a:lnTo>
                  <a:pt x="4659" y="805"/>
                </a:lnTo>
                <a:lnTo>
                  <a:pt x="4659" y="801"/>
                </a:lnTo>
                <a:lnTo>
                  <a:pt x="4656" y="796"/>
                </a:lnTo>
                <a:lnTo>
                  <a:pt x="4656" y="791"/>
                </a:lnTo>
                <a:lnTo>
                  <a:pt x="4654" y="787"/>
                </a:lnTo>
                <a:lnTo>
                  <a:pt x="4654" y="782"/>
                </a:lnTo>
                <a:lnTo>
                  <a:pt x="4651" y="775"/>
                </a:lnTo>
                <a:lnTo>
                  <a:pt x="4651" y="770"/>
                </a:lnTo>
                <a:lnTo>
                  <a:pt x="4649" y="765"/>
                </a:lnTo>
                <a:lnTo>
                  <a:pt x="4649" y="761"/>
                </a:lnTo>
                <a:lnTo>
                  <a:pt x="4647" y="753"/>
                </a:lnTo>
                <a:lnTo>
                  <a:pt x="4647" y="751"/>
                </a:lnTo>
                <a:lnTo>
                  <a:pt x="4644" y="744"/>
                </a:lnTo>
                <a:lnTo>
                  <a:pt x="4644" y="742"/>
                </a:lnTo>
                <a:lnTo>
                  <a:pt x="4642" y="737"/>
                </a:lnTo>
                <a:lnTo>
                  <a:pt x="4640" y="735"/>
                </a:lnTo>
                <a:lnTo>
                  <a:pt x="4640" y="730"/>
                </a:lnTo>
                <a:lnTo>
                  <a:pt x="4637" y="730"/>
                </a:lnTo>
                <a:lnTo>
                  <a:pt x="4637" y="728"/>
                </a:lnTo>
                <a:lnTo>
                  <a:pt x="4635" y="725"/>
                </a:lnTo>
                <a:lnTo>
                  <a:pt x="4635" y="723"/>
                </a:lnTo>
                <a:lnTo>
                  <a:pt x="4633" y="720"/>
                </a:lnTo>
                <a:lnTo>
                  <a:pt x="4633" y="718"/>
                </a:lnTo>
                <a:lnTo>
                  <a:pt x="4630" y="716"/>
                </a:lnTo>
                <a:lnTo>
                  <a:pt x="4630" y="713"/>
                </a:lnTo>
                <a:lnTo>
                  <a:pt x="4628" y="711"/>
                </a:lnTo>
                <a:lnTo>
                  <a:pt x="4628" y="709"/>
                </a:lnTo>
                <a:lnTo>
                  <a:pt x="4625" y="704"/>
                </a:lnTo>
                <a:lnTo>
                  <a:pt x="4625" y="702"/>
                </a:lnTo>
                <a:lnTo>
                  <a:pt x="4623" y="699"/>
                </a:lnTo>
                <a:lnTo>
                  <a:pt x="4623" y="697"/>
                </a:lnTo>
                <a:lnTo>
                  <a:pt x="4621" y="694"/>
                </a:lnTo>
                <a:lnTo>
                  <a:pt x="4621" y="692"/>
                </a:lnTo>
                <a:lnTo>
                  <a:pt x="4618" y="687"/>
                </a:lnTo>
                <a:lnTo>
                  <a:pt x="4618" y="685"/>
                </a:lnTo>
                <a:lnTo>
                  <a:pt x="4616" y="683"/>
                </a:lnTo>
                <a:lnTo>
                  <a:pt x="4616" y="678"/>
                </a:lnTo>
                <a:lnTo>
                  <a:pt x="4614" y="676"/>
                </a:lnTo>
                <a:lnTo>
                  <a:pt x="4614" y="671"/>
                </a:lnTo>
                <a:lnTo>
                  <a:pt x="4611" y="666"/>
                </a:lnTo>
                <a:lnTo>
                  <a:pt x="4611" y="664"/>
                </a:lnTo>
                <a:lnTo>
                  <a:pt x="4609" y="661"/>
                </a:lnTo>
                <a:lnTo>
                  <a:pt x="4609" y="659"/>
                </a:lnTo>
                <a:lnTo>
                  <a:pt x="4607" y="659"/>
                </a:lnTo>
                <a:lnTo>
                  <a:pt x="4607" y="657"/>
                </a:lnTo>
                <a:lnTo>
                  <a:pt x="4604" y="654"/>
                </a:lnTo>
                <a:lnTo>
                  <a:pt x="4604" y="652"/>
                </a:lnTo>
                <a:lnTo>
                  <a:pt x="4602" y="650"/>
                </a:lnTo>
                <a:lnTo>
                  <a:pt x="4602" y="650"/>
                </a:lnTo>
                <a:lnTo>
                  <a:pt x="4599" y="647"/>
                </a:lnTo>
                <a:lnTo>
                  <a:pt x="4599" y="647"/>
                </a:lnTo>
                <a:lnTo>
                  <a:pt x="4597" y="645"/>
                </a:lnTo>
                <a:lnTo>
                  <a:pt x="4597" y="642"/>
                </a:lnTo>
                <a:lnTo>
                  <a:pt x="4595" y="642"/>
                </a:lnTo>
                <a:lnTo>
                  <a:pt x="4595" y="640"/>
                </a:lnTo>
                <a:lnTo>
                  <a:pt x="4592" y="640"/>
                </a:lnTo>
                <a:lnTo>
                  <a:pt x="4592" y="638"/>
                </a:lnTo>
                <a:lnTo>
                  <a:pt x="4590" y="638"/>
                </a:lnTo>
                <a:lnTo>
                  <a:pt x="4590" y="638"/>
                </a:lnTo>
                <a:lnTo>
                  <a:pt x="4588" y="635"/>
                </a:lnTo>
                <a:lnTo>
                  <a:pt x="4585" y="635"/>
                </a:lnTo>
                <a:lnTo>
                  <a:pt x="4585" y="633"/>
                </a:lnTo>
                <a:lnTo>
                  <a:pt x="4583" y="631"/>
                </a:lnTo>
                <a:lnTo>
                  <a:pt x="4583" y="628"/>
                </a:lnTo>
                <a:lnTo>
                  <a:pt x="4581" y="624"/>
                </a:lnTo>
                <a:lnTo>
                  <a:pt x="4581" y="621"/>
                </a:lnTo>
                <a:lnTo>
                  <a:pt x="4578" y="619"/>
                </a:lnTo>
                <a:lnTo>
                  <a:pt x="4578" y="619"/>
                </a:lnTo>
                <a:lnTo>
                  <a:pt x="4576" y="616"/>
                </a:lnTo>
                <a:lnTo>
                  <a:pt x="4576" y="614"/>
                </a:lnTo>
                <a:lnTo>
                  <a:pt x="4573" y="612"/>
                </a:lnTo>
                <a:lnTo>
                  <a:pt x="4573" y="609"/>
                </a:lnTo>
                <a:lnTo>
                  <a:pt x="4571" y="607"/>
                </a:lnTo>
                <a:lnTo>
                  <a:pt x="4571" y="602"/>
                </a:lnTo>
                <a:lnTo>
                  <a:pt x="4569" y="600"/>
                </a:lnTo>
                <a:lnTo>
                  <a:pt x="4569" y="598"/>
                </a:lnTo>
                <a:lnTo>
                  <a:pt x="4566" y="595"/>
                </a:lnTo>
                <a:lnTo>
                  <a:pt x="4566" y="593"/>
                </a:lnTo>
                <a:lnTo>
                  <a:pt x="4564" y="591"/>
                </a:lnTo>
                <a:lnTo>
                  <a:pt x="4564" y="591"/>
                </a:lnTo>
                <a:lnTo>
                  <a:pt x="4562" y="588"/>
                </a:lnTo>
                <a:lnTo>
                  <a:pt x="4562" y="586"/>
                </a:lnTo>
                <a:lnTo>
                  <a:pt x="4559" y="583"/>
                </a:lnTo>
                <a:lnTo>
                  <a:pt x="4559" y="581"/>
                </a:lnTo>
                <a:lnTo>
                  <a:pt x="4557" y="581"/>
                </a:lnTo>
                <a:lnTo>
                  <a:pt x="4557" y="579"/>
                </a:lnTo>
                <a:lnTo>
                  <a:pt x="4555" y="576"/>
                </a:lnTo>
                <a:lnTo>
                  <a:pt x="4555" y="576"/>
                </a:lnTo>
                <a:lnTo>
                  <a:pt x="4552" y="574"/>
                </a:lnTo>
                <a:lnTo>
                  <a:pt x="4552" y="574"/>
                </a:lnTo>
                <a:lnTo>
                  <a:pt x="4550" y="574"/>
                </a:lnTo>
                <a:lnTo>
                  <a:pt x="4550" y="574"/>
                </a:lnTo>
                <a:lnTo>
                  <a:pt x="4547" y="576"/>
                </a:lnTo>
                <a:lnTo>
                  <a:pt x="4547" y="576"/>
                </a:lnTo>
                <a:lnTo>
                  <a:pt x="4545" y="579"/>
                </a:lnTo>
                <a:lnTo>
                  <a:pt x="4545" y="581"/>
                </a:lnTo>
                <a:lnTo>
                  <a:pt x="4543" y="581"/>
                </a:lnTo>
                <a:lnTo>
                  <a:pt x="4543" y="581"/>
                </a:lnTo>
                <a:lnTo>
                  <a:pt x="4540" y="583"/>
                </a:lnTo>
                <a:lnTo>
                  <a:pt x="4540" y="583"/>
                </a:lnTo>
                <a:lnTo>
                  <a:pt x="4538" y="583"/>
                </a:lnTo>
                <a:lnTo>
                  <a:pt x="4538" y="581"/>
                </a:lnTo>
                <a:lnTo>
                  <a:pt x="4536" y="581"/>
                </a:lnTo>
                <a:lnTo>
                  <a:pt x="4536" y="581"/>
                </a:lnTo>
                <a:lnTo>
                  <a:pt x="4533" y="581"/>
                </a:lnTo>
                <a:lnTo>
                  <a:pt x="4531" y="579"/>
                </a:lnTo>
                <a:lnTo>
                  <a:pt x="4531" y="576"/>
                </a:lnTo>
                <a:lnTo>
                  <a:pt x="4529" y="576"/>
                </a:lnTo>
                <a:lnTo>
                  <a:pt x="4529" y="574"/>
                </a:lnTo>
                <a:lnTo>
                  <a:pt x="4526" y="574"/>
                </a:lnTo>
                <a:lnTo>
                  <a:pt x="4526" y="572"/>
                </a:lnTo>
                <a:lnTo>
                  <a:pt x="4524" y="572"/>
                </a:lnTo>
                <a:lnTo>
                  <a:pt x="4522" y="572"/>
                </a:lnTo>
                <a:lnTo>
                  <a:pt x="4522" y="572"/>
                </a:lnTo>
                <a:lnTo>
                  <a:pt x="4519" y="572"/>
                </a:lnTo>
                <a:lnTo>
                  <a:pt x="4519" y="574"/>
                </a:lnTo>
                <a:lnTo>
                  <a:pt x="4517" y="574"/>
                </a:lnTo>
                <a:lnTo>
                  <a:pt x="4517" y="574"/>
                </a:lnTo>
                <a:lnTo>
                  <a:pt x="4514" y="574"/>
                </a:lnTo>
                <a:lnTo>
                  <a:pt x="4514" y="576"/>
                </a:lnTo>
                <a:lnTo>
                  <a:pt x="4512" y="576"/>
                </a:lnTo>
                <a:lnTo>
                  <a:pt x="4512" y="576"/>
                </a:lnTo>
                <a:lnTo>
                  <a:pt x="4510" y="579"/>
                </a:lnTo>
                <a:lnTo>
                  <a:pt x="4510" y="579"/>
                </a:lnTo>
                <a:lnTo>
                  <a:pt x="4507" y="581"/>
                </a:lnTo>
                <a:lnTo>
                  <a:pt x="4507" y="581"/>
                </a:lnTo>
                <a:lnTo>
                  <a:pt x="4505" y="583"/>
                </a:lnTo>
                <a:lnTo>
                  <a:pt x="4505" y="586"/>
                </a:lnTo>
                <a:lnTo>
                  <a:pt x="4503" y="588"/>
                </a:lnTo>
                <a:lnTo>
                  <a:pt x="4503" y="588"/>
                </a:lnTo>
                <a:lnTo>
                  <a:pt x="4500" y="591"/>
                </a:lnTo>
                <a:lnTo>
                  <a:pt x="4500" y="593"/>
                </a:lnTo>
                <a:lnTo>
                  <a:pt x="4498" y="593"/>
                </a:lnTo>
                <a:lnTo>
                  <a:pt x="4498" y="593"/>
                </a:lnTo>
                <a:lnTo>
                  <a:pt x="4496" y="595"/>
                </a:lnTo>
                <a:lnTo>
                  <a:pt x="4496" y="595"/>
                </a:lnTo>
                <a:lnTo>
                  <a:pt x="4493" y="598"/>
                </a:lnTo>
                <a:lnTo>
                  <a:pt x="4493" y="602"/>
                </a:lnTo>
                <a:lnTo>
                  <a:pt x="4491" y="605"/>
                </a:lnTo>
                <a:lnTo>
                  <a:pt x="4491" y="609"/>
                </a:lnTo>
                <a:lnTo>
                  <a:pt x="4488" y="612"/>
                </a:lnTo>
                <a:lnTo>
                  <a:pt x="4488" y="616"/>
                </a:lnTo>
                <a:lnTo>
                  <a:pt x="4486" y="619"/>
                </a:lnTo>
                <a:lnTo>
                  <a:pt x="4486" y="624"/>
                </a:lnTo>
                <a:lnTo>
                  <a:pt x="4484" y="626"/>
                </a:lnTo>
                <a:lnTo>
                  <a:pt x="4484" y="631"/>
                </a:lnTo>
                <a:lnTo>
                  <a:pt x="4481" y="635"/>
                </a:lnTo>
                <a:lnTo>
                  <a:pt x="4481" y="640"/>
                </a:lnTo>
                <a:lnTo>
                  <a:pt x="4479" y="642"/>
                </a:lnTo>
                <a:lnTo>
                  <a:pt x="4477" y="645"/>
                </a:lnTo>
                <a:lnTo>
                  <a:pt x="4477" y="647"/>
                </a:lnTo>
                <a:lnTo>
                  <a:pt x="4474" y="650"/>
                </a:lnTo>
                <a:lnTo>
                  <a:pt x="4474" y="652"/>
                </a:lnTo>
                <a:lnTo>
                  <a:pt x="4472" y="657"/>
                </a:lnTo>
                <a:lnTo>
                  <a:pt x="4472" y="659"/>
                </a:lnTo>
                <a:lnTo>
                  <a:pt x="4470" y="664"/>
                </a:lnTo>
                <a:lnTo>
                  <a:pt x="4470" y="668"/>
                </a:lnTo>
                <a:lnTo>
                  <a:pt x="4467" y="673"/>
                </a:lnTo>
                <a:lnTo>
                  <a:pt x="4467" y="676"/>
                </a:lnTo>
                <a:lnTo>
                  <a:pt x="4465" y="678"/>
                </a:lnTo>
                <a:lnTo>
                  <a:pt x="4465" y="680"/>
                </a:lnTo>
                <a:lnTo>
                  <a:pt x="4462" y="683"/>
                </a:lnTo>
                <a:lnTo>
                  <a:pt x="4462" y="685"/>
                </a:lnTo>
                <a:lnTo>
                  <a:pt x="4460" y="687"/>
                </a:lnTo>
                <a:lnTo>
                  <a:pt x="4460" y="687"/>
                </a:lnTo>
                <a:lnTo>
                  <a:pt x="4458" y="685"/>
                </a:lnTo>
                <a:lnTo>
                  <a:pt x="4458" y="683"/>
                </a:lnTo>
                <a:lnTo>
                  <a:pt x="4455" y="683"/>
                </a:lnTo>
                <a:lnTo>
                  <a:pt x="4455" y="680"/>
                </a:lnTo>
                <a:lnTo>
                  <a:pt x="4453" y="680"/>
                </a:lnTo>
                <a:lnTo>
                  <a:pt x="4453" y="680"/>
                </a:lnTo>
                <a:lnTo>
                  <a:pt x="4451" y="680"/>
                </a:lnTo>
                <a:lnTo>
                  <a:pt x="4451" y="683"/>
                </a:lnTo>
                <a:lnTo>
                  <a:pt x="4448" y="683"/>
                </a:lnTo>
                <a:lnTo>
                  <a:pt x="4448" y="683"/>
                </a:lnTo>
                <a:lnTo>
                  <a:pt x="4446" y="680"/>
                </a:lnTo>
                <a:lnTo>
                  <a:pt x="4446" y="680"/>
                </a:lnTo>
                <a:lnTo>
                  <a:pt x="4444" y="678"/>
                </a:lnTo>
                <a:lnTo>
                  <a:pt x="4444" y="676"/>
                </a:lnTo>
                <a:lnTo>
                  <a:pt x="4441" y="671"/>
                </a:lnTo>
                <a:lnTo>
                  <a:pt x="4441" y="668"/>
                </a:lnTo>
                <a:lnTo>
                  <a:pt x="4439" y="666"/>
                </a:lnTo>
                <a:lnTo>
                  <a:pt x="4439" y="661"/>
                </a:lnTo>
                <a:lnTo>
                  <a:pt x="4436" y="661"/>
                </a:lnTo>
                <a:lnTo>
                  <a:pt x="4436" y="661"/>
                </a:lnTo>
                <a:lnTo>
                  <a:pt x="4434" y="661"/>
                </a:lnTo>
                <a:lnTo>
                  <a:pt x="4434" y="661"/>
                </a:lnTo>
                <a:lnTo>
                  <a:pt x="4432" y="664"/>
                </a:lnTo>
                <a:lnTo>
                  <a:pt x="4432" y="664"/>
                </a:lnTo>
                <a:lnTo>
                  <a:pt x="4429" y="664"/>
                </a:lnTo>
                <a:lnTo>
                  <a:pt x="4429" y="661"/>
                </a:lnTo>
                <a:lnTo>
                  <a:pt x="4427" y="661"/>
                </a:lnTo>
                <a:lnTo>
                  <a:pt x="4427" y="659"/>
                </a:lnTo>
                <a:lnTo>
                  <a:pt x="4425" y="654"/>
                </a:lnTo>
                <a:lnTo>
                  <a:pt x="4422" y="652"/>
                </a:lnTo>
                <a:lnTo>
                  <a:pt x="4422" y="645"/>
                </a:lnTo>
                <a:lnTo>
                  <a:pt x="4420" y="638"/>
                </a:lnTo>
                <a:lnTo>
                  <a:pt x="4420" y="633"/>
                </a:lnTo>
                <a:lnTo>
                  <a:pt x="4418" y="626"/>
                </a:lnTo>
                <a:lnTo>
                  <a:pt x="4418" y="619"/>
                </a:lnTo>
                <a:lnTo>
                  <a:pt x="4415" y="612"/>
                </a:lnTo>
                <a:lnTo>
                  <a:pt x="4415" y="607"/>
                </a:lnTo>
                <a:lnTo>
                  <a:pt x="4413" y="600"/>
                </a:lnTo>
                <a:lnTo>
                  <a:pt x="4413" y="593"/>
                </a:lnTo>
                <a:lnTo>
                  <a:pt x="4410" y="588"/>
                </a:lnTo>
                <a:lnTo>
                  <a:pt x="4410" y="581"/>
                </a:lnTo>
                <a:lnTo>
                  <a:pt x="4408" y="574"/>
                </a:lnTo>
                <a:lnTo>
                  <a:pt x="4408" y="567"/>
                </a:lnTo>
                <a:lnTo>
                  <a:pt x="4406" y="560"/>
                </a:lnTo>
                <a:lnTo>
                  <a:pt x="4406" y="553"/>
                </a:lnTo>
                <a:lnTo>
                  <a:pt x="4403" y="543"/>
                </a:lnTo>
                <a:lnTo>
                  <a:pt x="4403" y="536"/>
                </a:lnTo>
                <a:lnTo>
                  <a:pt x="4401" y="527"/>
                </a:lnTo>
                <a:lnTo>
                  <a:pt x="4401" y="517"/>
                </a:lnTo>
                <a:lnTo>
                  <a:pt x="4399" y="508"/>
                </a:lnTo>
                <a:lnTo>
                  <a:pt x="4399" y="498"/>
                </a:lnTo>
                <a:lnTo>
                  <a:pt x="4396" y="489"/>
                </a:lnTo>
                <a:lnTo>
                  <a:pt x="4396" y="479"/>
                </a:lnTo>
                <a:lnTo>
                  <a:pt x="4394" y="470"/>
                </a:lnTo>
                <a:lnTo>
                  <a:pt x="4394" y="461"/>
                </a:lnTo>
                <a:lnTo>
                  <a:pt x="4392" y="451"/>
                </a:lnTo>
                <a:lnTo>
                  <a:pt x="4392" y="444"/>
                </a:lnTo>
                <a:lnTo>
                  <a:pt x="4389" y="435"/>
                </a:lnTo>
                <a:lnTo>
                  <a:pt x="4389" y="425"/>
                </a:lnTo>
                <a:lnTo>
                  <a:pt x="4387" y="418"/>
                </a:lnTo>
                <a:lnTo>
                  <a:pt x="4387" y="411"/>
                </a:lnTo>
                <a:lnTo>
                  <a:pt x="4385" y="404"/>
                </a:lnTo>
                <a:lnTo>
                  <a:pt x="4385" y="394"/>
                </a:lnTo>
                <a:lnTo>
                  <a:pt x="4382" y="387"/>
                </a:lnTo>
                <a:lnTo>
                  <a:pt x="4382" y="378"/>
                </a:lnTo>
                <a:lnTo>
                  <a:pt x="4380" y="368"/>
                </a:lnTo>
                <a:lnTo>
                  <a:pt x="4380" y="361"/>
                </a:lnTo>
                <a:lnTo>
                  <a:pt x="4377" y="354"/>
                </a:lnTo>
                <a:lnTo>
                  <a:pt x="4377" y="347"/>
                </a:lnTo>
                <a:lnTo>
                  <a:pt x="4375" y="340"/>
                </a:lnTo>
                <a:lnTo>
                  <a:pt x="4375" y="335"/>
                </a:lnTo>
                <a:lnTo>
                  <a:pt x="4373" y="333"/>
                </a:lnTo>
                <a:lnTo>
                  <a:pt x="4373" y="328"/>
                </a:lnTo>
                <a:lnTo>
                  <a:pt x="4370" y="326"/>
                </a:lnTo>
                <a:lnTo>
                  <a:pt x="4368" y="324"/>
                </a:lnTo>
                <a:lnTo>
                  <a:pt x="4368" y="321"/>
                </a:lnTo>
                <a:lnTo>
                  <a:pt x="4366" y="319"/>
                </a:lnTo>
                <a:lnTo>
                  <a:pt x="4366" y="317"/>
                </a:lnTo>
                <a:lnTo>
                  <a:pt x="4363" y="314"/>
                </a:lnTo>
                <a:lnTo>
                  <a:pt x="4363" y="312"/>
                </a:lnTo>
                <a:lnTo>
                  <a:pt x="4361" y="307"/>
                </a:lnTo>
                <a:lnTo>
                  <a:pt x="4361" y="305"/>
                </a:lnTo>
                <a:lnTo>
                  <a:pt x="4359" y="300"/>
                </a:lnTo>
                <a:lnTo>
                  <a:pt x="4359" y="295"/>
                </a:lnTo>
                <a:lnTo>
                  <a:pt x="4356" y="291"/>
                </a:lnTo>
                <a:lnTo>
                  <a:pt x="4356" y="288"/>
                </a:lnTo>
                <a:lnTo>
                  <a:pt x="4354" y="283"/>
                </a:lnTo>
                <a:lnTo>
                  <a:pt x="4354" y="279"/>
                </a:lnTo>
                <a:lnTo>
                  <a:pt x="4351" y="276"/>
                </a:lnTo>
                <a:lnTo>
                  <a:pt x="4351" y="274"/>
                </a:lnTo>
                <a:lnTo>
                  <a:pt x="4349" y="269"/>
                </a:lnTo>
                <a:lnTo>
                  <a:pt x="4349" y="267"/>
                </a:lnTo>
                <a:lnTo>
                  <a:pt x="4347" y="265"/>
                </a:lnTo>
                <a:lnTo>
                  <a:pt x="4347" y="262"/>
                </a:lnTo>
                <a:lnTo>
                  <a:pt x="4344" y="260"/>
                </a:lnTo>
                <a:lnTo>
                  <a:pt x="4344" y="260"/>
                </a:lnTo>
                <a:lnTo>
                  <a:pt x="4342" y="257"/>
                </a:lnTo>
                <a:lnTo>
                  <a:pt x="4342" y="255"/>
                </a:lnTo>
                <a:lnTo>
                  <a:pt x="4340" y="255"/>
                </a:lnTo>
                <a:lnTo>
                  <a:pt x="4340" y="253"/>
                </a:lnTo>
                <a:lnTo>
                  <a:pt x="4337" y="253"/>
                </a:lnTo>
                <a:lnTo>
                  <a:pt x="4337" y="253"/>
                </a:lnTo>
                <a:lnTo>
                  <a:pt x="4335" y="253"/>
                </a:lnTo>
                <a:lnTo>
                  <a:pt x="4335" y="255"/>
                </a:lnTo>
                <a:lnTo>
                  <a:pt x="4333" y="255"/>
                </a:lnTo>
                <a:lnTo>
                  <a:pt x="4333" y="257"/>
                </a:lnTo>
                <a:lnTo>
                  <a:pt x="4330" y="262"/>
                </a:lnTo>
                <a:lnTo>
                  <a:pt x="4330" y="265"/>
                </a:lnTo>
                <a:lnTo>
                  <a:pt x="4328" y="267"/>
                </a:lnTo>
                <a:lnTo>
                  <a:pt x="4328" y="272"/>
                </a:lnTo>
                <a:lnTo>
                  <a:pt x="4325" y="276"/>
                </a:lnTo>
                <a:lnTo>
                  <a:pt x="4325" y="279"/>
                </a:lnTo>
                <a:lnTo>
                  <a:pt x="4323" y="283"/>
                </a:lnTo>
                <a:lnTo>
                  <a:pt x="4323" y="288"/>
                </a:lnTo>
                <a:lnTo>
                  <a:pt x="4321" y="293"/>
                </a:lnTo>
                <a:lnTo>
                  <a:pt x="4321" y="298"/>
                </a:lnTo>
                <a:lnTo>
                  <a:pt x="4318" y="302"/>
                </a:lnTo>
                <a:lnTo>
                  <a:pt x="4318" y="307"/>
                </a:lnTo>
                <a:lnTo>
                  <a:pt x="4316" y="309"/>
                </a:lnTo>
                <a:lnTo>
                  <a:pt x="4316" y="314"/>
                </a:lnTo>
                <a:lnTo>
                  <a:pt x="4314" y="317"/>
                </a:lnTo>
                <a:lnTo>
                  <a:pt x="4311" y="319"/>
                </a:lnTo>
                <a:lnTo>
                  <a:pt x="4311" y="321"/>
                </a:lnTo>
                <a:lnTo>
                  <a:pt x="4309" y="324"/>
                </a:lnTo>
                <a:lnTo>
                  <a:pt x="4309" y="326"/>
                </a:lnTo>
                <a:lnTo>
                  <a:pt x="4307" y="328"/>
                </a:lnTo>
                <a:lnTo>
                  <a:pt x="4307" y="328"/>
                </a:lnTo>
                <a:lnTo>
                  <a:pt x="4304" y="328"/>
                </a:lnTo>
                <a:lnTo>
                  <a:pt x="4304" y="331"/>
                </a:lnTo>
                <a:lnTo>
                  <a:pt x="4302" y="331"/>
                </a:lnTo>
                <a:lnTo>
                  <a:pt x="4302" y="328"/>
                </a:lnTo>
                <a:lnTo>
                  <a:pt x="4299" y="328"/>
                </a:lnTo>
                <a:lnTo>
                  <a:pt x="4299" y="328"/>
                </a:lnTo>
                <a:lnTo>
                  <a:pt x="4297" y="326"/>
                </a:lnTo>
                <a:lnTo>
                  <a:pt x="4297" y="326"/>
                </a:lnTo>
                <a:lnTo>
                  <a:pt x="4295" y="324"/>
                </a:lnTo>
                <a:lnTo>
                  <a:pt x="4295" y="321"/>
                </a:lnTo>
                <a:lnTo>
                  <a:pt x="4292" y="317"/>
                </a:lnTo>
                <a:lnTo>
                  <a:pt x="4292" y="314"/>
                </a:lnTo>
                <a:lnTo>
                  <a:pt x="4290" y="312"/>
                </a:lnTo>
                <a:lnTo>
                  <a:pt x="4290" y="309"/>
                </a:lnTo>
                <a:lnTo>
                  <a:pt x="4288" y="307"/>
                </a:lnTo>
                <a:lnTo>
                  <a:pt x="4288" y="305"/>
                </a:lnTo>
                <a:lnTo>
                  <a:pt x="4285" y="302"/>
                </a:lnTo>
                <a:lnTo>
                  <a:pt x="4285" y="298"/>
                </a:lnTo>
                <a:lnTo>
                  <a:pt x="4283" y="295"/>
                </a:lnTo>
                <a:lnTo>
                  <a:pt x="4283" y="293"/>
                </a:lnTo>
                <a:lnTo>
                  <a:pt x="4281" y="291"/>
                </a:lnTo>
                <a:lnTo>
                  <a:pt x="4281" y="288"/>
                </a:lnTo>
                <a:lnTo>
                  <a:pt x="4278" y="286"/>
                </a:lnTo>
                <a:lnTo>
                  <a:pt x="4278" y="283"/>
                </a:lnTo>
                <a:lnTo>
                  <a:pt x="4276" y="281"/>
                </a:lnTo>
                <a:lnTo>
                  <a:pt x="4276" y="279"/>
                </a:lnTo>
                <a:lnTo>
                  <a:pt x="4273" y="274"/>
                </a:lnTo>
                <a:lnTo>
                  <a:pt x="4273" y="269"/>
                </a:lnTo>
                <a:lnTo>
                  <a:pt x="4271" y="267"/>
                </a:lnTo>
                <a:lnTo>
                  <a:pt x="4271" y="262"/>
                </a:lnTo>
                <a:lnTo>
                  <a:pt x="4269" y="257"/>
                </a:lnTo>
                <a:lnTo>
                  <a:pt x="4269" y="253"/>
                </a:lnTo>
                <a:lnTo>
                  <a:pt x="4266" y="248"/>
                </a:lnTo>
                <a:lnTo>
                  <a:pt x="4266" y="246"/>
                </a:lnTo>
                <a:lnTo>
                  <a:pt x="4264" y="241"/>
                </a:lnTo>
                <a:lnTo>
                  <a:pt x="4264" y="241"/>
                </a:lnTo>
                <a:lnTo>
                  <a:pt x="4262" y="239"/>
                </a:lnTo>
                <a:lnTo>
                  <a:pt x="4262" y="236"/>
                </a:lnTo>
                <a:lnTo>
                  <a:pt x="4259" y="234"/>
                </a:lnTo>
                <a:lnTo>
                  <a:pt x="4257" y="234"/>
                </a:lnTo>
                <a:lnTo>
                  <a:pt x="4257" y="234"/>
                </a:lnTo>
                <a:lnTo>
                  <a:pt x="4255" y="231"/>
                </a:lnTo>
                <a:lnTo>
                  <a:pt x="4255" y="231"/>
                </a:lnTo>
                <a:lnTo>
                  <a:pt x="4252" y="231"/>
                </a:lnTo>
                <a:lnTo>
                  <a:pt x="4252" y="231"/>
                </a:lnTo>
                <a:lnTo>
                  <a:pt x="4250" y="231"/>
                </a:lnTo>
                <a:lnTo>
                  <a:pt x="4250" y="231"/>
                </a:lnTo>
                <a:lnTo>
                  <a:pt x="4248" y="231"/>
                </a:lnTo>
                <a:lnTo>
                  <a:pt x="4248" y="231"/>
                </a:lnTo>
                <a:lnTo>
                  <a:pt x="4245" y="231"/>
                </a:lnTo>
                <a:lnTo>
                  <a:pt x="4245" y="231"/>
                </a:lnTo>
                <a:lnTo>
                  <a:pt x="4243" y="231"/>
                </a:lnTo>
                <a:lnTo>
                  <a:pt x="4243" y="234"/>
                </a:lnTo>
                <a:lnTo>
                  <a:pt x="4240" y="234"/>
                </a:lnTo>
                <a:lnTo>
                  <a:pt x="4240" y="236"/>
                </a:lnTo>
                <a:lnTo>
                  <a:pt x="4238" y="239"/>
                </a:lnTo>
                <a:lnTo>
                  <a:pt x="4238" y="239"/>
                </a:lnTo>
                <a:lnTo>
                  <a:pt x="4236" y="241"/>
                </a:lnTo>
                <a:lnTo>
                  <a:pt x="4236" y="241"/>
                </a:lnTo>
                <a:lnTo>
                  <a:pt x="4233" y="243"/>
                </a:lnTo>
                <a:lnTo>
                  <a:pt x="4233" y="246"/>
                </a:lnTo>
                <a:lnTo>
                  <a:pt x="4231" y="246"/>
                </a:lnTo>
                <a:lnTo>
                  <a:pt x="4231" y="246"/>
                </a:lnTo>
                <a:lnTo>
                  <a:pt x="4229" y="248"/>
                </a:lnTo>
                <a:lnTo>
                  <a:pt x="4229" y="248"/>
                </a:lnTo>
                <a:lnTo>
                  <a:pt x="4226" y="248"/>
                </a:lnTo>
                <a:lnTo>
                  <a:pt x="4226" y="250"/>
                </a:lnTo>
                <a:lnTo>
                  <a:pt x="4224" y="250"/>
                </a:lnTo>
                <a:lnTo>
                  <a:pt x="4224" y="255"/>
                </a:lnTo>
                <a:lnTo>
                  <a:pt x="4222" y="257"/>
                </a:lnTo>
                <a:lnTo>
                  <a:pt x="4222" y="260"/>
                </a:lnTo>
                <a:lnTo>
                  <a:pt x="4219" y="262"/>
                </a:lnTo>
                <a:lnTo>
                  <a:pt x="4219" y="265"/>
                </a:lnTo>
                <a:lnTo>
                  <a:pt x="4217" y="267"/>
                </a:lnTo>
                <a:lnTo>
                  <a:pt x="4217" y="272"/>
                </a:lnTo>
                <a:lnTo>
                  <a:pt x="4214" y="274"/>
                </a:lnTo>
                <a:lnTo>
                  <a:pt x="4214" y="276"/>
                </a:lnTo>
                <a:lnTo>
                  <a:pt x="4212" y="279"/>
                </a:lnTo>
                <a:lnTo>
                  <a:pt x="4212" y="279"/>
                </a:lnTo>
                <a:lnTo>
                  <a:pt x="4210" y="281"/>
                </a:lnTo>
                <a:lnTo>
                  <a:pt x="4210" y="281"/>
                </a:lnTo>
                <a:lnTo>
                  <a:pt x="4207" y="283"/>
                </a:lnTo>
                <a:lnTo>
                  <a:pt x="4207" y="286"/>
                </a:lnTo>
                <a:lnTo>
                  <a:pt x="4205" y="288"/>
                </a:lnTo>
                <a:lnTo>
                  <a:pt x="4203" y="293"/>
                </a:lnTo>
                <a:lnTo>
                  <a:pt x="4203" y="295"/>
                </a:lnTo>
                <a:lnTo>
                  <a:pt x="4200" y="300"/>
                </a:lnTo>
                <a:lnTo>
                  <a:pt x="4200" y="305"/>
                </a:lnTo>
                <a:lnTo>
                  <a:pt x="4198" y="309"/>
                </a:lnTo>
                <a:lnTo>
                  <a:pt x="4198" y="314"/>
                </a:lnTo>
                <a:lnTo>
                  <a:pt x="4196" y="319"/>
                </a:lnTo>
                <a:lnTo>
                  <a:pt x="4196" y="324"/>
                </a:lnTo>
                <a:lnTo>
                  <a:pt x="4193" y="328"/>
                </a:lnTo>
                <a:lnTo>
                  <a:pt x="4193" y="335"/>
                </a:lnTo>
                <a:lnTo>
                  <a:pt x="4191" y="342"/>
                </a:lnTo>
                <a:lnTo>
                  <a:pt x="4191" y="350"/>
                </a:lnTo>
                <a:lnTo>
                  <a:pt x="4188" y="357"/>
                </a:lnTo>
                <a:lnTo>
                  <a:pt x="4188" y="364"/>
                </a:lnTo>
                <a:lnTo>
                  <a:pt x="4186" y="371"/>
                </a:lnTo>
                <a:lnTo>
                  <a:pt x="4186" y="380"/>
                </a:lnTo>
                <a:lnTo>
                  <a:pt x="4184" y="387"/>
                </a:lnTo>
                <a:lnTo>
                  <a:pt x="4184" y="394"/>
                </a:lnTo>
                <a:lnTo>
                  <a:pt x="4181" y="399"/>
                </a:lnTo>
                <a:lnTo>
                  <a:pt x="4181" y="402"/>
                </a:lnTo>
                <a:lnTo>
                  <a:pt x="4179" y="404"/>
                </a:lnTo>
                <a:lnTo>
                  <a:pt x="4179" y="406"/>
                </a:lnTo>
                <a:lnTo>
                  <a:pt x="4177" y="409"/>
                </a:lnTo>
                <a:lnTo>
                  <a:pt x="4177" y="409"/>
                </a:lnTo>
                <a:lnTo>
                  <a:pt x="4174" y="409"/>
                </a:lnTo>
                <a:lnTo>
                  <a:pt x="4174" y="406"/>
                </a:lnTo>
                <a:lnTo>
                  <a:pt x="4172" y="406"/>
                </a:lnTo>
                <a:lnTo>
                  <a:pt x="4172" y="404"/>
                </a:lnTo>
                <a:lnTo>
                  <a:pt x="4170" y="399"/>
                </a:lnTo>
                <a:lnTo>
                  <a:pt x="4170" y="397"/>
                </a:lnTo>
                <a:lnTo>
                  <a:pt x="4167" y="392"/>
                </a:lnTo>
                <a:lnTo>
                  <a:pt x="4167" y="387"/>
                </a:lnTo>
                <a:lnTo>
                  <a:pt x="4165" y="380"/>
                </a:lnTo>
                <a:lnTo>
                  <a:pt x="4165" y="373"/>
                </a:lnTo>
                <a:lnTo>
                  <a:pt x="4162" y="366"/>
                </a:lnTo>
                <a:lnTo>
                  <a:pt x="4162" y="357"/>
                </a:lnTo>
                <a:lnTo>
                  <a:pt x="4160" y="350"/>
                </a:lnTo>
                <a:lnTo>
                  <a:pt x="4160" y="340"/>
                </a:lnTo>
                <a:lnTo>
                  <a:pt x="4158" y="331"/>
                </a:lnTo>
                <a:lnTo>
                  <a:pt x="4158" y="321"/>
                </a:lnTo>
                <a:lnTo>
                  <a:pt x="4155" y="309"/>
                </a:lnTo>
                <a:lnTo>
                  <a:pt x="4155" y="300"/>
                </a:lnTo>
                <a:lnTo>
                  <a:pt x="4153" y="288"/>
                </a:lnTo>
                <a:lnTo>
                  <a:pt x="4153" y="276"/>
                </a:lnTo>
                <a:lnTo>
                  <a:pt x="4151" y="265"/>
                </a:lnTo>
                <a:lnTo>
                  <a:pt x="4148" y="250"/>
                </a:lnTo>
                <a:lnTo>
                  <a:pt x="4148" y="239"/>
                </a:lnTo>
                <a:lnTo>
                  <a:pt x="4146" y="227"/>
                </a:lnTo>
                <a:lnTo>
                  <a:pt x="4146" y="215"/>
                </a:lnTo>
                <a:lnTo>
                  <a:pt x="4144" y="201"/>
                </a:lnTo>
                <a:lnTo>
                  <a:pt x="4144" y="189"/>
                </a:lnTo>
                <a:lnTo>
                  <a:pt x="4141" y="177"/>
                </a:lnTo>
                <a:lnTo>
                  <a:pt x="4141" y="165"/>
                </a:lnTo>
                <a:lnTo>
                  <a:pt x="4139" y="154"/>
                </a:lnTo>
                <a:lnTo>
                  <a:pt x="4139" y="142"/>
                </a:lnTo>
                <a:lnTo>
                  <a:pt x="4136" y="130"/>
                </a:lnTo>
                <a:lnTo>
                  <a:pt x="4136" y="118"/>
                </a:lnTo>
                <a:lnTo>
                  <a:pt x="4134" y="109"/>
                </a:lnTo>
                <a:lnTo>
                  <a:pt x="4134" y="97"/>
                </a:lnTo>
                <a:lnTo>
                  <a:pt x="4132" y="85"/>
                </a:lnTo>
                <a:lnTo>
                  <a:pt x="4132" y="76"/>
                </a:lnTo>
                <a:lnTo>
                  <a:pt x="4129" y="64"/>
                </a:lnTo>
                <a:lnTo>
                  <a:pt x="4129" y="54"/>
                </a:lnTo>
                <a:lnTo>
                  <a:pt x="4127" y="47"/>
                </a:lnTo>
                <a:lnTo>
                  <a:pt x="4127" y="40"/>
                </a:lnTo>
                <a:lnTo>
                  <a:pt x="4125" y="33"/>
                </a:lnTo>
                <a:lnTo>
                  <a:pt x="4125" y="28"/>
                </a:lnTo>
                <a:lnTo>
                  <a:pt x="4122" y="26"/>
                </a:lnTo>
                <a:lnTo>
                  <a:pt x="4122" y="24"/>
                </a:lnTo>
                <a:lnTo>
                  <a:pt x="4120" y="21"/>
                </a:lnTo>
                <a:lnTo>
                  <a:pt x="4120" y="19"/>
                </a:lnTo>
                <a:lnTo>
                  <a:pt x="4118" y="17"/>
                </a:lnTo>
                <a:lnTo>
                  <a:pt x="4118" y="17"/>
                </a:lnTo>
                <a:lnTo>
                  <a:pt x="4115" y="14"/>
                </a:lnTo>
                <a:lnTo>
                  <a:pt x="4115" y="12"/>
                </a:lnTo>
                <a:lnTo>
                  <a:pt x="4113" y="12"/>
                </a:lnTo>
                <a:lnTo>
                  <a:pt x="4113" y="9"/>
                </a:lnTo>
                <a:lnTo>
                  <a:pt x="4111" y="7"/>
                </a:lnTo>
                <a:lnTo>
                  <a:pt x="4111" y="5"/>
                </a:lnTo>
                <a:lnTo>
                  <a:pt x="4108" y="2"/>
                </a:lnTo>
                <a:lnTo>
                  <a:pt x="4108" y="2"/>
                </a:lnTo>
                <a:lnTo>
                  <a:pt x="4106" y="2"/>
                </a:lnTo>
                <a:lnTo>
                  <a:pt x="4106" y="2"/>
                </a:lnTo>
                <a:lnTo>
                  <a:pt x="4103" y="2"/>
                </a:lnTo>
                <a:lnTo>
                  <a:pt x="4103" y="2"/>
                </a:lnTo>
                <a:lnTo>
                  <a:pt x="4099" y="2"/>
                </a:lnTo>
                <a:lnTo>
                  <a:pt x="4099" y="0"/>
                </a:lnTo>
                <a:lnTo>
                  <a:pt x="4096" y="2"/>
                </a:lnTo>
                <a:lnTo>
                  <a:pt x="4089" y="2"/>
                </a:lnTo>
                <a:lnTo>
                  <a:pt x="4089" y="0"/>
                </a:lnTo>
                <a:lnTo>
                  <a:pt x="4085" y="0"/>
                </a:lnTo>
                <a:lnTo>
                  <a:pt x="4085" y="0"/>
                </a:lnTo>
                <a:lnTo>
                  <a:pt x="4082" y="0"/>
                </a:lnTo>
                <a:lnTo>
                  <a:pt x="4082" y="0"/>
                </a:lnTo>
                <a:lnTo>
                  <a:pt x="4080" y="0"/>
                </a:lnTo>
                <a:lnTo>
                  <a:pt x="4080" y="0"/>
                </a:lnTo>
                <a:lnTo>
                  <a:pt x="4077" y="0"/>
                </a:lnTo>
                <a:lnTo>
                  <a:pt x="4077" y="2"/>
                </a:lnTo>
                <a:lnTo>
                  <a:pt x="4075" y="5"/>
                </a:lnTo>
                <a:lnTo>
                  <a:pt x="4075" y="7"/>
                </a:lnTo>
                <a:lnTo>
                  <a:pt x="4073" y="14"/>
                </a:lnTo>
                <a:lnTo>
                  <a:pt x="4073" y="21"/>
                </a:lnTo>
                <a:lnTo>
                  <a:pt x="4070" y="31"/>
                </a:lnTo>
                <a:lnTo>
                  <a:pt x="4070" y="40"/>
                </a:lnTo>
                <a:lnTo>
                  <a:pt x="4068" y="52"/>
                </a:lnTo>
                <a:lnTo>
                  <a:pt x="4068" y="68"/>
                </a:lnTo>
                <a:lnTo>
                  <a:pt x="4066" y="83"/>
                </a:lnTo>
                <a:lnTo>
                  <a:pt x="4066" y="99"/>
                </a:lnTo>
                <a:lnTo>
                  <a:pt x="4063" y="113"/>
                </a:lnTo>
                <a:lnTo>
                  <a:pt x="4063" y="128"/>
                </a:lnTo>
                <a:lnTo>
                  <a:pt x="4061" y="142"/>
                </a:lnTo>
                <a:lnTo>
                  <a:pt x="4061" y="156"/>
                </a:lnTo>
                <a:lnTo>
                  <a:pt x="4059" y="170"/>
                </a:lnTo>
                <a:lnTo>
                  <a:pt x="4059" y="184"/>
                </a:lnTo>
                <a:lnTo>
                  <a:pt x="4056" y="198"/>
                </a:lnTo>
                <a:lnTo>
                  <a:pt x="4056" y="215"/>
                </a:lnTo>
                <a:lnTo>
                  <a:pt x="4054" y="229"/>
                </a:lnTo>
                <a:lnTo>
                  <a:pt x="4054" y="246"/>
                </a:lnTo>
                <a:lnTo>
                  <a:pt x="4051" y="260"/>
                </a:lnTo>
                <a:lnTo>
                  <a:pt x="4051" y="274"/>
                </a:lnTo>
                <a:lnTo>
                  <a:pt x="4049" y="291"/>
                </a:lnTo>
                <a:lnTo>
                  <a:pt x="4049" y="302"/>
                </a:lnTo>
                <a:lnTo>
                  <a:pt x="4047" y="317"/>
                </a:lnTo>
                <a:lnTo>
                  <a:pt x="4047" y="331"/>
                </a:lnTo>
                <a:lnTo>
                  <a:pt x="4044" y="345"/>
                </a:lnTo>
                <a:lnTo>
                  <a:pt x="4044" y="359"/>
                </a:lnTo>
                <a:lnTo>
                  <a:pt x="4042" y="373"/>
                </a:lnTo>
                <a:lnTo>
                  <a:pt x="4040" y="387"/>
                </a:lnTo>
                <a:lnTo>
                  <a:pt x="4040" y="404"/>
                </a:lnTo>
                <a:lnTo>
                  <a:pt x="4037" y="423"/>
                </a:lnTo>
                <a:lnTo>
                  <a:pt x="4037" y="444"/>
                </a:lnTo>
                <a:lnTo>
                  <a:pt x="4035" y="470"/>
                </a:lnTo>
                <a:lnTo>
                  <a:pt x="4035" y="501"/>
                </a:lnTo>
                <a:lnTo>
                  <a:pt x="4033" y="531"/>
                </a:lnTo>
                <a:lnTo>
                  <a:pt x="4033" y="565"/>
                </a:lnTo>
                <a:lnTo>
                  <a:pt x="4030" y="598"/>
                </a:lnTo>
                <a:lnTo>
                  <a:pt x="4030" y="628"/>
                </a:lnTo>
                <a:lnTo>
                  <a:pt x="4028" y="659"/>
                </a:lnTo>
                <a:lnTo>
                  <a:pt x="4028" y="692"/>
                </a:lnTo>
                <a:lnTo>
                  <a:pt x="4025" y="720"/>
                </a:lnTo>
                <a:lnTo>
                  <a:pt x="4025" y="744"/>
                </a:lnTo>
                <a:lnTo>
                  <a:pt x="4023" y="768"/>
                </a:lnTo>
                <a:lnTo>
                  <a:pt x="4023" y="789"/>
                </a:lnTo>
                <a:lnTo>
                  <a:pt x="4021" y="808"/>
                </a:lnTo>
                <a:lnTo>
                  <a:pt x="4021" y="827"/>
                </a:lnTo>
                <a:lnTo>
                  <a:pt x="4018" y="841"/>
                </a:lnTo>
                <a:lnTo>
                  <a:pt x="4018" y="855"/>
                </a:lnTo>
                <a:lnTo>
                  <a:pt x="4016" y="869"/>
                </a:lnTo>
                <a:lnTo>
                  <a:pt x="4016" y="881"/>
                </a:lnTo>
                <a:lnTo>
                  <a:pt x="4014" y="890"/>
                </a:lnTo>
                <a:lnTo>
                  <a:pt x="4014" y="900"/>
                </a:lnTo>
                <a:lnTo>
                  <a:pt x="4011" y="907"/>
                </a:lnTo>
                <a:lnTo>
                  <a:pt x="4011" y="912"/>
                </a:lnTo>
                <a:lnTo>
                  <a:pt x="4009" y="919"/>
                </a:lnTo>
                <a:lnTo>
                  <a:pt x="4009" y="924"/>
                </a:lnTo>
                <a:lnTo>
                  <a:pt x="4007" y="926"/>
                </a:lnTo>
                <a:lnTo>
                  <a:pt x="4007" y="928"/>
                </a:lnTo>
                <a:lnTo>
                  <a:pt x="4004" y="928"/>
                </a:lnTo>
                <a:lnTo>
                  <a:pt x="4004" y="931"/>
                </a:lnTo>
                <a:lnTo>
                  <a:pt x="4002" y="931"/>
                </a:lnTo>
                <a:lnTo>
                  <a:pt x="4002" y="931"/>
                </a:lnTo>
                <a:lnTo>
                  <a:pt x="3999" y="933"/>
                </a:lnTo>
                <a:lnTo>
                  <a:pt x="3999" y="935"/>
                </a:lnTo>
                <a:lnTo>
                  <a:pt x="3997" y="938"/>
                </a:lnTo>
                <a:lnTo>
                  <a:pt x="3997" y="940"/>
                </a:lnTo>
                <a:lnTo>
                  <a:pt x="3995" y="940"/>
                </a:lnTo>
                <a:lnTo>
                  <a:pt x="3995" y="940"/>
                </a:lnTo>
                <a:lnTo>
                  <a:pt x="3992" y="940"/>
                </a:lnTo>
                <a:lnTo>
                  <a:pt x="3992" y="940"/>
                </a:lnTo>
                <a:lnTo>
                  <a:pt x="3990" y="940"/>
                </a:lnTo>
                <a:lnTo>
                  <a:pt x="3990" y="938"/>
                </a:lnTo>
                <a:lnTo>
                  <a:pt x="3988" y="935"/>
                </a:lnTo>
                <a:lnTo>
                  <a:pt x="3985" y="933"/>
                </a:lnTo>
                <a:lnTo>
                  <a:pt x="3985" y="931"/>
                </a:lnTo>
                <a:lnTo>
                  <a:pt x="3983" y="928"/>
                </a:lnTo>
                <a:lnTo>
                  <a:pt x="3983" y="926"/>
                </a:lnTo>
                <a:lnTo>
                  <a:pt x="3981" y="926"/>
                </a:lnTo>
                <a:lnTo>
                  <a:pt x="3981" y="924"/>
                </a:lnTo>
                <a:lnTo>
                  <a:pt x="3978" y="921"/>
                </a:lnTo>
                <a:lnTo>
                  <a:pt x="3978" y="916"/>
                </a:lnTo>
                <a:lnTo>
                  <a:pt x="3976" y="914"/>
                </a:lnTo>
                <a:lnTo>
                  <a:pt x="3976" y="909"/>
                </a:lnTo>
                <a:lnTo>
                  <a:pt x="3974" y="905"/>
                </a:lnTo>
                <a:lnTo>
                  <a:pt x="3974" y="900"/>
                </a:lnTo>
                <a:lnTo>
                  <a:pt x="3971" y="895"/>
                </a:lnTo>
                <a:lnTo>
                  <a:pt x="3971" y="888"/>
                </a:lnTo>
                <a:lnTo>
                  <a:pt x="3969" y="883"/>
                </a:lnTo>
                <a:lnTo>
                  <a:pt x="3969" y="879"/>
                </a:lnTo>
                <a:lnTo>
                  <a:pt x="3966" y="876"/>
                </a:lnTo>
                <a:lnTo>
                  <a:pt x="3966" y="874"/>
                </a:lnTo>
                <a:lnTo>
                  <a:pt x="3964" y="872"/>
                </a:lnTo>
                <a:lnTo>
                  <a:pt x="3964" y="869"/>
                </a:lnTo>
                <a:lnTo>
                  <a:pt x="3962" y="867"/>
                </a:lnTo>
                <a:lnTo>
                  <a:pt x="3962" y="864"/>
                </a:lnTo>
                <a:lnTo>
                  <a:pt x="3959" y="862"/>
                </a:lnTo>
                <a:lnTo>
                  <a:pt x="3959" y="860"/>
                </a:lnTo>
                <a:lnTo>
                  <a:pt x="3957" y="857"/>
                </a:lnTo>
                <a:lnTo>
                  <a:pt x="3957" y="855"/>
                </a:lnTo>
                <a:lnTo>
                  <a:pt x="3955" y="853"/>
                </a:lnTo>
                <a:lnTo>
                  <a:pt x="3955" y="848"/>
                </a:lnTo>
                <a:lnTo>
                  <a:pt x="3952" y="843"/>
                </a:lnTo>
                <a:lnTo>
                  <a:pt x="3952" y="841"/>
                </a:lnTo>
                <a:lnTo>
                  <a:pt x="3950" y="836"/>
                </a:lnTo>
                <a:lnTo>
                  <a:pt x="3950" y="831"/>
                </a:lnTo>
                <a:lnTo>
                  <a:pt x="3948" y="827"/>
                </a:lnTo>
                <a:lnTo>
                  <a:pt x="3948" y="824"/>
                </a:lnTo>
                <a:lnTo>
                  <a:pt x="3945" y="822"/>
                </a:lnTo>
                <a:lnTo>
                  <a:pt x="3945" y="820"/>
                </a:lnTo>
                <a:lnTo>
                  <a:pt x="3943" y="820"/>
                </a:lnTo>
                <a:lnTo>
                  <a:pt x="3943" y="817"/>
                </a:lnTo>
                <a:lnTo>
                  <a:pt x="3940" y="817"/>
                </a:lnTo>
                <a:lnTo>
                  <a:pt x="3940" y="815"/>
                </a:lnTo>
                <a:lnTo>
                  <a:pt x="3938" y="813"/>
                </a:lnTo>
                <a:lnTo>
                  <a:pt x="3938" y="810"/>
                </a:lnTo>
                <a:lnTo>
                  <a:pt x="3936" y="808"/>
                </a:lnTo>
                <a:lnTo>
                  <a:pt x="3936" y="805"/>
                </a:lnTo>
                <a:lnTo>
                  <a:pt x="3933" y="803"/>
                </a:lnTo>
                <a:lnTo>
                  <a:pt x="3931" y="801"/>
                </a:lnTo>
                <a:lnTo>
                  <a:pt x="3931" y="796"/>
                </a:lnTo>
                <a:lnTo>
                  <a:pt x="3929" y="794"/>
                </a:lnTo>
                <a:lnTo>
                  <a:pt x="3929" y="791"/>
                </a:lnTo>
                <a:lnTo>
                  <a:pt x="3926" y="791"/>
                </a:lnTo>
                <a:lnTo>
                  <a:pt x="3926" y="791"/>
                </a:lnTo>
                <a:lnTo>
                  <a:pt x="3924" y="791"/>
                </a:lnTo>
                <a:lnTo>
                  <a:pt x="3924" y="791"/>
                </a:lnTo>
                <a:lnTo>
                  <a:pt x="3922" y="794"/>
                </a:lnTo>
                <a:lnTo>
                  <a:pt x="3922" y="794"/>
                </a:lnTo>
                <a:lnTo>
                  <a:pt x="3919" y="796"/>
                </a:lnTo>
                <a:lnTo>
                  <a:pt x="3919" y="796"/>
                </a:lnTo>
                <a:lnTo>
                  <a:pt x="3917" y="796"/>
                </a:lnTo>
                <a:lnTo>
                  <a:pt x="3917" y="796"/>
                </a:lnTo>
                <a:lnTo>
                  <a:pt x="3914" y="796"/>
                </a:lnTo>
                <a:lnTo>
                  <a:pt x="3914" y="796"/>
                </a:lnTo>
                <a:lnTo>
                  <a:pt x="3912" y="796"/>
                </a:lnTo>
                <a:lnTo>
                  <a:pt x="3912" y="794"/>
                </a:lnTo>
                <a:lnTo>
                  <a:pt x="3910" y="794"/>
                </a:lnTo>
                <a:lnTo>
                  <a:pt x="3910" y="794"/>
                </a:lnTo>
                <a:lnTo>
                  <a:pt x="3907" y="794"/>
                </a:lnTo>
                <a:lnTo>
                  <a:pt x="3907" y="794"/>
                </a:lnTo>
                <a:lnTo>
                  <a:pt x="3905" y="794"/>
                </a:lnTo>
                <a:lnTo>
                  <a:pt x="3905" y="796"/>
                </a:lnTo>
                <a:lnTo>
                  <a:pt x="3903" y="798"/>
                </a:lnTo>
                <a:lnTo>
                  <a:pt x="3903" y="801"/>
                </a:lnTo>
                <a:lnTo>
                  <a:pt x="3900" y="805"/>
                </a:lnTo>
                <a:lnTo>
                  <a:pt x="3900" y="810"/>
                </a:lnTo>
                <a:lnTo>
                  <a:pt x="3898" y="813"/>
                </a:lnTo>
                <a:lnTo>
                  <a:pt x="3898" y="815"/>
                </a:lnTo>
                <a:lnTo>
                  <a:pt x="3896" y="817"/>
                </a:lnTo>
                <a:lnTo>
                  <a:pt x="3896" y="817"/>
                </a:lnTo>
                <a:lnTo>
                  <a:pt x="3893" y="820"/>
                </a:lnTo>
                <a:lnTo>
                  <a:pt x="3893" y="820"/>
                </a:lnTo>
                <a:lnTo>
                  <a:pt x="3891" y="820"/>
                </a:lnTo>
                <a:lnTo>
                  <a:pt x="3891" y="820"/>
                </a:lnTo>
                <a:lnTo>
                  <a:pt x="3888" y="820"/>
                </a:lnTo>
                <a:lnTo>
                  <a:pt x="3888" y="820"/>
                </a:lnTo>
                <a:lnTo>
                  <a:pt x="3886" y="820"/>
                </a:lnTo>
                <a:lnTo>
                  <a:pt x="3886" y="822"/>
                </a:lnTo>
                <a:lnTo>
                  <a:pt x="3884" y="824"/>
                </a:lnTo>
                <a:lnTo>
                  <a:pt x="3884" y="827"/>
                </a:lnTo>
                <a:lnTo>
                  <a:pt x="3881" y="827"/>
                </a:lnTo>
                <a:lnTo>
                  <a:pt x="3881" y="827"/>
                </a:lnTo>
                <a:lnTo>
                  <a:pt x="3879" y="827"/>
                </a:lnTo>
                <a:lnTo>
                  <a:pt x="3877" y="824"/>
                </a:lnTo>
                <a:lnTo>
                  <a:pt x="3877" y="820"/>
                </a:lnTo>
                <a:lnTo>
                  <a:pt x="3874" y="817"/>
                </a:lnTo>
                <a:lnTo>
                  <a:pt x="3874" y="815"/>
                </a:lnTo>
                <a:lnTo>
                  <a:pt x="3872" y="810"/>
                </a:lnTo>
                <a:lnTo>
                  <a:pt x="3872" y="808"/>
                </a:lnTo>
                <a:lnTo>
                  <a:pt x="3870" y="803"/>
                </a:lnTo>
                <a:lnTo>
                  <a:pt x="3870" y="801"/>
                </a:lnTo>
                <a:lnTo>
                  <a:pt x="3867" y="798"/>
                </a:lnTo>
                <a:lnTo>
                  <a:pt x="3867" y="794"/>
                </a:lnTo>
                <a:lnTo>
                  <a:pt x="3865" y="791"/>
                </a:lnTo>
                <a:lnTo>
                  <a:pt x="3865" y="789"/>
                </a:lnTo>
                <a:lnTo>
                  <a:pt x="3862" y="787"/>
                </a:lnTo>
                <a:lnTo>
                  <a:pt x="3862" y="784"/>
                </a:lnTo>
                <a:lnTo>
                  <a:pt x="3860" y="782"/>
                </a:lnTo>
                <a:lnTo>
                  <a:pt x="3860" y="779"/>
                </a:lnTo>
                <a:lnTo>
                  <a:pt x="3858" y="777"/>
                </a:lnTo>
                <a:lnTo>
                  <a:pt x="3858" y="772"/>
                </a:lnTo>
                <a:lnTo>
                  <a:pt x="3855" y="770"/>
                </a:lnTo>
                <a:lnTo>
                  <a:pt x="3855" y="768"/>
                </a:lnTo>
                <a:lnTo>
                  <a:pt x="3853" y="765"/>
                </a:lnTo>
                <a:lnTo>
                  <a:pt x="3853" y="763"/>
                </a:lnTo>
                <a:lnTo>
                  <a:pt x="3851" y="761"/>
                </a:lnTo>
                <a:lnTo>
                  <a:pt x="3851" y="758"/>
                </a:lnTo>
                <a:lnTo>
                  <a:pt x="3848" y="756"/>
                </a:lnTo>
                <a:lnTo>
                  <a:pt x="3848" y="751"/>
                </a:lnTo>
                <a:lnTo>
                  <a:pt x="3846" y="749"/>
                </a:lnTo>
                <a:lnTo>
                  <a:pt x="3846" y="744"/>
                </a:lnTo>
                <a:lnTo>
                  <a:pt x="3844" y="739"/>
                </a:lnTo>
                <a:lnTo>
                  <a:pt x="3844" y="735"/>
                </a:lnTo>
                <a:lnTo>
                  <a:pt x="3841" y="728"/>
                </a:lnTo>
                <a:lnTo>
                  <a:pt x="3841" y="720"/>
                </a:lnTo>
                <a:lnTo>
                  <a:pt x="3839" y="716"/>
                </a:lnTo>
                <a:lnTo>
                  <a:pt x="3839" y="709"/>
                </a:lnTo>
                <a:lnTo>
                  <a:pt x="3836" y="702"/>
                </a:lnTo>
                <a:lnTo>
                  <a:pt x="3836" y="694"/>
                </a:lnTo>
                <a:lnTo>
                  <a:pt x="3834" y="687"/>
                </a:lnTo>
                <a:lnTo>
                  <a:pt x="3834" y="683"/>
                </a:lnTo>
                <a:lnTo>
                  <a:pt x="3832" y="676"/>
                </a:lnTo>
                <a:lnTo>
                  <a:pt x="3832" y="668"/>
                </a:lnTo>
                <a:lnTo>
                  <a:pt x="3829" y="664"/>
                </a:lnTo>
                <a:lnTo>
                  <a:pt x="3829" y="657"/>
                </a:lnTo>
                <a:lnTo>
                  <a:pt x="3827" y="650"/>
                </a:lnTo>
                <a:lnTo>
                  <a:pt x="3827" y="642"/>
                </a:lnTo>
                <a:lnTo>
                  <a:pt x="3825" y="635"/>
                </a:lnTo>
                <a:lnTo>
                  <a:pt x="3825" y="628"/>
                </a:lnTo>
                <a:lnTo>
                  <a:pt x="3822" y="621"/>
                </a:lnTo>
                <a:lnTo>
                  <a:pt x="3820" y="616"/>
                </a:lnTo>
                <a:lnTo>
                  <a:pt x="3820" y="612"/>
                </a:lnTo>
                <a:lnTo>
                  <a:pt x="3818" y="607"/>
                </a:lnTo>
                <a:lnTo>
                  <a:pt x="3818" y="605"/>
                </a:lnTo>
                <a:lnTo>
                  <a:pt x="3815" y="602"/>
                </a:lnTo>
                <a:lnTo>
                  <a:pt x="3815" y="602"/>
                </a:lnTo>
                <a:lnTo>
                  <a:pt x="3813" y="600"/>
                </a:lnTo>
                <a:lnTo>
                  <a:pt x="3813" y="600"/>
                </a:lnTo>
                <a:lnTo>
                  <a:pt x="3811" y="600"/>
                </a:lnTo>
                <a:lnTo>
                  <a:pt x="3811" y="600"/>
                </a:lnTo>
                <a:lnTo>
                  <a:pt x="3808" y="600"/>
                </a:lnTo>
                <a:lnTo>
                  <a:pt x="3808" y="600"/>
                </a:lnTo>
                <a:lnTo>
                  <a:pt x="3806" y="598"/>
                </a:lnTo>
                <a:lnTo>
                  <a:pt x="3806" y="598"/>
                </a:lnTo>
                <a:lnTo>
                  <a:pt x="3803" y="595"/>
                </a:lnTo>
                <a:lnTo>
                  <a:pt x="3803" y="593"/>
                </a:lnTo>
                <a:lnTo>
                  <a:pt x="3801" y="591"/>
                </a:lnTo>
                <a:lnTo>
                  <a:pt x="3801" y="588"/>
                </a:lnTo>
                <a:lnTo>
                  <a:pt x="3799" y="586"/>
                </a:lnTo>
                <a:lnTo>
                  <a:pt x="3799" y="583"/>
                </a:lnTo>
                <a:lnTo>
                  <a:pt x="3796" y="583"/>
                </a:lnTo>
                <a:lnTo>
                  <a:pt x="3796" y="581"/>
                </a:lnTo>
                <a:lnTo>
                  <a:pt x="3794" y="579"/>
                </a:lnTo>
                <a:lnTo>
                  <a:pt x="3794" y="576"/>
                </a:lnTo>
                <a:lnTo>
                  <a:pt x="3792" y="574"/>
                </a:lnTo>
                <a:lnTo>
                  <a:pt x="3792" y="569"/>
                </a:lnTo>
                <a:lnTo>
                  <a:pt x="3789" y="567"/>
                </a:lnTo>
                <a:lnTo>
                  <a:pt x="3789" y="565"/>
                </a:lnTo>
                <a:lnTo>
                  <a:pt x="3787" y="560"/>
                </a:lnTo>
                <a:lnTo>
                  <a:pt x="3787" y="557"/>
                </a:lnTo>
                <a:lnTo>
                  <a:pt x="3785" y="555"/>
                </a:lnTo>
                <a:lnTo>
                  <a:pt x="3785" y="555"/>
                </a:lnTo>
                <a:lnTo>
                  <a:pt x="3782" y="555"/>
                </a:lnTo>
                <a:lnTo>
                  <a:pt x="3782" y="555"/>
                </a:lnTo>
                <a:lnTo>
                  <a:pt x="3780" y="555"/>
                </a:lnTo>
                <a:lnTo>
                  <a:pt x="3780" y="555"/>
                </a:lnTo>
                <a:lnTo>
                  <a:pt x="3777" y="555"/>
                </a:lnTo>
                <a:lnTo>
                  <a:pt x="3777" y="557"/>
                </a:lnTo>
                <a:lnTo>
                  <a:pt x="3775" y="560"/>
                </a:lnTo>
                <a:lnTo>
                  <a:pt x="3775" y="565"/>
                </a:lnTo>
                <a:lnTo>
                  <a:pt x="3773" y="567"/>
                </a:lnTo>
                <a:lnTo>
                  <a:pt x="3773" y="572"/>
                </a:lnTo>
                <a:lnTo>
                  <a:pt x="3770" y="576"/>
                </a:lnTo>
                <a:lnTo>
                  <a:pt x="3770" y="581"/>
                </a:lnTo>
                <a:lnTo>
                  <a:pt x="3768" y="586"/>
                </a:lnTo>
                <a:lnTo>
                  <a:pt x="3766" y="593"/>
                </a:lnTo>
                <a:lnTo>
                  <a:pt x="3766" y="598"/>
                </a:lnTo>
                <a:lnTo>
                  <a:pt x="3763" y="602"/>
                </a:lnTo>
                <a:lnTo>
                  <a:pt x="3763" y="607"/>
                </a:lnTo>
                <a:lnTo>
                  <a:pt x="3761" y="609"/>
                </a:lnTo>
                <a:lnTo>
                  <a:pt x="3761" y="614"/>
                </a:lnTo>
                <a:lnTo>
                  <a:pt x="3759" y="616"/>
                </a:lnTo>
                <a:lnTo>
                  <a:pt x="3759" y="619"/>
                </a:lnTo>
                <a:lnTo>
                  <a:pt x="3756" y="621"/>
                </a:lnTo>
                <a:lnTo>
                  <a:pt x="3756" y="624"/>
                </a:lnTo>
                <a:lnTo>
                  <a:pt x="3754" y="628"/>
                </a:lnTo>
                <a:lnTo>
                  <a:pt x="3754" y="631"/>
                </a:lnTo>
                <a:lnTo>
                  <a:pt x="3751" y="633"/>
                </a:lnTo>
                <a:lnTo>
                  <a:pt x="3751" y="638"/>
                </a:lnTo>
                <a:lnTo>
                  <a:pt x="3749" y="640"/>
                </a:lnTo>
                <a:lnTo>
                  <a:pt x="3749" y="645"/>
                </a:lnTo>
                <a:lnTo>
                  <a:pt x="3747" y="650"/>
                </a:lnTo>
                <a:lnTo>
                  <a:pt x="3747" y="652"/>
                </a:lnTo>
                <a:lnTo>
                  <a:pt x="3744" y="657"/>
                </a:lnTo>
                <a:lnTo>
                  <a:pt x="3744" y="659"/>
                </a:lnTo>
                <a:lnTo>
                  <a:pt x="3742" y="661"/>
                </a:lnTo>
                <a:lnTo>
                  <a:pt x="3742" y="661"/>
                </a:lnTo>
                <a:lnTo>
                  <a:pt x="3740" y="664"/>
                </a:lnTo>
                <a:lnTo>
                  <a:pt x="3740" y="664"/>
                </a:lnTo>
                <a:lnTo>
                  <a:pt x="3737" y="666"/>
                </a:lnTo>
                <a:lnTo>
                  <a:pt x="3737" y="668"/>
                </a:lnTo>
                <a:lnTo>
                  <a:pt x="3735" y="671"/>
                </a:lnTo>
                <a:lnTo>
                  <a:pt x="3735" y="673"/>
                </a:lnTo>
                <a:lnTo>
                  <a:pt x="3733" y="676"/>
                </a:lnTo>
                <a:lnTo>
                  <a:pt x="3733" y="683"/>
                </a:lnTo>
                <a:lnTo>
                  <a:pt x="3730" y="687"/>
                </a:lnTo>
                <a:lnTo>
                  <a:pt x="3730" y="692"/>
                </a:lnTo>
                <a:lnTo>
                  <a:pt x="3728" y="697"/>
                </a:lnTo>
                <a:lnTo>
                  <a:pt x="3728" y="702"/>
                </a:lnTo>
                <a:lnTo>
                  <a:pt x="3725" y="706"/>
                </a:lnTo>
                <a:lnTo>
                  <a:pt x="3725" y="709"/>
                </a:lnTo>
                <a:lnTo>
                  <a:pt x="3723" y="711"/>
                </a:lnTo>
                <a:lnTo>
                  <a:pt x="3723" y="711"/>
                </a:lnTo>
                <a:lnTo>
                  <a:pt x="3721" y="711"/>
                </a:lnTo>
                <a:lnTo>
                  <a:pt x="3721" y="713"/>
                </a:lnTo>
                <a:lnTo>
                  <a:pt x="3718" y="713"/>
                </a:lnTo>
                <a:lnTo>
                  <a:pt x="3718" y="713"/>
                </a:lnTo>
                <a:lnTo>
                  <a:pt x="3716" y="713"/>
                </a:lnTo>
                <a:lnTo>
                  <a:pt x="3716" y="713"/>
                </a:lnTo>
                <a:lnTo>
                  <a:pt x="3714" y="713"/>
                </a:lnTo>
                <a:lnTo>
                  <a:pt x="3711" y="713"/>
                </a:lnTo>
                <a:lnTo>
                  <a:pt x="3711" y="711"/>
                </a:lnTo>
                <a:lnTo>
                  <a:pt x="3709" y="706"/>
                </a:lnTo>
                <a:lnTo>
                  <a:pt x="3709" y="702"/>
                </a:lnTo>
                <a:lnTo>
                  <a:pt x="3707" y="694"/>
                </a:lnTo>
                <a:lnTo>
                  <a:pt x="3707" y="687"/>
                </a:lnTo>
                <a:lnTo>
                  <a:pt x="3704" y="678"/>
                </a:lnTo>
                <a:lnTo>
                  <a:pt x="3704" y="666"/>
                </a:lnTo>
                <a:lnTo>
                  <a:pt x="3702" y="654"/>
                </a:lnTo>
                <a:lnTo>
                  <a:pt x="3702" y="640"/>
                </a:lnTo>
                <a:lnTo>
                  <a:pt x="3699" y="628"/>
                </a:lnTo>
                <a:lnTo>
                  <a:pt x="3699" y="616"/>
                </a:lnTo>
                <a:lnTo>
                  <a:pt x="3697" y="605"/>
                </a:lnTo>
                <a:lnTo>
                  <a:pt x="3697" y="593"/>
                </a:lnTo>
                <a:lnTo>
                  <a:pt x="3695" y="579"/>
                </a:lnTo>
                <a:lnTo>
                  <a:pt x="3695" y="565"/>
                </a:lnTo>
                <a:lnTo>
                  <a:pt x="3692" y="550"/>
                </a:lnTo>
                <a:lnTo>
                  <a:pt x="3692" y="534"/>
                </a:lnTo>
                <a:lnTo>
                  <a:pt x="3690" y="520"/>
                </a:lnTo>
                <a:lnTo>
                  <a:pt x="3690" y="503"/>
                </a:lnTo>
                <a:lnTo>
                  <a:pt x="3688" y="487"/>
                </a:lnTo>
                <a:lnTo>
                  <a:pt x="3688" y="468"/>
                </a:lnTo>
                <a:lnTo>
                  <a:pt x="3685" y="449"/>
                </a:lnTo>
                <a:lnTo>
                  <a:pt x="3685" y="430"/>
                </a:lnTo>
                <a:lnTo>
                  <a:pt x="3683" y="409"/>
                </a:lnTo>
                <a:lnTo>
                  <a:pt x="3683" y="387"/>
                </a:lnTo>
                <a:lnTo>
                  <a:pt x="3681" y="371"/>
                </a:lnTo>
                <a:lnTo>
                  <a:pt x="3681" y="354"/>
                </a:lnTo>
                <a:lnTo>
                  <a:pt x="3678" y="340"/>
                </a:lnTo>
                <a:lnTo>
                  <a:pt x="3678" y="324"/>
                </a:lnTo>
                <a:lnTo>
                  <a:pt x="3676" y="309"/>
                </a:lnTo>
                <a:lnTo>
                  <a:pt x="3676" y="295"/>
                </a:lnTo>
                <a:lnTo>
                  <a:pt x="3674" y="281"/>
                </a:lnTo>
                <a:lnTo>
                  <a:pt x="3674" y="265"/>
                </a:lnTo>
                <a:lnTo>
                  <a:pt x="3671" y="250"/>
                </a:lnTo>
                <a:lnTo>
                  <a:pt x="3671" y="239"/>
                </a:lnTo>
                <a:lnTo>
                  <a:pt x="3669" y="227"/>
                </a:lnTo>
                <a:lnTo>
                  <a:pt x="3669" y="220"/>
                </a:lnTo>
                <a:lnTo>
                  <a:pt x="3666" y="213"/>
                </a:lnTo>
                <a:lnTo>
                  <a:pt x="3666" y="205"/>
                </a:lnTo>
                <a:lnTo>
                  <a:pt x="3664" y="201"/>
                </a:lnTo>
                <a:lnTo>
                  <a:pt x="3664" y="196"/>
                </a:lnTo>
                <a:lnTo>
                  <a:pt x="3662" y="194"/>
                </a:lnTo>
                <a:lnTo>
                  <a:pt x="3662" y="191"/>
                </a:lnTo>
                <a:lnTo>
                  <a:pt x="3659" y="189"/>
                </a:lnTo>
                <a:lnTo>
                  <a:pt x="3657" y="189"/>
                </a:lnTo>
                <a:lnTo>
                  <a:pt x="3657" y="187"/>
                </a:lnTo>
                <a:lnTo>
                  <a:pt x="3655" y="187"/>
                </a:lnTo>
                <a:lnTo>
                  <a:pt x="3655" y="184"/>
                </a:lnTo>
                <a:lnTo>
                  <a:pt x="3652" y="182"/>
                </a:lnTo>
                <a:lnTo>
                  <a:pt x="3652" y="180"/>
                </a:lnTo>
                <a:lnTo>
                  <a:pt x="3650" y="180"/>
                </a:lnTo>
                <a:lnTo>
                  <a:pt x="3650" y="177"/>
                </a:lnTo>
                <a:lnTo>
                  <a:pt x="3648" y="175"/>
                </a:lnTo>
                <a:lnTo>
                  <a:pt x="3648" y="175"/>
                </a:lnTo>
                <a:lnTo>
                  <a:pt x="3645" y="172"/>
                </a:lnTo>
                <a:lnTo>
                  <a:pt x="3645" y="170"/>
                </a:lnTo>
                <a:lnTo>
                  <a:pt x="3643" y="168"/>
                </a:lnTo>
                <a:lnTo>
                  <a:pt x="3643" y="165"/>
                </a:lnTo>
                <a:lnTo>
                  <a:pt x="3640" y="163"/>
                </a:lnTo>
                <a:lnTo>
                  <a:pt x="3640" y="161"/>
                </a:lnTo>
                <a:lnTo>
                  <a:pt x="3638" y="158"/>
                </a:lnTo>
                <a:lnTo>
                  <a:pt x="3638" y="156"/>
                </a:lnTo>
                <a:lnTo>
                  <a:pt x="3636" y="156"/>
                </a:lnTo>
                <a:lnTo>
                  <a:pt x="3636" y="154"/>
                </a:lnTo>
                <a:lnTo>
                  <a:pt x="3633" y="154"/>
                </a:lnTo>
                <a:lnTo>
                  <a:pt x="3633" y="151"/>
                </a:lnTo>
                <a:lnTo>
                  <a:pt x="3631" y="151"/>
                </a:lnTo>
                <a:lnTo>
                  <a:pt x="3631" y="149"/>
                </a:lnTo>
                <a:lnTo>
                  <a:pt x="3629" y="149"/>
                </a:lnTo>
                <a:lnTo>
                  <a:pt x="3629" y="149"/>
                </a:lnTo>
                <a:lnTo>
                  <a:pt x="3626" y="146"/>
                </a:lnTo>
                <a:lnTo>
                  <a:pt x="3626" y="146"/>
                </a:lnTo>
                <a:lnTo>
                  <a:pt x="3624" y="146"/>
                </a:lnTo>
                <a:lnTo>
                  <a:pt x="3624" y="144"/>
                </a:lnTo>
                <a:lnTo>
                  <a:pt x="3622" y="144"/>
                </a:lnTo>
                <a:lnTo>
                  <a:pt x="3622" y="144"/>
                </a:lnTo>
                <a:lnTo>
                  <a:pt x="3619" y="144"/>
                </a:lnTo>
                <a:lnTo>
                  <a:pt x="3619" y="144"/>
                </a:lnTo>
                <a:lnTo>
                  <a:pt x="3617" y="146"/>
                </a:lnTo>
                <a:lnTo>
                  <a:pt x="3617" y="149"/>
                </a:lnTo>
                <a:lnTo>
                  <a:pt x="3614" y="149"/>
                </a:lnTo>
                <a:lnTo>
                  <a:pt x="3614" y="151"/>
                </a:lnTo>
                <a:lnTo>
                  <a:pt x="3612" y="156"/>
                </a:lnTo>
                <a:lnTo>
                  <a:pt x="3612" y="158"/>
                </a:lnTo>
                <a:lnTo>
                  <a:pt x="3610" y="161"/>
                </a:lnTo>
                <a:lnTo>
                  <a:pt x="3610" y="163"/>
                </a:lnTo>
                <a:lnTo>
                  <a:pt x="3607" y="163"/>
                </a:lnTo>
                <a:lnTo>
                  <a:pt x="3607" y="165"/>
                </a:lnTo>
                <a:lnTo>
                  <a:pt x="3605" y="168"/>
                </a:lnTo>
                <a:lnTo>
                  <a:pt x="3603" y="170"/>
                </a:lnTo>
                <a:lnTo>
                  <a:pt x="3603" y="172"/>
                </a:lnTo>
                <a:lnTo>
                  <a:pt x="3600" y="172"/>
                </a:lnTo>
                <a:lnTo>
                  <a:pt x="3600" y="172"/>
                </a:lnTo>
                <a:lnTo>
                  <a:pt x="3598" y="175"/>
                </a:lnTo>
                <a:lnTo>
                  <a:pt x="3598" y="175"/>
                </a:lnTo>
                <a:lnTo>
                  <a:pt x="3596" y="175"/>
                </a:lnTo>
                <a:lnTo>
                  <a:pt x="3596" y="177"/>
                </a:lnTo>
                <a:lnTo>
                  <a:pt x="3593" y="177"/>
                </a:lnTo>
                <a:lnTo>
                  <a:pt x="3593" y="177"/>
                </a:lnTo>
                <a:lnTo>
                  <a:pt x="3591" y="180"/>
                </a:lnTo>
                <a:lnTo>
                  <a:pt x="3591" y="180"/>
                </a:lnTo>
                <a:lnTo>
                  <a:pt x="3588" y="177"/>
                </a:lnTo>
                <a:lnTo>
                  <a:pt x="3588" y="177"/>
                </a:lnTo>
                <a:lnTo>
                  <a:pt x="3586" y="175"/>
                </a:lnTo>
                <a:lnTo>
                  <a:pt x="3586" y="175"/>
                </a:lnTo>
                <a:lnTo>
                  <a:pt x="3584" y="172"/>
                </a:lnTo>
                <a:lnTo>
                  <a:pt x="3584" y="170"/>
                </a:lnTo>
                <a:lnTo>
                  <a:pt x="3581" y="168"/>
                </a:lnTo>
                <a:lnTo>
                  <a:pt x="3581" y="165"/>
                </a:lnTo>
                <a:lnTo>
                  <a:pt x="3579" y="165"/>
                </a:lnTo>
                <a:lnTo>
                  <a:pt x="3579" y="163"/>
                </a:lnTo>
                <a:lnTo>
                  <a:pt x="3577" y="161"/>
                </a:lnTo>
                <a:lnTo>
                  <a:pt x="3577" y="158"/>
                </a:lnTo>
                <a:lnTo>
                  <a:pt x="3574" y="156"/>
                </a:lnTo>
                <a:lnTo>
                  <a:pt x="3574" y="154"/>
                </a:lnTo>
                <a:lnTo>
                  <a:pt x="3572" y="154"/>
                </a:lnTo>
                <a:lnTo>
                  <a:pt x="3572" y="151"/>
                </a:lnTo>
                <a:lnTo>
                  <a:pt x="3570" y="149"/>
                </a:lnTo>
                <a:lnTo>
                  <a:pt x="3570" y="146"/>
                </a:lnTo>
                <a:lnTo>
                  <a:pt x="3567" y="146"/>
                </a:lnTo>
                <a:lnTo>
                  <a:pt x="3567" y="144"/>
                </a:lnTo>
                <a:lnTo>
                  <a:pt x="3565" y="142"/>
                </a:lnTo>
                <a:lnTo>
                  <a:pt x="3565" y="142"/>
                </a:lnTo>
                <a:lnTo>
                  <a:pt x="3562" y="139"/>
                </a:lnTo>
                <a:lnTo>
                  <a:pt x="3562" y="137"/>
                </a:lnTo>
                <a:lnTo>
                  <a:pt x="3560" y="137"/>
                </a:lnTo>
                <a:lnTo>
                  <a:pt x="3560" y="137"/>
                </a:lnTo>
                <a:lnTo>
                  <a:pt x="3558" y="135"/>
                </a:lnTo>
                <a:lnTo>
                  <a:pt x="3558" y="135"/>
                </a:lnTo>
                <a:lnTo>
                  <a:pt x="3555" y="135"/>
                </a:lnTo>
                <a:lnTo>
                  <a:pt x="3555" y="135"/>
                </a:lnTo>
                <a:lnTo>
                  <a:pt x="3553" y="135"/>
                </a:lnTo>
                <a:lnTo>
                  <a:pt x="3553" y="135"/>
                </a:lnTo>
                <a:lnTo>
                  <a:pt x="3551" y="135"/>
                </a:lnTo>
                <a:lnTo>
                  <a:pt x="3548" y="135"/>
                </a:lnTo>
                <a:lnTo>
                  <a:pt x="3548" y="135"/>
                </a:lnTo>
                <a:lnTo>
                  <a:pt x="3546" y="135"/>
                </a:lnTo>
                <a:lnTo>
                  <a:pt x="3546" y="135"/>
                </a:lnTo>
                <a:lnTo>
                  <a:pt x="3544" y="135"/>
                </a:lnTo>
                <a:lnTo>
                  <a:pt x="3544" y="135"/>
                </a:lnTo>
                <a:lnTo>
                  <a:pt x="3541" y="135"/>
                </a:lnTo>
                <a:lnTo>
                  <a:pt x="3541" y="135"/>
                </a:lnTo>
                <a:lnTo>
                  <a:pt x="3539" y="135"/>
                </a:lnTo>
                <a:lnTo>
                  <a:pt x="3539" y="135"/>
                </a:lnTo>
                <a:lnTo>
                  <a:pt x="3537" y="135"/>
                </a:lnTo>
                <a:lnTo>
                  <a:pt x="3537" y="135"/>
                </a:lnTo>
                <a:lnTo>
                  <a:pt x="3534" y="137"/>
                </a:lnTo>
                <a:lnTo>
                  <a:pt x="3534" y="137"/>
                </a:lnTo>
                <a:lnTo>
                  <a:pt x="3532" y="137"/>
                </a:lnTo>
                <a:lnTo>
                  <a:pt x="3532" y="139"/>
                </a:lnTo>
                <a:lnTo>
                  <a:pt x="3529" y="142"/>
                </a:lnTo>
                <a:lnTo>
                  <a:pt x="3529" y="144"/>
                </a:lnTo>
                <a:lnTo>
                  <a:pt x="3527" y="149"/>
                </a:lnTo>
                <a:lnTo>
                  <a:pt x="3527" y="151"/>
                </a:lnTo>
                <a:lnTo>
                  <a:pt x="3525" y="156"/>
                </a:lnTo>
                <a:lnTo>
                  <a:pt x="3525" y="161"/>
                </a:lnTo>
                <a:lnTo>
                  <a:pt x="3522" y="168"/>
                </a:lnTo>
                <a:lnTo>
                  <a:pt x="3522" y="172"/>
                </a:lnTo>
                <a:lnTo>
                  <a:pt x="3520" y="180"/>
                </a:lnTo>
                <a:lnTo>
                  <a:pt x="3520" y="187"/>
                </a:lnTo>
                <a:lnTo>
                  <a:pt x="3518" y="196"/>
                </a:lnTo>
                <a:lnTo>
                  <a:pt x="3518" y="205"/>
                </a:lnTo>
                <a:lnTo>
                  <a:pt x="3515" y="215"/>
                </a:lnTo>
                <a:lnTo>
                  <a:pt x="3515" y="227"/>
                </a:lnTo>
                <a:lnTo>
                  <a:pt x="3513" y="239"/>
                </a:lnTo>
                <a:lnTo>
                  <a:pt x="3513" y="253"/>
                </a:lnTo>
                <a:lnTo>
                  <a:pt x="3511" y="267"/>
                </a:lnTo>
                <a:lnTo>
                  <a:pt x="3511" y="286"/>
                </a:lnTo>
                <a:lnTo>
                  <a:pt x="3508" y="302"/>
                </a:lnTo>
                <a:lnTo>
                  <a:pt x="3508" y="319"/>
                </a:lnTo>
                <a:lnTo>
                  <a:pt x="3506" y="338"/>
                </a:lnTo>
                <a:lnTo>
                  <a:pt x="3506" y="354"/>
                </a:lnTo>
                <a:lnTo>
                  <a:pt x="3503" y="371"/>
                </a:lnTo>
                <a:lnTo>
                  <a:pt x="3503" y="387"/>
                </a:lnTo>
                <a:lnTo>
                  <a:pt x="3501" y="406"/>
                </a:lnTo>
                <a:lnTo>
                  <a:pt x="3501" y="423"/>
                </a:lnTo>
                <a:lnTo>
                  <a:pt x="3499" y="439"/>
                </a:lnTo>
                <a:lnTo>
                  <a:pt x="3499" y="456"/>
                </a:lnTo>
                <a:lnTo>
                  <a:pt x="3496" y="472"/>
                </a:lnTo>
                <a:lnTo>
                  <a:pt x="3494" y="489"/>
                </a:lnTo>
                <a:lnTo>
                  <a:pt x="3494" y="503"/>
                </a:lnTo>
                <a:lnTo>
                  <a:pt x="3492" y="515"/>
                </a:lnTo>
                <a:lnTo>
                  <a:pt x="3492" y="529"/>
                </a:lnTo>
                <a:lnTo>
                  <a:pt x="3489" y="541"/>
                </a:lnTo>
                <a:lnTo>
                  <a:pt x="3489" y="553"/>
                </a:lnTo>
                <a:lnTo>
                  <a:pt x="3487" y="562"/>
                </a:lnTo>
                <a:lnTo>
                  <a:pt x="3487" y="569"/>
                </a:lnTo>
                <a:lnTo>
                  <a:pt x="3485" y="574"/>
                </a:lnTo>
                <a:lnTo>
                  <a:pt x="3485" y="581"/>
                </a:lnTo>
                <a:lnTo>
                  <a:pt x="3482" y="583"/>
                </a:lnTo>
                <a:lnTo>
                  <a:pt x="3482" y="586"/>
                </a:lnTo>
                <a:lnTo>
                  <a:pt x="3480" y="586"/>
                </a:lnTo>
                <a:lnTo>
                  <a:pt x="3480" y="588"/>
                </a:lnTo>
                <a:lnTo>
                  <a:pt x="3477" y="591"/>
                </a:lnTo>
                <a:lnTo>
                  <a:pt x="3477" y="591"/>
                </a:lnTo>
                <a:lnTo>
                  <a:pt x="3475" y="591"/>
                </a:lnTo>
                <a:lnTo>
                  <a:pt x="3475" y="591"/>
                </a:lnTo>
                <a:lnTo>
                  <a:pt x="3473" y="588"/>
                </a:lnTo>
                <a:lnTo>
                  <a:pt x="3473" y="588"/>
                </a:lnTo>
                <a:lnTo>
                  <a:pt x="3470" y="586"/>
                </a:lnTo>
                <a:lnTo>
                  <a:pt x="3470" y="583"/>
                </a:lnTo>
                <a:lnTo>
                  <a:pt x="3468" y="579"/>
                </a:lnTo>
                <a:lnTo>
                  <a:pt x="3468" y="576"/>
                </a:lnTo>
                <a:lnTo>
                  <a:pt x="3466" y="574"/>
                </a:lnTo>
                <a:lnTo>
                  <a:pt x="3466" y="572"/>
                </a:lnTo>
                <a:lnTo>
                  <a:pt x="3463" y="569"/>
                </a:lnTo>
                <a:lnTo>
                  <a:pt x="3463" y="565"/>
                </a:lnTo>
                <a:lnTo>
                  <a:pt x="3461" y="560"/>
                </a:lnTo>
                <a:lnTo>
                  <a:pt x="3461" y="557"/>
                </a:lnTo>
                <a:lnTo>
                  <a:pt x="3459" y="553"/>
                </a:lnTo>
                <a:lnTo>
                  <a:pt x="3459" y="550"/>
                </a:lnTo>
                <a:lnTo>
                  <a:pt x="3456" y="546"/>
                </a:lnTo>
                <a:lnTo>
                  <a:pt x="3456" y="546"/>
                </a:lnTo>
                <a:lnTo>
                  <a:pt x="3454" y="543"/>
                </a:lnTo>
                <a:lnTo>
                  <a:pt x="3454" y="541"/>
                </a:lnTo>
                <a:lnTo>
                  <a:pt x="3451" y="536"/>
                </a:lnTo>
                <a:lnTo>
                  <a:pt x="3451" y="531"/>
                </a:lnTo>
                <a:lnTo>
                  <a:pt x="3449" y="527"/>
                </a:lnTo>
                <a:lnTo>
                  <a:pt x="3449" y="522"/>
                </a:lnTo>
                <a:lnTo>
                  <a:pt x="3447" y="517"/>
                </a:lnTo>
                <a:lnTo>
                  <a:pt x="3447" y="510"/>
                </a:lnTo>
                <a:lnTo>
                  <a:pt x="3444" y="505"/>
                </a:lnTo>
                <a:lnTo>
                  <a:pt x="3444" y="498"/>
                </a:lnTo>
                <a:lnTo>
                  <a:pt x="3442" y="491"/>
                </a:lnTo>
                <a:lnTo>
                  <a:pt x="3440" y="484"/>
                </a:lnTo>
                <a:lnTo>
                  <a:pt x="3440" y="477"/>
                </a:lnTo>
                <a:lnTo>
                  <a:pt x="3437" y="468"/>
                </a:lnTo>
                <a:lnTo>
                  <a:pt x="3437" y="458"/>
                </a:lnTo>
                <a:lnTo>
                  <a:pt x="3435" y="446"/>
                </a:lnTo>
                <a:lnTo>
                  <a:pt x="3435" y="435"/>
                </a:lnTo>
                <a:lnTo>
                  <a:pt x="3433" y="420"/>
                </a:lnTo>
                <a:lnTo>
                  <a:pt x="3433" y="406"/>
                </a:lnTo>
                <a:lnTo>
                  <a:pt x="3430" y="390"/>
                </a:lnTo>
                <a:lnTo>
                  <a:pt x="3430" y="373"/>
                </a:lnTo>
                <a:lnTo>
                  <a:pt x="3428" y="357"/>
                </a:lnTo>
                <a:lnTo>
                  <a:pt x="3428" y="340"/>
                </a:lnTo>
                <a:lnTo>
                  <a:pt x="3425" y="324"/>
                </a:lnTo>
                <a:lnTo>
                  <a:pt x="3425" y="307"/>
                </a:lnTo>
                <a:lnTo>
                  <a:pt x="3423" y="291"/>
                </a:lnTo>
                <a:lnTo>
                  <a:pt x="3423" y="276"/>
                </a:lnTo>
                <a:lnTo>
                  <a:pt x="3421" y="260"/>
                </a:lnTo>
                <a:lnTo>
                  <a:pt x="3421" y="246"/>
                </a:lnTo>
                <a:lnTo>
                  <a:pt x="3418" y="231"/>
                </a:lnTo>
                <a:lnTo>
                  <a:pt x="3418" y="215"/>
                </a:lnTo>
                <a:lnTo>
                  <a:pt x="3416" y="203"/>
                </a:lnTo>
                <a:lnTo>
                  <a:pt x="3416" y="189"/>
                </a:lnTo>
                <a:lnTo>
                  <a:pt x="3414" y="180"/>
                </a:lnTo>
                <a:lnTo>
                  <a:pt x="3414" y="168"/>
                </a:lnTo>
                <a:lnTo>
                  <a:pt x="3411" y="158"/>
                </a:lnTo>
                <a:lnTo>
                  <a:pt x="3411" y="151"/>
                </a:lnTo>
                <a:lnTo>
                  <a:pt x="3409" y="146"/>
                </a:lnTo>
                <a:lnTo>
                  <a:pt x="3409" y="142"/>
                </a:lnTo>
                <a:lnTo>
                  <a:pt x="3407" y="137"/>
                </a:lnTo>
                <a:lnTo>
                  <a:pt x="3407" y="135"/>
                </a:lnTo>
                <a:lnTo>
                  <a:pt x="3404" y="130"/>
                </a:lnTo>
                <a:lnTo>
                  <a:pt x="3404" y="128"/>
                </a:lnTo>
                <a:lnTo>
                  <a:pt x="3402" y="125"/>
                </a:lnTo>
                <a:lnTo>
                  <a:pt x="3402" y="123"/>
                </a:lnTo>
                <a:lnTo>
                  <a:pt x="3400" y="120"/>
                </a:lnTo>
                <a:lnTo>
                  <a:pt x="3400" y="118"/>
                </a:lnTo>
                <a:lnTo>
                  <a:pt x="3397" y="118"/>
                </a:lnTo>
                <a:lnTo>
                  <a:pt x="3397" y="118"/>
                </a:lnTo>
                <a:lnTo>
                  <a:pt x="3395" y="118"/>
                </a:lnTo>
                <a:lnTo>
                  <a:pt x="3395" y="118"/>
                </a:lnTo>
                <a:lnTo>
                  <a:pt x="3392" y="118"/>
                </a:lnTo>
                <a:lnTo>
                  <a:pt x="3392" y="118"/>
                </a:lnTo>
                <a:lnTo>
                  <a:pt x="3390" y="120"/>
                </a:lnTo>
                <a:lnTo>
                  <a:pt x="3390" y="123"/>
                </a:lnTo>
                <a:lnTo>
                  <a:pt x="3388" y="123"/>
                </a:lnTo>
                <a:lnTo>
                  <a:pt x="3385" y="125"/>
                </a:lnTo>
                <a:lnTo>
                  <a:pt x="3385" y="130"/>
                </a:lnTo>
                <a:lnTo>
                  <a:pt x="3383" y="132"/>
                </a:lnTo>
                <a:lnTo>
                  <a:pt x="3383" y="135"/>
                </a:lnTo>
                <a:lnTo>
                  <a:pt x="3381" y="139"/>
                </a:lnTo>
                <a:lnTo>
                  <a:pt x="3381" y="142"/>
                </a:lnTo>
                <a:lnTo>
                  <a:pt x="3378" y="149"/>
                </a:lnTo>
                <a:lnTo>
                  <a:pt x="3378" y="154"/>
                </a:lnTo>
                <a:lnTo>
                  <a:pt x="3376" y="161"/>
                </a:lnTo>
                <a:lnTo>
                  <a:pt x="3376" y="168"/>
                </a:lnTo>
                <a:lnTo>
                  <a:pt x="3374" y="177"/>
                </a:lnTo>
                <a:lnTo>
                  <a:pt x="3374" y="187"/>
                </a:lnTo>
                <a:lnTo>
                  <a:pt x="3371" y="196"/>
                </a:lnTo>
                <a:lnTo>
                  <a:pt x="3371" y="208"/>
                </a:lnTo>
                <a:lnTo>
                  <a:pt x="3369" y="220"/>
                </a:lnTo>
                <a:lnTo>
                  <a:pt x="3369" y="234"/>
                </a:lnTo>
                <a:lnTo>
                  <a:pt x="3366" y="248"/>
                </a:lnTo>
                <a:lnTo>
                  <a:pt x="3366" y="262"/>
                </a:lnTo>
                <a:lnTo>
                  <a:pt x="3364" y="276"/>
                </a:lnTo>
                <a:lnTo>
                  <a:pt x="3364" y="293"/>
                </a:lnTo>
                <a:lnTo>
                  <a:pt x="3362" y="309"/>
                </a:lnTo>
                <a:lnTo>
                  <a:pt x="3362" y="326"/>
                </a:lnTo>
                <a:lnTo>
                  <a:pt x="3359" y="345"/>
                </a:lnTo>
                <a:lnTo>
                  <a:pt x="3359" y="364"/>
                </a:lnTo>
                <a:lnTo>
                  <a:pt x="3357" y="383"/>
                </a:lnTo>
                <a:lnTo>
                  <a:pt x="3357" y="399"/>
                </a:lnTo>
                <a:lnTo>
                  <a:pt x="3355" y="418"/>
                </a:lnTo>
                <a:lnTo>
                  <a:pt x="3355" y="435"/>
                </a:lnTo>
                <a:lnTo>
                  <a:pt x="3352" y="449"/>
                </a:lnTo>
                <a:lnTo>
                  <a:pt x="3352" y="463"/>
                </a:lnTo>
                <a:lnTo>
                  <a:pt x="3350" y="479"/>
                </a:lnTo>
                <a:lnTo>
                  <a:pt x="3350" y="491"/>
                </a:lnTo>
                <a:lnTo>
                  <a:pt x="3348" y="503"/>
                </a:lnTo>
                <a:lnTo>
                  <a:pt x="3348" y="515"/>
                </a:lnTo>
                <a:lnTo>
                  <a:pt x="3345" y="524"/>
                </a:lnTo>
                <a:lnTo>
                  <a:pt x="3345" y="534"/>
                </a:lnTo>
                <a:lnTo>
                  <a:pt x="3343" y="541"/>
                </a:lnTo>
                <a:lnTo>
                  <a:pt x="3343" y="548"/>
                </a:lnTo>
                <a:lnTo>
                  <a:pt x="3340" y="557"/>
                </a:lnTo>
                <a:lnTo>
                  <a:pt x="3340" y="565"/>
                </a:lnTo>
                <a:lnTo>
                  <a:pt x="3338" y="572"/>
                </a:lnTo>
                <a:lnTo>
                  <a:pt x="3338" y="576"/>
                </a:lnTo>
                <a:lnTo>
                  <a:pt x="3336" y="583"/>
                </a:lnTo>
                <a:lnTo>
                  <a:pt x="3336" y="588"/>
                </a:lnTo>
                <a:lnTo>
                  <a:pt x="3333" y="595"/>
                </a:lnTo>
                <a:lnTo>
                  <a:pt x="3333" y="600"/>
                </a:lnTo>
                <a:lnTo>
                  <a:pt x="3331" y="605"/>
                </a:lnTo>
                <a:lnTo>
                  <a:pt x="3329" y="612"/>
                </a:lnTo>
                <a:lnTo>
                  <a:pt x="3329" y="619"/>
                </a:lnTo>
                <a:lnTo>
                  <a:pt x="3326" y="624"/>
                </a:lnTo>
                <a:lnTo>
                  <a:pt x="3326" y="631"/>
                </a:lnTo>
                <a:lnTo>
                  <a:pt x="3324" y="635"/>
                </a:lnTo>
                <a:lnTo>
                  <a:pt x="3324" y="642"/>
                </a:lnTo>
                <a:lnTo>
                  <a:pt x="3322" y="647"/>
                </a:lnTo>
                <a:lnTo>
                  <a:pt x="3322" y="652"/>
                </a:lnTo>
                <a:lnTo>
                  <a:pt x="3319" y="659"/>
                </a:lnTo>
                <a:lnTo>
                  <a:pt x="3319" y="664"/>
                </a:lnTo>
                <a:lnTo>
                  <a:pt x="3317" y="666"/>
                </a:lnTo>
                <a:lnTo>
                  <a:pt x="3317" y="671"/>
                </a:lnTo>
                <a:lnTo>
                  <a:pt x="3314" y="676"/>
                </a:lnTo>
                <a:lnTo>
                  <a:pt x="3314" y="678"/>
                </a:lnTo>
                <a:lnTo>
                  <a:pt x="3312" y="680"/>
                </a:lnTo>
                <a:lnTo>
                  <a:pt x="3312" y="683"/>
                </a:lnTo>
                <a:lnTo>
                  <a:pt x="3310" y="685"/>
                </a:lnTo>
                <a:lnTo>
                  <a:pt x="3310" y="685"/>
                </a:lnTo>
                <a:lnTo>
                  <a:pt x="3307" y="687"/>
                </a:lnTo>
                <a:lnTo>
                  <a:pt x="3307" y="685"/>
                </a:lnTo>
                <a:lnTo>
                  <a:pt x="3305" y="683"/>
                </a:lnTo>
                <a:lnTo>
                  <a:pt x="3305" y="680"/>
                </a:lnTo>
                <a:lnTo>
                  <a:pt x="3303" y="678"/>
                </a:lnTo>
                <a:lnTo>
                  <a:pt x="3303" y="673"/>
                </a:lnTo>
                <a:lnTo>
                  <a:pt x="3300" y="671"/>
                </a:lnTo>
                <a:lnTo>
                  <a:pt x="3300" y="666"/>
                </a:lnTo>
                <a:lnTo>
                  <a:pt x="3298" y="664"/>
                </a:lnTo>
                <a:lnTo>
                  <a:pt x="3298" y="659"/>
                </a:lnTo>
                <a:lnTo>
                  <a:pt x="3296" y="657"/>
                </a:lnTo>
                <a:lnTo>
                  <a:pt x="3296" y="654"/>
                </a:lnTo>
                <a:lnTo>
                  <a:pt x="3293" y="652"/>
                </a:lnTo>
                <a:lnTo>
                  <a:pt x="3293" y="652"/>
                </a:lnTo>
                <a:lnTo>
                  <a:pt x="3291" y="650"/>
                </a:lnTo>
                <a:lnTo>
                  <a:pt x="3291" y="650"/>
                </a:lnTo>
                <a:lnTo>
                  <a:pt x="3288" y="647"/>
                </a:lnTo>
                <a:lnTo>
                  <a:pt x="3288" y="645"/>
                </a:lnTo>
                <a:lnTo>
                  <a:pt x="3286" y="642"/>
                </a:lnTo>
                <a:lnTo>
                  <a:pt x="3286" y="642"/>
                </a:lnTo>
                <a:lnTo>
                  <a:pt x="3284" y="640"/>
                </a:lnTo>
                <a:lnTo>
                  <a:pt x="3284" y="640"/>
                </a:lnTo>
                <a:lnTo>
                  <a:pt x="3281" y="640"/>
                </a:lnTo>
                <a:lnTo>
                  <a:pt x="3281" y="640"/>
                </a:lnTo>
                <a:lnTo>
                  <a:pt x="3279" y="642"/>
                </a:lnTo>
                <a:lnTo>
                  <a:pt x="3279" y="642"/>
                </a:lnTo>
                <a:lnTo>
                  <a:pt x="3277" y="642"/>
                </a:lnTo>
                <a:lnTo>
                  <a:pt x="3274" y="642"/>
                </a:lnTo>
                <a:lnTo>
                  <a:pt x="3274" y="642"/>
                </a:lnTo>
                <a:lnTo>
                  <a:pt x="3272" y="642"/>
                </a:lnTo>
                <a:lnTo>
                  <a:pt x="3272" y="642"/>
                </a:lnTo>
                <a:lnTo>
                  <a:pt x="3270" y="640"/>
                </a:lnTo>
                <a:lnTo>
                  <a:pt x="3270" y="640"/>
                </a:lnTo>
                <a:lnTo>
                  <a:pt x="3267" y="638"/>
                </a:lnTo>
                <a:lnTo>
                  <a:pt x="3267" y="638"/>
                </a:lnTo>
                <a:lnTo>
                  <a:pt x="3265" y="635"/>
                </a:lnTo>
                <a:lnTo>
                  <a:pt x="3265" y="635"/>
                </a:lnTo>
                <a:lnTo>
                  <a:pt x="3263" y="635"/>
                </a:lnTo>
                <a:lnTo>
                  <a:pt x="3263" y="633"/>
                </a:lnTo>
                <a:lnTo>
                  <a:pt x="3260" y="633"/>
                </a:lnTo>
                <a:lnTo>
                  <a:pt x="3258" y="633"/>
                </a:lnTo>
                <a:lnTo>
                  <a:pt x="3255" y="633"/>
                </a:lnTo>
                <a:lnTo>
                  <a:pt x="3255" y="633"/>
                </a:lnTo>
                <a:lnTo>
                  <a:pt x="3253" y="633"/>
                </a:lnTo>
                <a:lnTo>
                  <a:pt x="3253" y="631"/>
                </a:lnTo>
                <a:lnTo>
                  <a:pt x="3251" y="628"/>
                </a:lnTo>
                <a:lnTo>
                  <a:pt x="3251" y="628"/>
                </a:lnTo>
                <a:lnTo>
                  <a:pt x="3248" y="626"/>
                </a:lnTo>
                <a:lnTo>
                  <a:pt x="3248" y="624"/>
                </a:lnTo>
                <a:lnTo>
                  <a:pt x="3246" y="624"/>
                </a:lnTo>
                <a:lnTo>
                  <a:pt x="3246" y="621"/>
                </a:lnTo>
                <a:lnTo>
                  <a:pt x="3244" y="619"/>
                </a:lnTo>
                <a:lnTo>
                  <a:pt x="3244" y="619"/>
                </a:lnTo>
                <a:lnTo>
                  <a:pt x="3241" y="619"/>
                </a:lnTo>
                <a:lnTo>
                  <a:pt x="3241" y="619"/>
                </a:lnTo>
                <a:lnTo>
                  <a:pt x="3239" y="621"/>
                </a:lnTo>
                <a:lnTo>
                  <a:pt x="3239" y="621"/>
                </a:lnTo>
                <a:lnTo>
                  <a:pt x="3237" y="624"/>
                </a:lnTo>
                <a:lnTo>
                  <a:pt x="3237" y="624"/>
                </a:lnTo>
                <a:lnTo>
                  <a:pt x="3234" y="626"/>
                </a:lnTo>
                <a:lnTo>
                  <a:pt x="3234" y="626"/>
                </a:lnTo>
                <a:lnTo>
                  <a:pt x="3232" y="626"/>
                </a:lnTo>
                <a:lnTo>
                  <a:pt x="3232" y="628"/>
                </a:lnTo>
                <a:lnTo>
                  <a:pt x="3229" y="628"/>
                </a:lnTo>
                <a:lnTo>
                  <a:pt x="3229" y="628"/>
                </a:lnTo>
                <a:lnTo>
                  <a:pt x="3227" y="626"/>
                </a:lnTo>
                <a:lnTo>
                  <a:pt x="3227" y="626"/>
                </a:lnTo>
                <a:lnTo>
                  <a:pt x="3225" y="626"/>
                </a:lnTo>
                <a:lnTo>
                  <a:pt x="3225" y="626"/>
                </a:lnTo>
                <a:lnTo>
                  <a:pt x="3222" y="628"/>
                </a:lnTo>
                <a:lnTo>
                  <a:pt x="3220" y="631"/>
                </a:lnTo>
                <a:lnTo>
                  <a:pt x="3220" y="633"/>
                </a:lnTo>
                <a:lnTo>
                  <a:pt x="3218" y="635"/>
                </a:lnTo>
                <a:lnTo>
                  <a:pt x="3218" y="635"/>
                </a:lnTo>
                <a:lnTo>
                  <a:pt x="3215" y="638"/>
                </a:lnTo>
                <a:lnTo>
                  <a:pt x="3215" y="635"/>
                </a:lnTo>
                <a:lnTo>
                  <a:pt x="3213" y="635"/>
                </a:lnTo>
                <a:lnTo>
                  <a:pt x="3213" y="635"/>
                </a:lnTo>
                <a:lnTo>
                  <a:pt x="3211" y="635"/>
                </a:lnTo>
                <a:lnTo>
                  <a:pt x="3211" y="633"/>
                </a:lnTo>
                <a:lnTo>
                  <a:pt x="3208" y="633"/>
                </a:lnTo>
                <a:lnTo>
                  <a:pt x="3208" y="633"/>
                </a:lnTo>
                <a:lnTo>
                  <a:pt x="3206" y="633"/>
                </a:lnTo>
                <a:lnTo>
                  <a:pt x="3206" y="633"/>
                </a:lnTo>
                <a:lnTo>
                  <a:pt x="3203" y="633"/>
                </a:lnTo>
                <a:lnTo>
                  <a:pt x="3203" y="635"/>
                </a:lnTo>
                <a:lnTo>
                  <a:pt x="3201" y="635"/>
                </a:lnTo>
                <a:lnTo>
                  <a:pt x="3201" y="638"/>
                </a:lnTo>
                <a:lnTo>
                  <a:pt x="3199" y="640"/>
                </a:lnTo>
                <a:lnTo>
                  <a:pt x="3199" y="640"/>
                </a:lnTo>
                <a:lnTo>
                  <a:pt x="3196" y="640"/>
                </a:lnTo>
                <a:lnTo>
                  <a:pt x="3196" y="640"/>
                </a:lnTo>
                <a:lnTo>
                  <a:pt x="3194" y="640"/>
                </a:lnTo>
                <a:lnTo>
                  <a:pt x="3194" y="640"/>
                </a:lnTo>
                <a:lnTo>
                  <a:pt x="3192" y="638"/>
                </a:lnTo>
                <a:lnTo>
                  <a:pt x="3192" y="635"/>
                </a:lnTo>
                <a:lnTo>
                  <a:pt x="3189" y="633"/>
                </a:lnTo>
                <a:lnTo>
                  <a:pt x="3189" y="631"/>
                </a:lnTo>
                <a:lnTo>
                  <a:pt x="3187" y="628"/>
                </a:lnTo>
                <a:lnTo>
                  <a:pt x="3187" y="624"/>
                </a:lnTo>
                <a:lnTo>
                  <a:pt x="3185" y="621"/>
                </a:lnTo>
                <a:lnTo>
                  <a:pt x="3185" y="619"/>
                </a:lnTo>
                <a:lnTo>
                  <a:pt x="3182" y="614"/>
                </a:lnTo>
                <a:lnTo>
                  <a:pt x="3182" y="612"/>
                </a:lnTo>
                <a:lnTo>
                  <a:pt x="3180" y="607"/>
                </a:lnTo>
                <a:lnTo>
                  <a:pt x="3180" y="605"/>
                </a:lnTo>
                <a:lnTo>
                  <a:pt x="3177" y="602"/>
                </a:lnTo>
                <a:lnTo>
                  <a:pt x="3177" y="600"/>
                </a:lnTo>
                <a:lnTo>
                  <a:pt x="3175" y="598"/>
                </a:lnTo>
                <a:lnTo>
                  <a:pt x="3175" y="595"/>
                </a:lnTo>
                <a:lnTo>
                  <a:pt x="3173" y="595"/>
                </a:lnTo>
                <a:lnTo>
                  <a:pt x="3173" y="593"/>
                </a:lnTo>
                <a:lnTo>
                  <a:pt x="3170" y="591"/>
                </a:lnTo>
                <a:lnTo>
                  <a:pt x="3170" y="588"/>
                </a:lnTo>
                <a:lnTo>
                  <a:pt x="3168" y="586"/>
                </a:lnTo>
                <a:lnTo>
                  <a:pt x="3166" y="581"/>
                </a:lnTo>
                <a:lnTo>
                  <a:pt x="3166" y="576"/>
                </a:lnTo>
                <a:lnTo>
                  <a:pt x="3163" y="572"/>
                </a:lnTo>
                <a:lnTo>
                  <a:pt x="3163" y="567"/>
                </a:lnTo>
                <a:lnTo>
                  <a:pt x="3161" y="562"/>
                </a:lnTo>
                <a:lnTo>
                  <a:pt x="3161" y="555"/>
                </a:lnTo>
                <a:lnTo>
                  <a:pt x="3159" y="550"/>
                </a:lnTo>
                <a:lnTo>
                  <a:pt x="3159" y="546"/>
                </a:lnTo>
                <a:lnTo>
                  <a:pt x="3156" y="539"/>
                </a:lnTo>
                <a:lnTo>
                  <a:pt x="3156" y="534"/>
                </a:lnTo>
                <a:lnTo>
                  <a:pt x="3154" y="527"/>
                </a:lnTo>
                <a:lnTo>
                  <a:pt x="3154" y="520"/>
                </a:lnTo>
                <a:lnTo>
                  <a:pt x="3151" y="513"/>
                </a:lnTo>
                <a:lnTo>
                  <a:pt x="3151" y="505"/>
                </a:lnTo>
                <a:lnTo>
                  <a:pt x="3149" y="496"/>
                </a:lnTo>
                <a:lnTo>
                  <a:pt x="3149" y="489"/>
                </a:lnTo>
                <a:lnTo>
                  <a:pt x="3147" y="479"/>
                </a:lnTo>
                <a:lnTo>
                  <a:pt x="3147" y="470"/>
                </a:lnTo>
                <a:lnTo>
                  <a:pt x="3144" y="458"/>
                </a:lnTo>
                <a:lnTo>
                  <a:pt x="3144" y="446"/>
                </a:lnTo>
                <a:lnTo>
                  <a:pt x="3142" y="437"/>
                </a:lnTo>
                <a:lnTo>
                  <a:pt x="3142" y="425"/>
                </a:lnTo>
                <a:lnTo>
                  <a:pt x="3140" y="413"/>
                </a:lnTo>
                <a:lnTo>
                  <a:pt x="3140" y="404"/>
                </a:lnTo>
                <a:lnTo>
                  <a:pt x="3137" y="394"/>
                </a:lnTo>
                <a:lnTo>
                  <a:pt x="3137" y="385"/>
                </a:lnTo>
                <a:lnTo>
                  <a:pt x="3135" y="376"/>
                </a:lnTo>
                <a:lnTo>
                  <a:pt x="3135" y="366"/>
                </a:lnTo>
                <a:lnTo>
                  <a:pt x="3133" y="359"/>
                </a:lnTo>
                <a:lnTo>
                  <a:pt x="3133" y="352"/>
                </a:lnTo>
                <a:lnTo>
                  <a:pt x="3130" y="342"/>
                </a:lnTo>
                <a:lnTo>
                  <a:pt x="3130" y="335"/>
                </a:lnTo>
                <a:lnTo>
                  <a:pt x="3128" y="328"/>
                </a:lnTo>
                <a:lnTo>
                  <a:pt x="3128" y="319"/>
                </a:lnTo>
                <a:lnTo>
                  <a:pt x="3126" y="312"/>
                </a:lnTo>
                <a:lnTo>
                  <a:pt x="3126" y="305"/>
                </a:lnTo>
                <a:lnTo>
                  <a:pt x="3123" y="298"/>
                </a:lnTo>
                <a:lnTo>
                  <a:pt x="3123" y="291"/>
                </a:lnTo>
                <a:lnTo>
                  <a:pt x="3121" y="283"/>
                </a:lnTo>
                <a:lnTo>
                  <a:pt x="3121" y="279"/>
                </a:lnTo>
                <a:lnTo>
                  <a:pt x="3118" y="276"/>
                </a:lnTo>
                <a:lnTo>
                  <a:pt x="3118" y="272"/>
                </a:lnTo>
                <a:lnTo>
                  <a:pt x="3116" y="272"/>
                </a:lnTo>
                <a:lnTo>
                  <a:pt x="3116" y="269"/>
                </a:lnTo>
                <a:lnTo>
                  <a:pt x="3114" y="269"/>
                </a:lnTo>
                <a:lnTo>
                  <a:pt x="3111" y="269"/>
                </a:lnTo>
                <a:lnTo>
                  <a:pt x="3111" y="269"/>
                </a:lnTo>
                <a:lnTo>
                  <a:pt x="3109" y="272"/>
                </a:lnTo>
                <a:lnTo>
                  <a:pt x="3109" y="274"/>
                </a:lnTo>
                <a:lnTo>
                  <a:pt x="3107" y="274"/>
                </a:lnTo>
                <a:lnTo>
                  <a:pt x="3107" y="279"/>
                </a:lnTo>
                <a:lnTo>
                  <a:pt x="3104" y="281"/>
                </a:lnTo>
                <a:lnTo>
                  <a:pt x="3104" y="283"/>
                </a:lnTo>
                <a:lnTo>
                  <a:pt x="3102" y="286"/>
                </a:lnTo>
                <a:lnTo>
                  <a:pt x="3102" y="291"/>
                </a:lnTo>
                <a:lnTo>
                  <a:pt x="3100" y="295"/>
                </a:lnTo>
                <a:lnTo>
                  <a:pt x="3100" y="300"/>
                </a:lnTo>
                <a:lnTo>
                  <a:pt x="3097" y="302"/>
                </a:lnTo>
                <a:lnTo>
                  <a:pt x="3097" y="307"/>
                </a:lnTo>
                <a:lnTo>
                  <a:pt x="3095" y="314"/>
                </a:lnTo>
                <a:lnTo>
                  <a:pt x="3095" y="319"/>
                </a:lnTo>
                <a:lnTo>
                  <a:pt x="3092" y="324"/>
                </a:lnTo>
                <a:lnTo>
                  <a:pt x="3092" y="331"/>
                </a:lnTo>
                <a:lnTo>
                  <a:pt x="3090" y="335"/>
                </a:lnTo>
                <a:lnTo>
                  <a:pt x="3090" y="342"/>
                </a:lnTo>
                <a:lnTo>
                  <a:pt x="3088" y="347"/>
                </a:lnTo>
                <a:lnTo>
                  <a:pt x="3088" y="354"/>
                </a:lnTo>
                <a:lnTo>
                  <a:pt x="3085" y="359"/>
                </a:lnTo>
                <a:lnTo>
                  <a:pt x="3085" y="364"/>
                </a:lnTo>
                <a:lnTo>
                  <a:pt x="3083" y="368"/>
                </a:lnTo>
                <a:lnTo>
                  <a:pt x="3083" y="373"/>
                </a:lnTo>
                <a:lnTo>
                  <a:pt x="3081" y="380"/>
                </a:lnTo>
                <a:lnTo>
                  <a:pt x="3081" y="385"/>
                </a:lnTo>
                <a:lnTo>
                  <a:pt x="3078" y="390"/>
                </a:lnTo>
                <a:lnTo>
                  <a:pt x="3078" y="392"/>
                </a:lnTo>
                <a:lnTo>
                  <a:pt x="3076" y="397"/>
                </a:lnTo>
                <a:lnTo>
                  <a:pt x="3076" y="399"/>
                </a:lnTo>
                <a:lnTo>
                  <a:pt x="3074" y="404"/>
                </a:lnTo>
                <a:lnTo>
                  <a:pt x="3074" y="409"/>
                </a:lnTo>
                <a:lnTo>
                  <a:pt x="3071" y="413"/>
                </a:lnTo>
                <a:lnTo>
                  <a:pt x="3071" y="420"/>
                </a:lnTo>
                <a:lnTo>
                  <a:pt x="3069" y="425"/>
                </a:lnTo>
                <a:lnTo>
                  <a:pt x="3069" y="432"/>
                </a:lnTo>
                <a:lnTo>
                  <a:pt x="3066" y="435"/>
                </a:lnTo>
                <a:lnTo>
                  <a:pt x="3066" y="439"/>
                </a:lnTo>
                <a:lnTo>
                  <a:pt x="3064" y="442"/>
                </a:lnTo>
                <a:lnTo>
                  <a:pt x="3064" y="446"/>
                </a:lnTo>
                <a:lnTo>
                  <a:pt x="3062" y="449"/>
                </a:lnTo>
                <a:lnTo>
                  <a:pt x="3062" y="451"/>
                </a:lnTo>
                <a:lnTo>
                  <a:pt x="3059" y="451"/>
                </a:lnTo>
                <a:lnTo>
                  <a:pt x="3057" y="454"/>
                </a:lnTo>
                <a:lnTo>
                  <a:pt x="3057" y="454"/>
                </a:lnTo>
                <a:lnTo>
                  <a:pt x="3055" y="454"/>
                </a:lnTo>
                <a:lnTo>
                  <a:pt x="3055" y="454"/>
                </a:lnTo>
                <a:lnTo>
                  <a:pt x="3052" y="454"/>
                </a:lnTo>
                <a:lnTo>
                  <a:pt x="3052" y="454"/>
                </a:lnTo>
                <a:lnTo>
                  <a:pt x="3050" y="456"/>
                </a:lnTo>
                <a:lnTo>
                  <a:pt x="3050" y="458"/>
                </a:lnTo>
                <a:lnTo>
                  <a:pt x="3048" y="458"/>
                </a:lnTo>
                <a:lnTo>
                  <a:pt x="3048" y="458"/>
                </a:lnTo>
                <a:lnTo>
                  <a:pt x="3045" y="458"/>
                </a:lnTo>
                <a:lnTo>
                  <a:pt x="3045" y="458"/>
                </a:lnTo>
                <a:lnTo>
                  <a:pt x="3043" y="456"/>
                </a:lnTo>
                <a:lnTo>
                  <a:pt x="3043" y="456"/>
                </a:lnTo>
                <a:lnTo>
                  <a:pt x="3040" y="454"/>
                </a:lnTo>
                <a:lnTo>
                  <a:pt x="3040" y="451"/>
                </a:lnTo>
                <a:lnTo>
                  <a:pt x="3038" y="451"/>
                </a:lnTo>
                <a:lnTo>
                  <a:pt x="3038" y="451"/>
                </a:lnTo>
                <a:lnTo>
                  <a:pt x="3036" y="449"/>
                </a:lnTo>
                <a:lnTo>
                  <a:pt x="3036" y="446"/>
                </a:lnTo>
                <a:lnTo>
                  <a:pt x="3033" y="444"/>
                </a:lnTo>
                <a:lnTo>
                  <a:pt x="3033" y="442"/>
                </a:lnTo>
                <a:lnTo>
                  <a:pt x="3031" y="439"/>
                </a:lnTo>
                <a:lnTo>
                  <a:pt x="3031" y="437"/>
                </a:lnTo>
                <a:lnTo>
                  <a:pt x="3029" y="435"/>
                </a:lnTo>
                <a:lnTo>
                  <a:pt x="3029" y="435"/>
                </a:lnTo>
                <a:lnTo>
                  <a:pt x="3026" y="432"/>
                </a:lnTo>
                <a:lnTo>
                  <a:pt x="3026" y="430"/>
                </a:lnTo>
                <a:lnTo>
                  <a:pt x="3024" y="428"/>
                </a:lnTo>
                <a:lnTo>
                  <a:pt x="3024" y="425"/>
                </a:lnTo>
                <a:lnTo>
                  <a:pt x="3022" y="423"/>
                </a:lnTo>
                <a:lnTo>
                  <a:pt x="3022" y="420"/>
                </a:lnTo>
                <a:lnTo>
                  <a:pt x="3019" y="418"/>
                </a:lnTo>
                <a:lnTo>
                  <a:pt x="3019" y="413"/>
                </a:lnTo>
                <a:lnTo>
                  <a:pt x="3017" y="411"/>
                </a:lnTo>
                <a:lnTo>
                  <a:pt x="3017" y="406"/>
                </a:lnTo>
                <a:lnTo>
                  <a:pt x="3014" y="404"/>
                </a:lnTo>
                <a:lnTo>
                  <a:pt x="3014" y="399"/>
                </a:lnTo>
                <a:lnTo>
                  <a:pt x="3012" y="394"/>
                </a:lnTo>
                <a:lnTo>
                  <a:pt x="3012" y="392"/>
                </a:lnTo>
                <a:lnTo>
                  <a:pt x="3010" y="390"/>
                </a:lnTo>
                <a:lnTo>
                  <a:pt x="3010" y="387"/>
                </a:lnTo>
                <a:lnTo>
                  <a:pt x="3007" y="387"/>
                </a:lnTo>
                <a:lnTo>
                  <a:pt x="3007" y="385"/>
                </a:lnTo>
                <a:lnTo>
                  <a:pt x="3005" y="385"/>
                </a:lnTo>
                <a:lnTo>
                  <a:pt x="3003" y="383"/>
                </a:lnTo>
                <a:lnTo>
                  <a:pt x="3003" y="380"/>
                </a:lnTo>
                <a:lnTo>
                  <a:pt x="3000" y="376"/>
                </a:lnTo>
                <a:lnTo>
                  <a:pt x="3000" y="373"/>
                </a:lnTo>
                <a:lnTo>
                  <a:pt x="2998" y="371"/>
                </a:lnTo>
                <a:lnTo>
                  <a:pt x="2998" y="366"/>
                </a:lnTo>
                <a:lnTo>
                  <a:pt x="2996" y="361"/>
                </a:lnTo>
                <a:lnTo>
                  <a:pt x="2996" y="357"/>
                </a:lnTo>
                <a:lnTo>
                  <a:pt x="2993" y="352"/>
                </a:lnTo>
                <a:lnTo>
                  <a:pt x="2993" y="347"/>
                </a:lnTo>
                <a:lnTo>
                  <a:pt x="2991" y="340"/>
                </a:lnTo>
                <a:lnTo>
                  <a:pt x="2991" y="335"/>
                </a:lnTo>
                <a:lnTo>
                  <a:pt x="2989" y="331"/>
                </a:lnTo>
                <a:lnTo>
                  <a:pt x="2989" y="324"/>
                </a:lnTo>
                <a:lnTo>
                  <a:pt x="2986" y="317"/>
                </a:lnTo>
                <a:lnTo>
                  <a:pt x="2986" y="309"/>
                </a:lnTo>
                <a:lnTo>
                  <a:pt x="2984" y="302"/>
                </a:lnTo>
                <a:lnTo>
                  <a:pt x="2984" y="295"/>
                </a:lnTo>
                <a:lnTo>
                  <a:pt x="2981" y="286"/>
                </a:lnTo>
                <a:lnTo>
                  <a:pt x="2981" y="279"/>
                </a:lnTo>
                <a:lnTo>
                  <a:pt x="2979" y="274"/>
                </a:lnTo>
                <a:lnTo>
                  <a:pt x="2979" y="267"/>
                </a:lnTo>
                <a:lnTo>
                  <a:pt x="2977" y="260"/>
                </a:lnTo>
                <a:lnTo>
                  <a:pt x="2977" y="253"/>
                </a:lnTo>
                <a:lnTo>
                  <a:pt x="2974" y="246"/>
                </a:lnTo>
                <a:lnTo>
                  <a:pt x="2974" y="239"/>
                </a:lnTo>
                <a:lnTo>
                  <a:pt x="2972" y="231"/>
                </a:lnTo>
                <a:lnTo>
                  <a:pt x="2972" y="224"/>
                </a:lnTo>
                <a:lnTo>
                  <a:pt x="2970" y="217"/>
                </a:lnTo>
                <a:lnTo>
                  <a:pt x="2970" y="210"/>
                </a:lnTo>
                <a:lnTo>
                  <a:pt x="2967" y="203"/>
                </a:lnTo>
                <a:lnTo>
                  <a:pt x="2967" y="196"/>
                </a:lnTo>
                <a:lnTo>
                  <a:pt x="2965" y="191"/>
                </a:lnTo>
                <a:lnTo>
                  <a:pt x="2965" y="184"/>
                </a:lnTo>
                <a:lnTo>
                  <a:pt x="2963" y="182"/>
                </a:lnTo>
                <a:lnTo>
                  <a:pt x="2963" y="177"/>
                </a:lnTo>
                <a:lnTo>
                  <a:pt x="2960" y="175"/>
                </a:lnTo>
                <a:lnTo>
                  <a:pt x="2960" y="172"/>
                </a:lnTo>
                <a:lnTo>
                  <a:pt x="2958" y="170"/>
                </a:lnTo>
                <a:lnTo>
                  <a:pt x="2958" y="168"/>
                </a:lnTo>
                <a:lnTo>
                  <a:pt x="2955" y="165"/>
                </a:lnTo>
                <a:lnTo>
                  <a:pt x="2955" y="165"/>
                </a:lnTo>
                <a:lnTo>
                  <a:pt x="2953" y="163"/>
                </a:lnTo>
                <a:lnTo>
                  <a:pt x="2953" y="161"/>
                </a:lnTo>
                <a:lnTo>
                  <a:pt x="2951" y="161"/>
                </a:lnTo>
                <a:lnTo>
                  <a:pt x="2948" y="158"/>
                </a:lnTo>
                <a:lnTo>
                  <a:pt x="2948" y="158"/>
                </a:lnTo>
                <a:lnTo>
                  <a:pt x="2946" y="156"/>
                </a:lnTo>
                <a:lnTo>
                  <a:pt x="2946" y="156"/>
                </a:lnTo>
                <a:lnTo>
                  <a:pt x="2944" y="154"/>
                </a:lnTo>
                <a:lnTo>
                  <a:pt x="2944" y="151"/>
                </a:lnTo>
                <a:lnTo>
                  <a:pt x="2941" y="151"/>
                </a:lnTo>
                <a:lnTo>
                  <a:pt x="2941" y="149"/>
                </a:lnTo>
                <a:lnTo>
                  <a:pt x="2939" y="149"/>
                </a:lnTo>
                <a:lnTo>
                  <a:pt x="2939" y="146"/>
                </a:lnTo>
                <a:lnTo>
                  <a:pt x="2937" y="146"/>
                </a:lnTo>
                <a:lnTo>
                  <a:pt x="2937" y="144"/>
                </a:lnTo>
                <a:lnTo>
                  <a:pt x="2934" y="144"/>
                </a:lnTo>
                <a:lnTo>
                  <a:pt x="2934" y="142"/>
                </a:lnTo>
                <a:lnTo>
                  <a:pt x="2932" y="142"/>
                </a:lnTo>
                <a:lnTo>
                  <a:pt x="2932" y="142"/>
                </a:lnTo>
                <a:lnTo>
                  <a:pt x="2929" y="139"/>
                </a:lnTo>
                <a:lnTo>
                  <a:pt x="2929" y="139"/>
                </a:lnTo>
                <a:lnTo>
                  <a:pt x="2927" y="137"/>
                </a:lnTo>
                <a:lnTo>
                  <a:pt x="2927" y="135"/>
                </a:lnTo>
                <a:lnTo>
                  <a:pt x="2925" y="132"/>
                </a:lnTo>
                <a:lnTo>
                  <a:pt x="2925" y="130"/>
                </a:lnTo>
                <a:lnTo>
                  <a:pt x="2922" y="125"/>
                </a:lnTo>
                <a:lnTo>
                  <a:pt x="2922" y="123"/>
                </a:lnTo>
                <a:lnTo>
                  <a:pt x="2920" y="118"/>
                </a:lnTo>
                <a:lnTo>
                  <a:pt x="2920" y="116"/>
                </a:lnTo>
                <a:lnTo>
                  <a:pt x="2918" y="113"/>
                </a:lnTo>
                <a:lnTo>
                  <a:pt x="2918" y="111"/>
                </a:lnTo>
                <a:lnTo>
                  <a:pt x="2915" y="109"/>
                </a:lnTo>
                <a:lnTo>
                  <a:pt x="2915" y="106"/>
                </a:lnTo>
                <a:lnTo>
                  <a:pt x="2913" y="102"/>
                </a:lnTo>
                <a:lnTo>
                  <a:pt x="2913" y="99"/>
                </a:lnTo>
                <a:lnTo>
                  <a:pt x="2911" y="94"/>
                </a:lnTo>
                <a:lnTo>
                  <a:pt x="2911" y="90"/>
                </a:lnTo>
                <a:lnTo>
                  <a:pt x="2908" y="85"/>
                </a:lnTo>
                <a:lnTo>
                  <a:pt x="2908" y="78"/>
                </a:lnTo>
                <a:lnTo>
                  <a:pt x="2906" y="73"/>
                </a:lnTo>
                <a:lnTo>
                  <a:pt x="2906" y="66"/>
                </a:lnTo>
                <a:lnTo>
                  <a:pt x="2903" y="61"/>
                </a:lnTo>
                <a:lnTo>
                  <a:pt x="2903" y="57"/>
                </a:lnTo>
                <a:lnTo>
                  <a:pt x="2901" y="52"/>
                </a:lnTo>
                <a:lnTo>
                  <a:pt x="2901" y="50"/>
                </a:lnTo>
                <a:lnTo>
                  <a:pt x="2899" y="45"/>
                </a:lnTo>
                <a:lnTo>
                  <a:pt x="2899" y="43"/>
                </a:lnTo>
                <a:lnTo>
                  <a:pt x="2896" y="40"/>
                </a:lnTo>
                <a:lnTo>
                  <a:pt x="2894" y="38"/>
                </a:lnTo>
                <a:lnTo>
                  <a:pt x="2894" y="35"/>
                </a:lnTo>
                <a:lnTo>
                  <a:pt x="2892" y="33"/>
                </a:lnTo>
                <a:lnTo>
                  <a:pt x="2892" y="31"/>
                </a:lnTo>
                <a:lnTo>
                  <a:pt x="2889" y="31"/>
                </a:lnTo>
                <a:lnTo>
                  <a:pt x="2889" y="28"/>
                </a:lnTo>
                <a:lnTo>
                  <a:pt x="2887" y="26"/>
                </a:lnTo>
                <a:lnTo>
                  <a:pt x="2887" y="24"/>
                </a:lnTo>
                <a:lnTo>
                  <a:pt x="2885" y="21"/>
                </a:lnTo>
                <a:lnTo>
                  <a:pt x="2885" y="21"/>
                </a:lnTo>
                <a:lnTo>
                  <a:pt x="2882" y="19"/>
                </a:lnTo>
                <a:lnTo>
                  <a:pt x="2882" y="19"/>
                </a:lnTo>
                <a:lnTo>
                  <a:pt x="2880" y="17"/>
                </a:lnTo>
                <a:lnTo>
                  <a:pt x="2880" y="14"/>
                </a:lnTo>
                <a:lnTo>
                  <a:pt x="2877" y="12"/>
                </a:lnTo>
                <a:lnTo>
                  <a:pt x="2877" y="12"/>
                </a:lnTo>
                <a:lnTo>
                  <a:pt x="2875" y="9"/>
                </a:lnTo>
                <a:lnTo>
                  <a:pt x="2875" y="7"/>
                </a:lnTo>
                <a:lnTo>
                  <a:pt x="2873" y="5"/>
                </a:lnTo>
                <a:lnTo>
                  <a:pt x="2873" y="5"/>
                </a:lnTo>
                <a:lnTo>
                  <a:pt x="2870" y="5"/>
                </a:lnTo>
                <a:lnTo>
                  <a:pt x="2870" y="5"/>
                </a:lnTo>
                <a:lnTo>
                  <a:pt x="2868" y="5"/>
                </a:lnTo>
                <a:lnTo>
                  <a:pt x="2866" y="5"/>
                </a:lnTo>
                <a:lnTo>
                  <a:pt x="2866" y="5"/>
                </a:lnTo>
                <a:lnTo>
                  <a:pt x="2863" y="5"/>
                </a:lnTo>
                <a:lnTo>
                  <a:pt x="2863" y="5"/>
                </a:lnTo>
                <a:lnTo>
                  <a:pt x="2861" y="5"/>
                </a:lnTo>
                <a:lnTo>
                  <a:pt x="2861" y="5"/>
                </a:lnTo>
                <a:lnTo>
                  <a:pt x="2859" y="5"/>
                </a:lnTo>
                <a:lnTo>
                  <a:pt x="2859" y="5"/>
                </a:lnTo>
                <a:lnTo>
                  <a:pt x="2856" y="5"/>
                </a:lnTo>
                <a:lnTo>
                  <a:pt x="2856" y="5"/>
                </a:lnTo>
                <a:lnTo>
                  <a:pt x="2854" y="5"/>
                </a:lnTo>
                <a:lnTo>
                  <a:pt x="2854" y="5"/>
                </a:lnTo>
                <a:lnTo>
                  <a:pt x="2851" y="5"/>
                </a:lnTo>
                <a:lnTo>
                  <a:pt x="2851" y="5"/>
                </a:lnTo>
                <a:lnTo>
                  <a:pt x="2849" y="7"/>
                </a:lnTo>
                <a:lnTo>
                  <a:pt x="2849" y="7"/>
                </a:lnTo>
                <a:lnTo>
                  <a:pt x="2847" y="7"/>
                </a:lnTo>
                <a:lnTo>
                  <a:pt x="2847" y="9"/>
                </a:lnTo>
                <a:lnTo>
                  <a:pt x="2844" y="12"/>
                </a:lnTo>
                <a:lnTo>
                  <a:pt x="2844" y="14"/>
                </a:lnTo>
                <a:lnTo>
                  <a:pt x="2842" y="17"/>
                </a:lnTo>
                <a:lnTo>
                  <a:pt x="2842" y="21"/>
                </a:lnTo>
                <a:lnTo>
                  <a:pt x="2840" y="24"/>
                </a:lnTo>
                <a:lnTo>
                  <a:pt x="2837" y="28"/>
                </a:lnTo>
                <a:lnTo>
                  <a:pt x="2837" y="33"/>
                </a:lnTo>
                <a:lnTo>
                  <a:pt x="2835" y="35"/>
                </a:lnTo>
                <a:lnTo>
                  <a:pt x="2835" y="40"/>
                </a:lnTo>
                <a:lnTo>
                  <a:pt x="2833" y="43"/>
                </a:lnTo>
                <a:lnTo>
                  <a:pt x="2833" y="47"/>
                </a:lnTo>
                <a:lnTo>
                  <a:pt x="2830" y="50"/>
                </a:lnTo>
                <a:lnTo>
                  <a:pt x="2830" y="54"/>
                </a:lnTo>
                <a:lnTo>
                  <a:pt x="2828" y="57"/>
                </a:lnTo>
                <a:lnTo>
                  <a:pt x="2828" y="61"/>
                </a:lnTo>
                <a:lnTo>
                  <a:pt x="2826" y="66"/>
                </a:lnTo>
                <a:lnTo>
                  <a:pt x="2826" y="73"/>
                </a:lnTo>
                <a:lnTo>
                  <a:pt x="2823" y="80"/>
                </a:lnTo>
                <a:lnTo>
                  <a:pt x="2823" y="87"/>
                </a:lnTo>
                <a:lnTo>
                  <a:pt x="2821" y="97"/>
                </a:lnTo>
                <a:lnTo>
                  <a:pt x="2821" y="106"/>
                </a:lnTo>
                <a:lnTo>
                  <a:pt x="2818" y="118"/>
                </a:lnTo>
                <a:lnTo>
                  <a:pt x="2818" y="132"/>
                </a:lnTo>
                <a:lnTo>
                  <a:pt x="2816" y="146"/>
                </a:lnTo>
                <a:lnTo>
                  <a:pt x="2816" y="161"/>
                </a:lnTo>
                <a:lnTo>
                  <a:pt x="2814" y="177"/>
                </a:lnTo>
                <a:lnTo>
                  <a:pt x="2814" y="196"/>
                </a:lnTo>
                <a:lnTo>
                  <a:pt x="2811" y="213"/>
                </a:lnTo>
                <a:lnTo>
                  <a:pt x="2811" y="229"/>
                </a:lnTo>
                <a:lnTo>
                  <a:pt x="2809" y="250"/>
                </a:lnTo>
                <a:lnTo>
                  <a:pt x="2809" y="269"/>
                </a:lnTo>
                <a:lnTo>
                  <a:pt x="2807" y="291"/>
                </a:lnTo>
                <a:lnTo>
                  <a:pt x="2807" y="312"/>
                </a:lnTo>
                <a:lnTo>
                  <a:pt x="2804" y="333"/>
                </a:lnTo>
                <a:lnTo>
                  <a:pt x="2804" y="354"/>
                </a:lnTo>
                <a:lnTo>
                  <a:pt x="2802" y="378"/>
                </a:lnTo>
                <a:lnTo>
                  <a:pt x="2802" y="399"/>
                </a:lnTo>
                <a:lnTo>
                  <a:pt x="2800" y="423"/>
                </a:lnTo>
                <a:lnTo>
                  <a:pt x="2800" y="446"/>
                </a:lnTo>
                <a:lnTo>
                  <a:pt x="2797" y="468"/>
                </a:lnTo>
                <a:lnTo>
                  <a:pt x="2797" y="491"/>
                </a:lnTo>
                <a:lnTo>
                  <a:pt x="2795" y="510"/>
                </a:lnTo>
                <a:lnTo>
                  <a:pt x="2795" y="527"/>
                </a:lnTo>
                <a:lnTo>
                  <a:pt x="2792" y="543"/>
                </a:lnTo>
                <a:lnTo>
                  <a:pt x="2792" y="560"/>
                </a:lnTo>
                <a:lnTo>
                  <a:pt x="2790" y="574"/>
                </a:lnTo>
                <a:lnTo>
                  <a:pt x="2790" y="591"/>
                </a:lnTo>
                <a:lnTo>
                  <a:pt x="2788" y="605"/>
                </a:lnTo>
                <a:lnTo>
                  <a:pt x="2788" y="619"/>
                </a:lnTo>
                <a:lnTo>
                  <a:pt x="2785" y="635"/>
                </a:lnTo>
                <a:lnTo>
                  <a:pt x="2783" y="652"/>
                </a:lnTo>
                <a:lnTo>
                  <a:pt x="2783" y="671"/>
                </a:lnTo>
                <a:lnTo>
                  <a:pt x="2781" y="687"/>
                </a:lnTo>
                <a:lnTo>
                  <a:pt x="2781" y="704"/>
                </a:lnTo>
                <a:lnTo>
                  <a:pt x="2778" y="720"/>
                </a:lnTo>
                <a:lnTo>
                  <a:pt x="2778" y="739"/>
                </a:lnTo>
                <a:lnTo>
                  <a:pt x="2776" y="758"/>
                </a:lnTo>
                <a:lnTo>
                  <a:pt x="2776" y="772"/>
                </a:lnTo>
                <a:lnTo>
                  <a:pt x="2774" y="787"/>
                </a:lnTo>
                <a:lnTo>
                  <a:pt x="2774" y="798"/>
                </a:lnTo>
                <a:lnTo>
                  <a:pt x="2771" y="808"/>
                </a:lnTo>
                <a:lnTo>
                  <a:pt x="2771" y="817"/>
                </a:lnTo>
                <a:lnTo>
                  <a:pt x="2769" y="824"/>
                </a:lnTo>
                <a:lnTo>
                  <a:pt x="2769" y="829"/>
                </a:lnTo>
                <a:lnTo>
                  <a:pt x="2766" y="834"/>
                </a:lnTo>
                <a:lnTo>
                  <a:pt x="2766" y="836"/>
                </a:lnTo>
                <a:lnTo>
                  <a:pt x="2764" y="839"/>
                </a:lnTo>
                <a:lnTo>
                  <a:pt x="2764" y="841"/>
                </a:lnTo>
                <a:lnTo>
                  <a:pt x="2762" y="841"/>
                </a:lnTo>
                <a:lnTo>
                  <a:pt x="2762" y="841"/>
                </a:lnTo>
                <a:lnTo>
                  <a:pt x="2759" y="841"/>
                </a:lnTo>
                <a:lnTo>
                  <a:pt x="2759" y="839"/>
                </a:lnTo>
                <a:lnTo>
                  <a:pt x="2757" y="839"/>
                </a:lnTo>
                <a:lnTo>
                  <a:pt x="2757" y="836"/>
                </a:lnTo>
                <a:lnTo>
                  <a:pt x="2755" y="834"/>
                </a:lnTo>
                <a:lnTo>
                  <a:pt x="2755" y="831"/>
                </a:lnTo>
                <a:lnTo>
                  <a:pt x="2752" y="829"/>
                </a:lnTo>
                <a:lnTo>
                  <a:pt x="2752" y="824"/>
                </a:lnTo>
                <a:lnTo>
                  <a:pt x="2750" y="822"/>
                </a:lnTo>
                <a:lnTo>
                  <a:pt x="2750" y="817"/>
                </a:lnTo>
                <a:lnTo>
                  <a:pt x="2748" y="813"/>
                </a:lnTo>
                <a:lnTo>
                  <a:pt x="2748" y="808"/>
                </a:lnTo>
                <a:lnTo>
                  <a:pt x="2745" y="803"/>
                </a:lnTo>
                <a:lnTo>
                  <a:pt x="2745" y="798"/>
                </a:lnTo>
                <a:lnTo>
                  <a:pt x="2743" y="791"/>
                </a:lnTo>
                <a:lnTo>
                  <a:pt x="2743" y="787"/>
                </a:lnTo>
                <a:lnTo>
                  <a:pt x="2740" y="784"/>
                </a:lnTo>
                <a:lnTo>
                  <a:pt x="2740" y="779"/>
                </a:lnTo>
                <a:lnTo>
                  <a:pt x="2738" y="775"/>
                </a:lnTo>
                <a:lnTo>
                  <a:pt x="2738" y="768"/>
                </a:lnTo>
                <a:lnTo>
                  <a:pt x="2736" y="763"/>
                </a:lnTo>
                <a:lnTo>
                  <a:pt x="2736" y="758"/>
                </a:lnTo>
                <a:lnTo>
                  <a:pt x="2733" y="756"/>
                </a:lnTo>
                <a:lnTo>
                  <a:pt x="2733" y="751"/>
                </a:lnTo>
                <a:lnTo>
                  <a:pt x="2731" y="749"/>
                </a:lnTo>
                <a:lnTo>
                  <a:pt x="2729" y="746"/>
                </a:lnTo>
                <a:lnTo>
                  <a:pt x="2729" y="742"/>
                </a:lnTo>
                <a:lnTo>
                  <a:pt x="2726" y="739"/>
                </a:lnTo>
                <a:lnTo>
                  <a:pt x="2726" y="737"/>
                </a:lnTo>
                <a:lnTo>
                  <a:pt x="2724" y="735"/>
                </a:lnTo>
                <a:lnTo>
                  <a:pt x="2724" y="735"/>
                </a:lnTo>
                <a:lnTo>
                  <a:pt x="2722" y="732"/>
                </a:lnTo>
                <a:lnTo>
                  <a:pt x="2722" y="730"/>
                </a:lnTo>
                <a:lnTo>
                  <a:pt x="2719" y="728"/>
                </a:lnTo>
                <a:lnTo>
                  <a:pt x="2719" y="725"/>
                </a:lnTo>
                <a:lnTo>
                  <a:pt x="2717" y="723"/>
                </a:lnTo>
                <a:lnTo>
                  <a:pt x="2717" y="718"/>
                </a:lnTo>
                <a:lnTo>
                  <a:pt x="2714" y="716"/>
                </a:lnTo>
                <a:lnTo>
                  <a:pt x="2714" y="711"/>
                </a:lnTo>
                <a:lnTo>
                  <a:pt x="2712" y="706"/>
                </a:lnTo>
                <a:lnTo>
                  <a:pt x="2712" y="702"/>
                </a:lnTo>
                <a:lnTo>
                  <a:pt x="2710" y="697"/>
                </a:lnTo>
                <a:lnTo>
                  <a:pt x="2710" y="692"/>
                </a:lnTo>
                <a:lnTo>
                  <a:pt x="2707" y="687"/>
                </a:lnTo>
                <a:lnTo>
                  <a:pt x="2707" y="680"/>
                </a:lnTo>
                <a:lnTo>
                  <a:pt x="2705" y="673"/>
                </a:lnTo>
                <a:lnTo>
                  <a:pt x="2705" y="668"/>
                </a:lnTo>
                <a:lnTo>
                  <a:pt x="2703" y="664"/>
                </a:lnTo>
                <a:lnTo>
                  <a:pt x="2703" y="661"/>
                </a:lnTo>
                <a:lnTo>
                  <a:pt x="2700" y="657"/>
                </a:lnTo>
                <a:lnTo>
                  <a:pt x="2700" y="657"/>
                </a:lnTo>
                <a:lnTo>
                  <a:pt x="2698" y="654"/>
                </a:lnTo>
                <a:lnTo>
                  <a:pt x="2698" y="652"/>
                </a:lnTo>
                <a:lnTo>
                  <a:pt x="2696" y="650"/>
                </a:lnTo>
                <a:lnTo>
                  <a:pt x="2696" y="650"/>
                </a:lnTo>
                <a:lnTo>
                  <a:pt x="2693" y="647"/>
                </a:lnTo>
                <a:lnTo>
                  <a:pt x="2693" y="647"/>
                </a:lnTo>
                <a:lnTo>
                  <a:pt x="2691" y="647"/>
                </a:lnTo>
                <a:lnTo>
                  <a:pt x="2691" y="650"/>
                </a:lnTo>
                <a:lnTo>
                  <a:pt x="2689" y="650"/>
                </a:lnTo>
                <a:lnTo>
                  <a:pt x="2689" y="652"/>
                </a:lnTo>
                <a:lnTo>
                  <a:pt x="2686" y="652"/>
                </a:lnTo>
                <a:lnTo>
                  <a:pt x="2686" y="654"/>
                </a:lnTo>
                <a:lnTo>
                  <a:pt x="2684" y="657"/>
                </a:lnTo>
                <a:lnTo>
                  <a:pt x="2684" y="657"/>
                </a:lnTo>
                <a:lnTo>
                  <a:pt x="2681" y="659"/>
                </a:lnTo>
                <a:lnTo>
                  <a:pt x="2681" y="659"/>
                </a:lnTo>
                <a:lnTo>
                  <a:pt x="2679" y="659"/>
                </a:lnTo>
                <a:lnTo>
                  <a:pt x="2679" y="659"/>
                </a:lnTo>
                <a:lnTo>
                  <a:pt x="2677" y="657"/>
                </a:lnTo>
                <a:lnTo>
                  <a:pt x="2674" y="654"/>
                </a:lnTo>
                <a:lnTo>
                  <a:pt x="2674" y="652"/>
                </a:lnTo>
                <a:lnTo>
                  <a:pt x="2672" y="652"/>
                </a:lnTo>
                <a:lnTo>
                  <a:pt x="2672" y="652"/>
                </a:lnTo>
                <a:lnTo>
                  <a:pt x="2670" y="650"/>
                </a:lnTo>
                <a:lnTo>
                  <a:pt x="2670" y="650"/>
                </a:lnTo>
                <a:lnTo>
                  <a:pt x="2667" y="650"/>
                </a:lnTo>
                <a:lnTo>
                  <a:pt x="2667" y="650"/>
                </a:lnTo>
                <a:lnTo>
                  <a:pt x="2665" y="647"/>
                </a:lnTo>
                <a:lnTo>
                  <a:pt x="2665" y="645"/>
                </a:lnTo>
                <a:lnTo>
                  <a:pt x="2663" y="642"/>
                </a:lnTo>
                <a:lnTo>
                  <a:pt x="2663" y="640"/>
                </a:lnTo>
                <a:lnTo>
                  <a:pt x="2660" y="640"/>
                </a:lnTo>
                <a:lnTo>
                  <a:pt x="2660" y="638"/>
                </a:lnTo>
                <a:lnTo>
                  <a:pt x="2658" y="633"/>
                </a:lnTo>
                <a:lnTo>
                  <a:pt x="2658" y="631"/>
                </a:lnTo>
                <a:lnTo>
                  <a:pt x="2655" y="628"/>
                </a:lnTo>
                <a:lnTo>
                  <a:pt x="2655" y="624"/>
                </a:lnTo>
                <a:lnTo>
                  <a:pt x="2653" y="621"/>
                </a:lnTo>
                <a:lnTo>
                  <a:pt x="2653" y="619"/>
                </a:lnTo>
                <a:lnTo>
                  <a:pt x="2651" y="616"/>
                </a:lnTo>
                <a:lnTo>
                  <a:pt x="2651" y="614"/>
                </a:lnTo>
                <a:lnTo>
                  <a:pt x="2648" y="612"/>
                </a:lnTo>
                <a:lnTo>
                  <a:pt x="2648" y="607"/>
                </a:lnTo>
                <a:lnTo>
                  <a:pt x="2646" y="602"/>
                </a:lnTo>
                <a:lnTo>
                  <a:pt x="2646" y="598"/>
                </a:lnTo>
                <a:lnTo>
                  <a:pt x="2644" y="595"/>
                </a:lnTo>
                <a:lnTo>
                  <a:pt x="2644" y="591"/>
                </a:lnTo>
                <a:lnTo>
                  <a:pt x="2641" y="588"/>
                </a:lnTo>
                <a:lnTo>
                  <a:pt x="2641" y="586"/>
                </a:lnTo>
                <a:lnTo>
                  <a:pt x="2639" y="581"/>
                </a:lnTo>
                <a:lnTo>
                  <a:pt x="2639" y="579"/>
                </a:lnTo>
                <a:lnTo>
                  <a:pt x="2637" y="574"/>
                </a:lnTo>
                <a:lnTo>
                  <a:pt x="2637" y="569"/>
                </a:lnTo>
                <a:lnTo>
                  <a:pt x="2634" y="562"/>
                </a:lnTo>
                <a:lnTo>
                  <a:pt x="2634" y="557"/>
                </a:lnTo>
                <a:lnTo>
                  <a:pt x="2632" y="550"/>
                </a:lnTo>
                <a:lnTo>
                  <a:pt x="2632" y="546"/>
                </a:lnTo>
                <a:lnTo>
                  <a:pt x="2629" y="541"/>
                </a:lnTo>
                <a:lnTo>
                  <a:pt x="2629" y="536"/>
                </a:lnTo>
                <a:lnTo>
                  <a:pt x="2627" y="531"/>
                </a:lnTo>
                <a:lnTo>
                  <a:pt x="2627" y="529"/>
                </a:lnTo>
                <a:lnTo>
                  <a:pt x="2625" y="524"/>
                </a:lnTo>
                <a:lnTo>
                  <a:pt x="2625" y="522"/>
                </a:lnTo>
                <a:lnTo>
                  <a:pt x="2622" y="520"/>
                </a:lnTo>
                <a:lnTo>
                  <a:pt x="2620" y="520"/>
                </a:lnTo>
                <a:lnTo>
                  <a:pt x="2620" y="517"/>
                </a:lnTo>
                <a:lnTo>
                  <a:pt x="2618" y="515"/>
                </a:lnTo>
                <a:lnTo>
                  <a:pt x="2618" y="513"/>
                </a:lnTo>
                <a:lnTo>
                  <a:pt x="2615" y="510"/>
                </a:lnTo>
                <a:lnTo>
                  <a:pt x="2615" y="508"/>
                </a:lnTo>
                <a:lnTo>
                  <a:pt x="2613" y="505"/>
                </a:lnTo>
                <a:lnTo>
                  <a:pt x="2613" y="503"/>
                </a:lnTo>
                <a:lnTo>
                  <a:pt x="2611" y="501"/>
                </a:lnTo>
                <a:lnTo>
                  <a:pt x="2611" y="498"/>
                </a:lnTo>
                <a:lnTo>
                  <a:pt x="2608" y="498"/>
                </a:lnTo>
                <a:lnTo>
                  <a:pt x="2608" y="496"/>
                </a:lnTo>
                <a:lnTo>
                  <a:pt x="2606" y="496"/>
                </a:lnTo>
                <a:lnTo>
                  <a:pt x="2606" y="494"/>
                </a:lnTo>
                <a:lnTo>
                  <a:pt x="2603" y="491"/>
                </a:lnTo>
                <a:lnTo>
                  <a:pt x="2603" y="489"/>
                </a:lnTo>
                <a:lnTo>
                  <a:pt x="2601" y="487"/>
                </a:lnTo>
                <a:lnTo>
                  <a:pt x="2601" y="487"/>
                </a:lnTo>
                <a:lnTo>
                  <a:pt x="2599" y="484"/>
                </a:lnTo>
                <a:lnTo>
                  <a:pt x="2599" y="484"/>
                </a:lnTo>
                <a:lnTo>
                  <a:pt x="2596" y="484"/>
                </a:lnTo>
                <a:lnTo>
                  <a:pt x="2596" y="482"/>
                </a:lnTo>
                <a:lnTo>
                  <a:pt x="2594" y="482"/>
                </a:lnTo>
                <a:lnTo>
                  <a:pt x="2594" y="479"/>
                </a:lnTo>
                <a:lnTo>
                  <a:pt x="2592" y="479"/>
                </a:lnTo>
                <a:lnTo>
                  <a:pt x="2592" y="477"/>
                </a:lnTo>
                <a:lnTo>
                  <a:pt x="2589" y="475"/>
                </a:lnTo>
                <a:lnTo>
                  <a:pt x="2589" y="475"/>
                </a:lnTo>
                <a:lnTo>
                  <a:pt x="2587" y="472"/>
                </a:lnTo>
                <a:lnTo>
                  <a:pt x="2587" y="472"/>
                </a:lnTo>
                <a:lnTo>
                  <a:pt x="2585" y="472"/>
                </a:lnTo>
                <a:lnTo>
                  <a:pt x="2585" y="472"/>
                </a:lnTo>
                <a:lnTo>
                  <a:pt x="2582" y="470"/>
                </a:lnTo>
                <a:lnTo>
                  <a:pt x="2582" y="470"/>
                </a:lnTo>
                <a:lnTo>
                  <a:pt x="2580" y="468"/>
                </a:lnTo>
                <a:lnTo>
                  <a:pt x="2580" y="468"/>
                </a:lnTo>
                <a:lnTo>
                  <a:pt x="2577" y="468"/>
                </a:lnTo>
                <a:lnTo>
                  <a:pt x="2577" y="465"/>
                </a:lnTo>
                <a:lnTo>
                  <a:pt x="2575" y="463"/>
                </a:lnTo>
                <a:lnTo>
                  <a:pt x="2575" y="461"/>
                </a:lnTo>
                <a:lnTo>
                  <a:pt x="2573" y="458"/>
                </a:lnTo>
                <a:lnTo>
                  <a:pt x="2573" y="456"/>
                </a:lnTo>
                <a:lnTo>
                  <a:pt x="2570" y="454"/>
                </a:lnTo>
                <a:lnTo>
                  <a:pt x="2570" y="454"/>
                </a:lnTo>
                <a:lnTo>
                  <a:pt x="2568" y="451"/>
                </a:lnTo>
                <a:lnTo>
                  <a:pt x="2566" y="449"/>
                </a:lnTo>
                <a:lnTo>
                  <a:pt x="2566" y="449"/>
                </a:lnTo>
                <a:lnTo>
                  <a:pt x="2563" y="446"/>
                </a:lnTo>
                <a:lnTo>
                  <a:pt x="2563" y="444"/>
                </a:lnTo>
                <a:lnTo>
                  <a:pt x="2561" y="442"/>
                </a:lnTo>
                <a:lnTo>
                  <a:pt x="2561" y="439"/>
                </a:lnTo>
                <a:lnTo>
                  <a:pt x="2559" y="439"/>
                </a:lnTo>
                <a:lnTo>
                  <a:pt x="2559" y="437"/>
                </a:lnTo>
                <a:lnTo>
                  <a:pt x="2556" y="435"/>
                </a:lnTo>
                <a:lnTo>
                  <a:pt x="2556" y="435"/>
                </a:lnTo>
                <a:lnTo>
                  <a:pt x="2554" y="435"/>
                </a:lnTo>
                <a:lnTo>
                  <a:pt x="2554" y="435"/>
                </a:lnTo>
                <a:lnTo>
                  <a:pt x="2549" y="435"/>
                </a:lnTo>
                <a:lnTo>
                  <a:pt x="2547" y="435"/>
                </a:lnTo>
                <a:lnTo>
                  <a:pt x="2547" y="435"/>
                </a:lnTo>
                <a:lnTo>
                  <a:pt x="2544" y="432"/>
                </a:lnTo>
                <a:lnTo>
                  <a:pt x="2544" y="432"/>
                </a:lnTo>
                <a:lnTo>
                  <a:pt x="2542" y="432"/>
                </a:lnTo>
                <a:lnTo>
                  <a:pt x="2542" y="430"/>
                </a:lnTo>
                <a:lnTo>
                  <a:pt x="2540" y="430"/>
                </a:lnTo>
                <a:lnTo>
                  <a:pt x="2540" y="428"/>
                </a:lnTo>
                <a:lnTo>
                  <a:pt x="2537" y="425"/>
                </a:lnTo>
                <a:lnTo>
                  <a:pt x="2537" y="425"/>
                </a:lnTo>
                <a:lnTo>
                  <a:pt x="2535" y="423"/>
                </a:lnTo>
                <a:lnTo>
                  <a:pt x="2535" y="423"/>
                </a:lnTo>
                <a:lnTo>
                  <a:pt x="2533" y="420"/>
                </a:lnTo>
                <a:lnTo>
                  <a:pt x="2533" y="420"/>
                </a:lnTo>
                <a:lnTo>
                  <a:pt x="2530" y="418"/>
                </a:lnTo>
                <a:lnTo>
                  <a:pt x="2530" y="418"/>
                </a:lnTo>
                <a:lnTo>
                  <a:pt x="2528" y="416"/>
                </a:lnTo>
                <a:lnTo>
                  <a:pt x="2528" y="413"/>
                </a:lnTo>
                <a:lnTo>
                  <a:pt x="2526" y="411"/>
                </a:lnTo>
                <a:lnTo>
                  <a:pt x="2526" y="409"/>
                </a:lnTo>
                <a:lnTo>
                  <a:pt x="2523" y="406"/>
                </a:lnTo>
                <a:lnTo>
                  <a:pt x="2523" y="404"/>
                </a:lnTo>
                <a:lnTo>
                  <a:pt x="2521" y="402"/>
                </a:lnTo>
                <a:lnTo>
                  <a:pt x="2521" y="399"/>
                </a:lnTo>
                <a:lnTo>
                  <a:pt x="2518" y="399"/>
                </a:lnTo>
                <a:lnTo>
                  <a:pt x="2518" y="397"/>
                </a:lnTo>
                <a:lnTo>
                  <a:pt x="2516" y="394"/>
                </a:lnTo>
                <a:lnTo>
                  <a:pt x="2516" y="392"/>
                </a:lnTo>
                <a:lnTo>
                  <a:pt x="2514" y="392"/>
                </a:lnTo>
                <a:lnTo>
                  <a:pt x="2511" y="390"/>
                </a:lnTo>
                <a:lnTo>
                  <a:pt x="2511" y="387"/>
                </a:lnTo>
                <a:lnTo>
                  <a:pt x="2509" y="385"/>
                </a:lnTo>
                <a:lnTo>
                  <a:pt x="2509" y="385"/>
                </a:lnTo>
                <a:lnTo>
                  <a:pt x="2507" y="383"/>
                </a:lnTo>
                <a:lnTo>
                  <a:pt x="2507" y="380"/>
                </a:lnTo>
                <a:lnTo>
                  <a:pt x="2504" y="378"/>
                </a:lnTo>
                <a:lnTo>
                  <a:pt x="2504" y="376"/>
                </a:lnTo>
                <a:lnTo>
                  <a:pt x="2502" y="373"/>
                </a:lnTo>
                <a:lnTo>
                  <a:pt x="2502" y="368"/>
                </a:lnTo>
                <a:lnTo>
                  <a:pt x="2500" y="366"/>
                </a:lnTo>
                <a:lnTo>
                  <a:pt x="2500" y="361"/>
                </a:lnTo>
                <a:lnTo>
                  <a:pt x="2497" y="357"/>
                </a:lnTo>
                <a:lnTo>
                  <a:pt x="2497" y="350"/>
                </a:lnTo>
                <a:lnTo>
                  <a:pt x="2495" y="345"/>
                </a:lnTo>
                <a:lnTo>
                  <a:pt x="2495" y="338"/>
                </a:lnTo>
                <a:lnTo>
                  <a:pt x="2492" y="333"/>
                </a:lnTo>
                <a:lnTo>
                  <a:pt x="2492" y="328"/>
                </a:lnTo>
                <a:lnTo>
                  <a:pt x="2490" y="324"/>
                </a:lnTo>
                <a:lnTo>
                  <a:pt x="2490" y="321"/>
                </a:lnTo>
                <a:lnTo>
                  <a:pt x="2488" y="319"/>
                </a:lnTo>
                <a:lnTo>
                  <a:pt x="2488" y="317"/>
                </a:lnTo>
                <a:lnTo>
                  <a:pt x="2485" y="314"/>
                </a:lnTo>
                <a:lnTo>
                  <a:pt x="2485" y="312"/>
                </a:lnTo>
                <a:lnTo>
                  <a:pt x="2483" y="309"/>
                </a:lnTo>
                <a:lnTo>
                  <a:pt x="2483" y="307"/>
                </a:lnTo>
                <a:lnTo>
                  <a:pt x="2481" y="302"/>
                </a:lnTo>
                <a:lnTo>
                  <a:pt x="2481" y="300"/>
                </a:lnTo>
                <a:lnTo>
                  <a:pt x="2478" y="298"/>
                </a:lnTo>
                <a:lnTo>
                  <a:pt x="2478" y="295"/>
                </a:lnTo>
                <a:lnTo>
                  <a:pt x="2476" y="291"/>
                </a:lnTo>
                <a:lnTo>
                  <a:pt x="2476" y="288"/>
                </a:lnTo>
                <a:lnTo>
                  <a:pt x="2474" y="283"/>
                </a:lnTo>
                <a:lnTo>
                  <a:pt x="2474" y="281"/>
                </a:lnTo>
                <a:lnTo>
                  <a:pt x="2471" y="276"/>
                </a:lnTo>
                <a:lnTo>
                  <a:pt x="2471" y="272"/>
                </a:lnTo>
                <a:lnTo>
                  <a:pt x="2469" y="267"/>
                </a:lnTo>
                <a:lnTo>
                  <a:pt x="2469" y="262"/>
                </a:lnTo>
                <a:lnTo>
                  <a:pt x="2466" y="255"/>
                </a:lnTo>
                <a:lnTo>
                  <a:pt x="2466" y="250"/>
                </a:lnTo>
                <a:lnTo>
                  <a:pt x="2464" y="243"/>
                </a:lnTo>
                <a:lnTo>
                  <a:pt x="2464" y="239"/>
                </a:lnTo>
                <a:lnTo>
                  <a:pt x="2462" y="229"/>
                </a:lnTo>
                <a:lnTo>
                  <a:pt x="2462" y="222"/>
                </a:lnTo>
                <a:lnTo>
                  <a:pt x="2459" y="213"/>
                </a:lnTo>
                <a:lnTo>
                  <a:pt x="2457" y="203"/>
                </a:lnTo>
                <a:lnTo>
                  <a:pt x="2457" y="196"/>
                </a:lnTo>
                <a:lnTo>
                  <a:pt x="2455" y="187"/>
                </a:lnTo>
                <a:lnTo>
                  <a:pt x="2455" y="177"/>
                </a:lnTo>
                <a:lnTo>
                  <a:pt x="2452" y="168"/>
                </a:lnTo>
                <a:lnTo>
                  <a:pt x="2452" y="158"/>
                </a:lnTo>
                <a:lnTo>
                  <a:pt x="2450" y="149"/>
                </a:lnTo>
                <a:lnTo>
                  <a:pt x="2450" y="139"/>
                </a:lnTo>
                <a:lnTo>
                  <a:pt x="2448" y="130"/>
                </a:lnTo>
                <a:lnTo>
                  <a:pt x="2448" y="120"/>
                </a:lnTo>
                <a:lnTo>
                  <a:pt x="2445" y="113"/>
                </a:lnTo>
                <a:lnTo>
                  <a:pt x="2445" y="104"/>
                </a:lnTo>
                <a:lnTo>
                  <a:pt x="2443" y="97"/>
                </a:lnTo>
                <a:lnTo>
                  <a:pt x="2443" y="87"/>
                </a:lnTo>
                <a:lnTo>
                  <a:pt x="2440" y="80"/>
                </a:lnTo>
                <a:lnTo>
                  <a:pt x="2440" y="73"/>
                </a:lnTo>
                <a:lnTo>
                  <a:pt x="2438" y="66"/>
                </a:lnTo>
                <a:lnTo>
                  <a:pt x="2438" y="59"/>
                </a:lnTo>
                <a:lnTo>
                  <a:pt x="2436" y="54"/>
                </a:lnTo>
                <a:lnTo>
                  <a:pt x="2436" y="50"/>
                </a:lnTo>
                <a:lnTo>
                  <a:pt x="2433" y="45"/>
                </a:lnTo>
                <a:lnTo>
                  <a:pt x="2433" y="38"/>
                </a:lnTo>
                <a:lnTo>
                  <a:pt x="2431" y="33"/>
                </a:lnTo>
                <a:lnTo>
                  <a:pt x="2431" y="31"/>
                </a:lnTo>
                <a:lnTo>
                  <a:pt x="2429" y="26"/>
                </a:lnTo>
                <a:lnTo>
                  <a:pt x="2429" y="21"/>
                </a:lnTo>
                <a:lnTo>
                  <a:pt x="2426" y="19"/>
                </a:lnTo>
                <a:lnTo>
                  <a:pt x="2426" y="17"/>
                </a:lnTo>
                <a:lnTo>
                  <a:pt x="2424" y="17"/>
                </a:lnTo>
                <a:lnTo>
                  <a:pt x="2424" y="14"/>
                </a:lnTo>
                <a:lnTo>
                  <a:pt x="2422" y="12"/>
                </a:lnTo>
                <a:lnTo>
                  <a:pt x="2422" y="12"/>
                </a:lnTo>
                <a:lnTo>
                  <a:pt x="2419" y="9"/>
                </a:lnTo>
                <a:lnTo>
                  <a:pt x="2419" y="9"/>
                </a:lnTo>
                <a:lnTo>
                  <a:pt x="2417" y="7"/>
                </a:lnTo>
                <a:lnTo>
                  <a:pt x="2417" y="7"/>
                </a:lnTo>
                <a:lnTo>
                  <a:pt x="2415" y="5"/>
                </a:lnTo>
                <a:lnTo>
                  <a:pt x="2415" y="5"/>
                </a:lnTo>
                <a:lnTo>
                  <a:pt x="2412" y="2"/>
                </a:lnTo>
                <a:lnTo>
                  <a:pt x="2412" y="2"/>
                </a:lnTo>
                <a:lnTo>
                  <a:pt x="2410" y="2"/>
                </a:lnTo>
                <a:lnTo>
                  <a:pt x="2410" y="2"/>
                </a:lnTo>
                <a:lnTo>
                  <a:pt x="2407" y="2"/>
                </a:lnTo>
                <a:lnTo>
                  <a:pt x="2407" y="2"/>
                </a:lnTo>
                <a:lnTo>
                  <a:pt x="2405" y="2"/>
                </a:lnTo>
                <a:lnTo>
                  <a:pt x="2403" y="2"/>
                </a:lnTo>
                <a:lnTo>
                  <a:pt x="2403" y="2"/>
                </a:lnTo>
                <a:lnTo>
                  <a:pt x="2400" y="2"/>
                </a:lnTo>
                <a:lnTo>
                  <a:pt x="2400" y="2"/>
                </a:lnTo>
                <a:lnTo>
                  <a:pt x="2398" y="2"/>
                </a:lnTo>
                <a:lnTo>
                  <a:pt x="2398" y="2"/>
                </a:lnTo>
                <a:lnTo>
                  <a:pt x="2396" y="2"/>
                </a:lnTo>
                <a:lnTo>
                  <a:pt x="2389" y="2"/>
                </a:lnTo>
                <a:lnTo>
                  <a:pt x="2389" y="2"/>
                </a:lnTo>
                <a:lnTo>
                  <a:pt x="2386" y="2"/>
                </a:lnTo>
                <a:lnTo>
                  <a:pt x="2386" y="2"/>
                </a:lnTo>
                <a:lnTo>
                  <a:pt x="2384" y="2"/>
                </a:lnTo>
                <a:lnTo>
                  <a:pt x="2384" y="2"/>
                </a:lnTo>
                <a:lnTo>
                  <a:pt x="2381" y="2"/>
                </a:lnTo>
                <a:lnTo>
                  <a:pt x="2381" y="2"/>
                </a:lnTo>
                <a:lnTo>
                  <a:pt x="2379" y="2"/>
                </a:lnTo>
                <a:lnTo>
                  <a:pt x="2379" y="2"/>
                </a:lnTo>
                <a:lnTo>
                  <a:pt x="2374" y="2"/>
                </a:lnTo>
                <a:lnTo>
                  <a:pt x="2374" y="2"/>
                </a:lnTo>
                <a:lnTo>
                  <a:pt x="2372" y="2"/>
                </a:lnTo>
                <a:lnTo>
                  <a:pt x="2367" y="2"/>
                </a:lnTo>
                <a:lnTo>
                  <a:pt x="2365" y="2"/>
                </a:lnTo>
                <a:lnTo>
                  <a:pt x="2365" y="2"/>
                </a:lnTo>
                <a:lnTo>
                  <a:pt x="2363" y="2"/>
                </a:lnTo>
                <a:lnTo>
                  <a:pt x="2363" y="2"/>
                </a:lnTo>
                <a:lnTo>
                  <a:pt x="2360" y="5"/>
                </a:lnTo>
                <a:lnTo>
                  <a:pt x="2360" y="5"/>
                </a:lnTo>
                <a:lnTo>
                  <a:pt x="2358" y="7"/>
                </a:lnTo>
                <a:lnTo>
                  <a:pt x="2358" y="7"/>
                </a:lnTo>
                <a:lnTo>
                  <a:pt x="2355" y="9"/>
                </a:lnTo>
                <a:lnTo>
                  <a:pt x="2355" y="12"/>
                </a:lnTo>
                <a:lnTo>
                  <a:pt x="2353" y="17"/>
                </a:lnTo>
                <a:lnTo>
                  <a:pt x="2353" y="19"/>
                </a:lnTo>
                <a:lnTo>
                  <a:pt x="2351" y="24"/>
                </a:lnTo>
                <a:lnTo>
                  <a:pt x="2351" y="28"/>
                </a:lnTo>
                <a:lnTo>
                  <a:pt x="2348" y="33"/>
                </a:lnTo>
                <a:lnTo>
                  <a:pt x="2346" y="38"/>
                </a:lnTo>
                <a:lnTo>
                  <a:pt x="2346" y="45"/>
                </a:lnTo>
                <a:lnTo>
                  <a:pt x="2344" y="52"/>
                </a:lnTo>
                <a:lnTo>
                  <a:pt x="2344" y="57"/>
                </a:lnTo>
                <a:lnTo>
                  <a:pt x="2341" y="64"/>
                </a:lnTo>
                <a:lnTo>
                  <a:pt x="2341" y="68"/>
                </a:lnTo>
                <a:lnTo>
                  <a:pt x="2339" y="73"/>
                </a:lnTo>
                <a:lnTo>
                  <a:pt x="2339" y="78"/>
                </a:lnTo>
                <a:lnTo>
                  <a:pt x="2337" y="85"/>
                </a:lnTo>
                <a:lnTo>
                  <a:pt x="2337" y="90"/>
                </a:lnTo>
                <a:lnTo>
                  <a:pt x="2334" y="94"/>
                </a:lnTo>
                <a:lnTo>
                  <a:pt x="2334" y="99"/>
                </a:lnTo>
                <a:lnTo>
                  <a:pt x="2332" y="104"/>
                </a:lnTo>
                <a:lnTo>
                  <a:pt x="2332" y="109"/>
                </a:lnTo>
                <a:lnTo>
                  <a:pt x="2329" y="113"/>
                </a:lnTo>
                <a:lnTo>
                  <a:pt x="2329" y="118"/>
                </a:lnTo>
                <a:lnTo>
                  <a:pt x="2327" y="125"/>
                </a:lnTo>
                <a:lnTo>
                  <a:pt x="2327" y="130"/>
                </a:lnTo>
                <a:lnTo>
                  <a:pt x="2325" y="137"/>
                </a:lnTo>
                <a:lnTo>
                  <a:pt x="2325" y="144"/>
                </a:lnTo>
                <a:lnTo>
                  <a:pt x="2322" y="151"/>
                </a:lnTo>
                <a:lnTo>
                  <a:pt x="2322" y="161"/>
                </a:lnTo>
                <a:lnTo>
                  <a:pt x="2320" y="168"/>
                </a:lnTo>
                <a:lnTo>
                  <a:pt x="2320" y="177"/>
                </a:lnTo>
                <a:lnTo>
                  <a:pt x="2318" y="187"/>
                </a:lnTo>
                <a:lnTo>
                  <a:pt x="2318" y="194"/>
                </a:lnTo>
                <a:lnTo>
                  <a:pt x="2315" y="201"/>
                </a:lnTo>
                <a:lnTo>
                  <a:pt x="2315" y="208"/>
                </a:lnTo>
                <a:lnTo>
                  <a:pt x="2313" y="215"/>
                </a:lnTo>
                <a:lnTo>
                  <a:pt x="2313" y="220"/>
                </a:lnTo>
                <a:lnTo>
                  <a:pt x="2311" y="224"/>
                </a:lnTo>
                <a:lnTo>
                  <a:pt x="2311" y="229"/>
                </a:lnTo>
                <a:lnTo>
                  <a:pt x="2308" y="234"/>
                </a:lnTo>
                <a:lnTo>
                  <a:pt x="2308" y="239"/>
                </a:lnTo>
                <a:lnTo>
                  <a:pt x="2306" y="243"/>
                </a:lnTo>
                <a:lnTo>
                  <a:pt x="2306" y="248"/>
                </a:lnTo>
                <a:lnTo>
                  <a:pt x="2303" y="255"/>
                </a:lnTo>
                <a:lnTo>
                  <a:pt x="2303" y="265"/>
                </a:lnTo>
                <a:lnTo>
                  <a:pt x="2301" y="274"/>
                </a:lnTo>
                <a:lnTo>
                  <a:pt x="2301" y="281"/>
                </a:lnTo>
                <a:lnTo>
                  <a:pt x="2299" y="288"/>
                </a:lnTo>
                <a:lnTo>
                  <a:pt x="2299" y="295"/>
                </a:lnTo>
                <a:lnTo>
                  <a:pt x="2296" y="305"/>
                </a:lnTo>
                <a:lnTo>
                  <a:pt x="2296" y="309"/>
                </a:lnTo>
                <a:lnTo>
                  <a:pt x="2294" y="317"/>
                </a:lnTo>
                <a:lnTo>
                  <a:pt x="2292" y="324"/>
                </a:lnTo>
                <a:lnTo>
                  <a:pt x="2292" y="328"/>
                </a:lnTo>
                <a:lnTo>
                  <a:pt x="2289" y="335"/>
                </a:lnTo>
                <a:lnTo>
                  <a:pt x="2289" y="340"/>
                </a:lnTo>
                <a:lnTo>
                  <a:pt x="2287" y="347"/>
                </a:lnTo>
                <a:lnTo>
                  <a:pt x="2287" y="352"/>
                </a:lnTo>
                <a:lnTo>
                  <a:pt x="2285" y="359"/>
                </a:lnTo>
                <a:lnTo>
                  <a:pt x="2285" y="366"/>
                </a:lnTo>
                <a:lnTo>
                  <a:pt x="2282" y="376"/>
                </a:lnTo>
                <a:lnTo>
                  <a:pt x="2282" y="387"/>
                </a:lnTo>
                <a:lnTo>
                  <a:pt x="2280" y="399"/>
                </a:lnTo>
                <a:lnTo>
                  <a:pt x="2280" y="416"/>
                </a:lnTo>
                <a:lnTo>
                  <a:pt x="2278" y="430"/>
                </a:lnTo>
                <a:lnTo>
                  <a:pt x="2278" y="446"/>
                </a:lnTo>
                <a:lnTo>
                  <a:pt x="2275" y="463"/>
                </a:lnTo>
                <a:lnTo>
                  <a:pt x="2275" y="477"/>
                </a:lnTo>
                <a:lnTo>
                  <a:pt x="2273" y="494"/>
                </a:lnTo>
                <a:lnTo>
                  <a:pt x="2273" y="508"/>
                </a:lnTo>
                <a:lnTo>
                  <a:pt x="2270" y="522"/>
                </a:lnTo>
                <a:lnTo>
                  <a:pt x="2270" y="534"/>
                </a:lnTo>
                <a:lnTo>
                  <a:pt x="2268" y="546"/>
                </a:lnTo>
                <a:lnTo>
                  <a:pt x="2268" y="557"/>
                </a:lnTo>
                <a:lnTo>
                  <a:pt x="2266" y="567"/>
                </a:lnTo>
                <a:lnTo>
                  <a:pt x="2266" y="579"/>
                </a:lnTo>
                <a:lnTo>
                  <a:pt x="2263" y="593"/>
                </a:lnTo>
                <a:lnTo>
                  <a:pt x="2263" y="609"/>
                </a:lnTo>
                <a:lnTo>
                  <a:pt x="2261" y="631"/>
                </a:lnTo>
                <a:lnTo>
                  <a:pt x="2261" y="652"/>
                </a:lnTo>
                <a:lnTo>
                  <a:pt x="2259" y="673"/>
                </a:lnTo>
                <a:lnTo>
                  <a:pt x="2259" y="694"/>
                </a:lnTo>
                <a:lnTo>
                  <a:pt x="2256" y="713"/>
                </a:lnTo>
                <a:lnTo>
                  <a:pt x="2256" y="730"/>
                </a:lnTo>
                <a:lnTo>
                  <a:pt x="2254" y="744"/>
                </a:lnTo>
                <a:lnTo>
                  <a:pt x="2254" y="758"/>
                </a:lnTo>
                <a:lnTo>
                  <a:pt x="2252" y="770"/>
                </a:lnTo>
                <a:lnTo>
                  <a:pt x="2252" y="782"/>
                </a:lnTo>
                <a:lnTo>
                  <a:pt x="2249" y="794"/>
                </a:lnTo>
                <a:lnTo>
                  <a:pt x="2249" y="805"/>
                </a:lnTo>
                <a:lnTo>
                  <a:pt x="2247" y="820"/>
                </a:lnTo>
                <a:lnTo>
                  <a:pt x="2247" y="831"/>
                </a:lnTo>
                <a:lnTo>
                  <a:pt x="2244" y="848"/>
                </a:lnTo>
                <a:lnTo>
                  <a:pt x="2244" y="862"/>
                </a:lnTo>
                <a:lnTo>
                  <a:pt x="2242" y="881"/>
                </a:lnTo>
                <a:lnTo>
                  <a:pt x="2242" y="898"/>
                </a:lnTo>
                <a:lnTo>
                  <a:pt x="2240" y="916"/>
                </a:lnTo>
                <a:lnTo>
                  <a:pt x="2237" y="931"/>
                </a:lnTo>
                <a:lnTo>
                  <a:pt x="2237" y="945"/>
                </a:lnTo>
                <a:lnTo>
                  <a:pt x="2235" y="954"/>
                </a:lnTo>
                <a:lnTo>
                  <a:pt x="2235" y="964"/>
                </a:lnTo>
                <a:lnTo>
                  <a:pt x="2233" y="973"/>
                </a:lnTo>
                <a:lnTo>
                  <a:pt x="2233" y="980"/>
                </a:lnTo>
                <a:lnTo>
                  <a:pt x="2230" y="985"/>
                </a:lnTo>
                <a:lnTo>
                  <a:pt x="2230" y="990"/>
                </a:lnTo>
                <a:lnTo>
                  <a:pt x="2228" y="994"/>
                </a:lnTo>
                <a:lnTo>
                  <a:pt x="2228" y="999"/>
                </a:lnTo>
                <a:lnTo>
                  <a:pt x="2226" y="1001"/>
                </a:lnTo>
                <a:lnTo>
                  <a:pt x="2226" y="1004"/>
                </a:lnTo>
                <a:lnTo>
                  <a:pt x="2223" y="1006"/>
                </a:lnTo>
                <a:lnTo>
                  <a:pt x="2223" y="1006"/>
                </a:lnTo>
                <a:lnTo>
                  <a:pt x="2221" y="1009"/>
                </a:lnTo>
                <a:lnTo>
                  <a:pt x="2221" y="1009"/>
                </a:lnTo>
                <a:lnTo>
                  <a:pt x="2218" y="1009"/>
                </a:lnTo>
                <a:lnTo>
                  <a:pt x="2218" y="1009"/>
                </a:lnTo>
                <a:lnTo>
                  <a:pt x="2216" y="1009"/>
                </a:lnTo>
                <a:lnTo>
                  <a:pt x="2216" y="1006"/>
                </a:lnTo>
                <a:lnTo>
                  <a:pt x="2214" y="1006"/>
                </a:lnTo>
                <a:lnTo>
                  <a:pt x="2214" y="1006"/>
                </a:lnTo>
                <a:lnTo>
                  <a:pt x="2211" y="1004"/>
                </a:lnTo>
                <a:lnTo>
                  <a:pt x="2211" y="1004"/>
                </a:lnTo>
                <a:lnTo>
                  <a:pt x="2209" y="1001"/>
                </a:lnTo>
                <a:lnTo>
                  <a:pt x="2209" y="999"/>
                </a:lnTo>
                <a:lnTo>
                  <a:pt x="2207" y="994"/>
                </a:lnTo>
                <a:lnTo>
                  <a:pt x="2207" y="992"/>
                </a:lnTo>
                <a:lnTo>
                  <a:pt x="2204" y="987"/>
                </a:lnTo>
                <a:lnTo>
                  <a:pt x="2204" y="985"/>
                </a:lnTo>
                <a:lnTo>
                  <a:pt x="2202" y="980"/>
                </a:lnTo>
                <a:lnTo>
                  <a:pt x="2202" y="976"/>
                </a:lnTo>
                <a:lnTo>
                  <a:pt x="2200" y="971"/>
                </a:lnTo>
                <a:lnTo>
                  <a:pt x="2200" y="966"/>
                </a:lnTo>
                <a:lnTo>
                  <a:pt x="2197" y="959"/>
                </a:lnTo>
                <a:lnTo>
                  <a:pt x="2197" y="954"/>
                </a:lnTo>
                <a:lnTo>
                  <a:pt x="2195" y="947"/>
                </a:lnTo>
                <a:lnTo>
                  <a:pt x="2195" y="942"/>
                </a:lnTo>
                <a:lnTo>
                  <a:pt x="2192" y="935"/>
                </a:lnTo>
                <a:lnTo>
                  <a:pt x="2192" y="928"/>
                </a:lnTo>
                <a:lnTo>
                  <a:pt x="2190" y="921"/>
                </a:lnTo>
                <a:lnTo>
                  <a:pt x="2190" y="914"/>
                </a:lnTo>
                <a:lnTo>
                  <a:pt x="2188" y="905"/>
                </a:lnTo>
                <a:lnTo>
                  <a:pt x="2188" y="898"/>
                </a:lnTo>
                <a:lnTo>
                  <a:pt x="2185" y="893"/>
                </a:lnTo>
                <a:lnTo>
                  <a:pt x="2183" y="888"/>
                </a:lnTo>
                <a:lnTo>
                  <a:pt x="2183" y="883"/>
                </a:lnTo>
                <a:lnTo>
                  <a:pt x="2181" y="883"/>
                </a:lnTo>
                <a:lnTo>
                  <a:pt x="2181" y="881"/>
                </a:lnTo>
                <a:lnTo>
                  <a:pt x="2178" y="881"/>
                </a:lnTo>
                <a:lnTo>
                  <a:pt x="2178" y="881"/>
                </a:lnTo>
                <a:lnTo>
                  <a:pt x="2176" y="881"/>
                </a:lnTo>
                <a:lnTo>
                  <a:pt x="2176" y="881"/>
                </a:lnTo>
                <a:lnTo>
                  <a:pt x="2174" y="881"/>
                </a:lnTo>
                <a:lnTo>
                  <a:pt x="2174" y="881"/>
                </a:lnTo>
                <a:lnTo>
                  <a:pt x="2171" y="879"/>
                </a:lnTo>
                <a:lnTo>
                  <a:pt x="2171" y="876"/>
                </a:lnTo>
                <a:lnTo>
                  <a:pt x="2169" y="874"/>
                </a:lnTo>
                <a:lnTo>
                  <a:pt x="2169" y="872"/>
                </a:lnTo>
                <a:lnTo>
                  <a:pt x="2166" y="872"/>
                </a:lnTo>
                <a:lnTo>
                  <a:pt x="2166" y="869"/>
                </a:lnTo>
                <a:lnTo>
                  <a:pt x="2164" y="867"/>
                </a:lnTo>
                <a:lnTo>
                  <a:pt x="2164" y="867"/>
                </a:lnTo>
                <a:lnTo>
                  <a:pt x="2162" y="867"/>
                </a:lnTo>
                <a:lnTo>
                  <a:pt x="2162" y="867"/>
                </a:lnTo>
                <a:lnTo>
                  <a:pt x="2159" y="867"/>
                </a:lnTo>
                <a:lnTo>
                  <a:pt x="2159" y="867"/>
                </a:lnTo>
                <a:lnTo>
                  <a:pt x="2157" y="867"/>
                </a:lnTo>
                <a:lnTo>
                  <a:pt x="2157" y="864"/>
                </a:lnTo>
                <a:lnTo>
                  <a:pt x="2155" y="862"/>
                </a:lnTo>
                <a:lnTo>
                  <a:pt x="2155" y="860"/>
                </a:lnTo>
                <a:lnTo>
                  <a:pt x="2152" y="855"/>
                </a:lnTo>
                <a:lnTo>
                  <a:pt x="2152" y="850"/>
                </a:lnTo>
                <a:lnTo>
                  <a:pt x="2150" y="846"/>
                </a:lnTo>
                <a:lnTo>
                  <a:pt x="2150" y="839"/>
                </a:lnTo>
                <a:lnTo>
                  <a:pt x="2148" y="834"/>
                </a:lnTo>
                <a:lnTo>
                  <a:pt x="2148" y="827"/>
                </a:lnTo>
                <a:lnTo>
                  <a:pt x="2145" y="820"/>
                </a:lnTo>
                <a:lnTo>
                  <a:pt x="2145" y="815"/>
                </a:lnTo>
                <a:lnTo>
                  <a:pt x="2143" y="810"/>
                </a:lnTo>
                <a:lnTo>
                  <a:pt x="2143" y="805"/>
                </a:lnTo>
                <a:lnTo>
                  <a:pt x="2141" y="801"/>
                </a:lnTo>
                <a:lnTo>
                  <a:pt x="2141" y="798"/>
                </a:lnTo>
                <a:lnTo>
                  <a:pt x="2138" y="798"/>
                </a:lnTo>
                <a:lnTo>
                  <a:pt x="2138" y="794"/>
                </a:lnTo>
                <a:lnTo>
                  <a:pt x="2136" y="791"/>
                </a:lnTo>
                <a:lnTo>
                  <a:pt x="2136" y="787"/>
                </a:lnTo>
                <a:lnTo>
                  <a:pt x="2133" y="784"/>
                </a:lnTo>
                <a:lnTo>
                  <a:pt x="2133" y="777"/>
                </a:lnTo>
                <a:lnTo>
                  <a:pt x="2131" y="772"/>
                </a:lnTo>
                <a:lnTo>
                  <a:pt x="2129" y="768"/>
                </a:lnTo>
                <a:lnTo>
                  <a:pt x="2129" y="765"/>
                </a:lnTo>
                <a:lnTo>
                  <a:pt x="2126" y="761"/>
                </a:lnTo>
                <a:lnTo>
                  <a:pt x="2126" y="758"/>
                </a:lnTo>
                <a:lnTo>
                  <a:pt x="2124" y="756"/>
                </a:lnTo>
                <a:lnTo>
                  <a:pt x="2124" y="753"/>
                </a:lnTo>
                <a:lnTo>
                  <a:pt x="2122" y="753"/>
                </a:lnTo>
                <a:lnTo>
                  <a:pt x="2122" y="753"/>
                </a:lnTo>
                <a:lnTo>
                  <a:pt x="2119" y="753"/>
                </a:lnTo>
                <a:lnTo>
                  <a:pt x="2119" y="753"/>
                </a:lnTo>
                <a:lnTo>
                  <a:pt x="2117" y="753"/>
                </a:lnTo>
                <a:lnTo>
                  <a:pt x="2117" y="753"/>
                </a:lnTo>
                <a:lnTo>
                  <a:pt x="2115" y="751"/>
                </a:lnTo>
                <a:lnTo>
                  <a:pt x="2115" y="751"/>
                </a:lnTo>
                <a:lnTo>
                  <a:pt x="2112" y="746"/>
                </a:lnTo>
                <a:lnTo>
                  <a:pt x="2112" y="744"/>
                </a:lnTo>
                <a:lnTo>
                  <a:pt x="2110" y="742"/>
                </a:lnTo>
                <a:lnTo>
                  <a:pt x="2110" y="737"/>
                </a:lnTo>
                <a:lnTo>
                  <a:pt x="2107" y="732"/>
                </a:lnTo>
                <a:lnTo>
                  <a:pt x="2107" y="730"/>
                </a:lnTo>
                <a:lnTo>
                  <a:pt x="2105" y="725"/>
                </a:lnTo>
                <a:lnTo>
                  <a:pt x="2105" y="723"/>
                </a:lnTo>
                <a:lnTo>
                  <a:pt x="2103" y="718"/>
                </a:lnTo>
                <a:lnTo>
                  <a:pt x="2103" y="716"/>
                </a:lnTo>
                <a:lnTo>
                  <a:pt x="2100" y="713"/>
                </a:lnTo>
                <a:lnTo>
                  <a:pt x="2100" y="711"/>
                </a:lnTo>
                <a:lnTo>
                  <a:pt x="2098" y="706"/>
                </a:lnTo>
                <a:lnTo>
                  <a:pt x="2098" y="704"/>
                </a:lnTo>
                <a:lnTo>
                  <a:pt x="2096" y="702"/>
                </a:lnTo>
                <a:lnTo>
                  <a:pt x="2096" y="699"/>
                </a:lnTo>
                <a:lnTo>
                  <a:pt x="2093" y="697"/>
                </a:lnTo>
                <a:lnTo>
                  <a:pt x="2093" y="694"/>
                </a:lnTo>
                <a:lnTo>
                  <a:pt x="2091" y="692"/>
                </a:lnTo>
                <a:lnTo>
                  <a:pt x="2091" y="690"/>
                </a:lnTo>
                <a:lnTo>
                  <a:pt x="2089" y="690"/>
                </a:lnTo>
                <a:lnTo>
                  <a:pt x="2089" y="687"/>
                </a:lnTo>
                <a:lnTo>
                  <a:pt x="2086" y="685"/>
                </a:lnTo>
                <a:lnTo>
                  <a:pt x="2086" y="685"/>
                </a:lnTo>
                <a:lnTo>
                  <a:pt x="2084" y="683"/>
                </a:lnTo>
                <a:lnTo>
                  <a:pt x="2084" y="683"/>
                </a:lnTo>
                <a:lnTo>
                  <a:pt x="2081" y="683"/>
                </a:lnTo>
                <a:lnTo>
                  <a:pt x="2081" y="683"/>
                </a:lnTo>
                <a:lnTo>
                  <a:pt x="2079" y="683"/>
                </a:lnTo>
                <a:lnTo>
                  <a:pt x="2077" y="683"/>
                </a:lnTo>
                <a:lnTo>
                  <a:pt x="2074" y="683"/>
                </a:lnTo>
                <a:lnTo>
                  <a:pt x="2074" y="685"/>
                </a:lnTo>
                <a:lnTo>
                  <a:pt x="2072" y="687"/>
                </a:lnTo>
                <a:lnTo>
                  <a:pt x="2072" y="687"/>
                </a:lnTo>
                <a:lnTo>
                  <a:pt x="2070" y="690"/>
                </a:lnTo>
                <a:lnTo>
                  <a:pt x="2070" y="690"/>
                </a:lnTo>
                <a:lnTo>
                  <a:pt x="2067" y="690"/>
                </a:lnTo>
                <a:lnTo>
                  <a:pt x="2067" y="687"/>
                </a:lnTo>
                <a:lnTo>
                  <a:pt x="2065" y="685"/>
                </a:lnTo>
                <a:lnTo>
                  <a:pt x="2065" y="685"/>
                </a:lnTo>
                <a:lnTo>
                  <a:pt x="2063" y="683"/>
                </a:lnTo>
                <a:lnTo>
                  <a:pt x="2063" y="680"/>
                </a:lnTo>
                <a:lnTo>
                  <a:pt x="2060" y="680"/>
                </a:lnTo>
                <a:lnTo>
                  <a:pt x="2060" y="678"/>
                </a:lnTo>
                <a:lnTo>
                  <a:pt x="2058" y="678"/>
                </a:lnTo>
                <a:lnTo>
                  <a:pt x="2058" y="678"/>
                </a:lnTo>
                <a:lnTo>
                  <a:pt x="2055" y="678"/>
                </a:lnTo>
                <a:lnTo>
                  <a:pt x="2055" y="678"/>
                </a:lnTo>
                <a:lnTo>
                  <a:pt x="2053" y="678"/>
                </a:lnTo>
                <a:lnTo>
                  <a:pt x="2053" y="678"/>
                </a:lnTo>
                <a:lnTo>
                  <a:pt x="2051" y="678"/>
                </a:lnTo>
                <a:lnTo>
                  <a:pt x="2051" y="676"/>
                </a:lnTo>
                <a:lnTo>
                  <a:pt x="2048" y="676"/>
                </a:lnTo>
                <a:lnTo>
                  <a:pt x="2048" y="673"/>
                </a:lnTo>
                <a:lnTo>
                  <a:pt x="2046" y="671"/>
                </a:lnTo>
                <a:lnTo>
                  <a:pt x="2046" y="668"/>
                </a:lnTo>
                <a:lnTo>
                  <a:pt x="2044" y="668"/>
                </a:lnTo>
                <a:lnTo>
                  <a:pt x="2044" y="666"/>
                </a:lnTo>
                <a:lnTo>
                  <a:pt x="2041" y="664"/>
                </a:lnTo>
                <a:lnTo>
                  <a:pt x="2041" y="664"/>
                </a:lnTo>
                <a:lnTo>
                  <a:pt x="2039" y="661"/>
                </a:lnTo>
                <a:lnTo>
                  <a:pt x="2039" y="661"/>
                </a:lnTo>
                <a:lnTo>
                  <a:pt x="2037" y="661"/>
                </a:lnTo>
                <a:lnTo>
                  <a:pt x="2037" y="661"/>
                </a:lnTo>
                <a:lnTo>
                  <a:pt x="2034" y="661"/>
                </a:lnTo>
                <a:lnTo>
                  <a:pt x="2034" y="659"/>
                </a:lnTo>
                <a:lnTo>
                  <a:pt x="2032" y="659"/>
                </a:lnTo>
                <a:lnTo>
                  <a:pt x="2032" y="657"/>
                </a:lnTo>
                <a:lnTo>
                  <a:pt x="2029" y="654"/>
                </a:lnTo>
                <a:lnTo>
                  <a:pt x="2029" y="650"/>
                </a:lnTo>
                <a:lnTo>
                  <a:pt x="2027" y="647"/>
                </a:lnTo>
                <a:lnTo>
                  <a:pt x="2027" y="645"/>
                </a:lnTo>
                <a:lnTo>
                  <a:pt x="2025" y="640"/>
                </a:lnTo>
                <a:lnTo>
                  <a:pt x="2025" y="638"/>
                </a:lnTo>
                <a:lnTo>
                  <a:pt x="2022" y="635"/>
                </a:lnTo>
                <a:lnTo>
                  <a:pt x="2020" y="633"/>
                </a:lnTo>
                <a:lnTo>
                  <a:pt x="2020" y="631"/>
                </a:lnTo>
                <a:lnTo>
                  <a:pt x="2018" y="631"/>
                </a:lnTo>
                <a:lnTo>
                  <a:pt x="2018" y="628"/>
                </a:lnTo>
                <a:lnTo>
                  <a:pt x="2015" y="628"/>
                </a:lnTo>
                <a:lnTo>
                  <a:pt x="2015" y="628"/>
                </a:lnTo>
                <a:lnTo>
                  <a:pt x="2013" y="628"/>
                </a:lnTo>
                <a:lnTo>
                  <a:pt x="2013" y="628"/>
                </a:lnTo>
                <a:lnTo>
                  <a:pt x="2011" y="626"/>
                </a:lnTo>
                <a:lnTo>
                  <a:pt x="2011" y="626"/>
                </a:lnTo>
                <a:lnTo>
                  <a:pt x="2008" y="626"/>
                </a:lnTo>
                <a:lnTo>
                  <a:pt x="2008" y="624"/>
                </a:lnTo>
                <a:lnTo>
                  <a:pt x="2006" y="621"/>
                </a:lnTo>
                <a:lnTo>
                  <a:pt x="2006" y="619"/>
                </a:lnTo>
                <a:lnTo>
                  <a:pt x="2003" y="619"/>
                </a:lnTo>
                <a:lnTo>
                  <a:pt x="2003" y="616"/>
                </a:lnTo>
                <a:lnTo>
                  <a:pt x="2001" y="616"/>
                </a:lnTo>
                <a:lnTo>
                  <a:pt x="2001" y="616"/>
                </a:lnTo>
                <a:lnTo>
                  <a:pt x="1999" y="614"/>
                </a:lnTo>
                <a:lnTo>
                  <a:pt x="1999" y="614"/>
                </a:lnTo>
                <a:lnTo>
                  <a:pt x="1996" y="614"/>
                </a:lnTo>
                <a:lnTo>
                  <a:pt x="1996" y="614"/>
                </a:lnTo>
                <a:lnTo>
                  <a:pt x="1994" y="614"/>
                </a:lnTo>
                <a:lnTo>
                  <a:pt x="1994" y="614"/>
                </a:lnTo>
                <a:lnTo>
                  <a:pt x="1992" y="614"/>
                </a:lnTo>
                <a:lnTo>
                  <a:pt x="1992" y="612"/>
                </a:lnTo>
                <a:lnTo>
                  <a:pt x="1989" y="612"/>
                </a:lnTo>
                <a:lnTo>
                  <a:pt x="1989" y="609"/>
                </a:lnTo>
                <a:lnTo>
                  <a:pt x="1987" y="607"/>
                </a:lnTo>
                <a:lnTo>
                  <a:pt x="1987" y="605"/>
                </a:lnTo>
                <a:lnTo>
                  <a:pt x="1985" y="605"/>
                </a:lnTo>
                <a:lnTo>
                  <a:pt x="1985" y="602"/>
                </a:lnTo>
                <a:lnTo>
                  <a:pt x="1982" y="602"/>
                </a:lnTo>
                <a:lnTo>
                  <a:pt x="1982" y="602"/>
                </a:lnTo>
                <a:lnTo>
                  <a:pt x="1980" y="600"/>
                </a:lnTo>
                <a:lnTo>
                  <a:pt x="1980" y="600"/>
                </a:lnTo>
                <a:lnTo>
                  <a:pt x="1978" y="598"/>
                </a:lnTo>
                <a:lnTo>
                  <a:pt x="1978" y="595"/>
                </a:lnTo>
                <a:lnTo>
                  <a:pt x="1975" y="593"/>
                </a:lnTo>
                <a:lnTo>
                  <a:pt x="1975" y="588"/>
                </a:lnTo>
                <a:lnTo>
                  <a:pt x="1973" y="586"/>
                </a:lnTo>
                <a:lnTo>
                  <a:pt x="1973" y="581"/>
                </a:lnTo>
                <a:lnTo>
                  <a:pt x="1970" y="576"/>
                </a:lnTo>
                <a:lnTo>
                  <a:pt x="1970" y="574"/>
                </a:lnTo>
                <a:lnTo>
                  <a:pt x="1968" y="569"/>
                </a:lnTo>
                <a:lnTo>
                  <a:pt x="1966" y="562"/>
                </a:lnTo>
                <a:lnTo>
                  <a:pt x="1966" y="557"/>
                </a:lnTo>
                <a:lnTo>
                  <a:pt x="1963" y="550"/>
                </a:lnTo>
                <a:lnTo>
                  <a:pt x="1963" y="543"/>
                </a:lnTo>
                <a:lnTo>
                  <a:pt x="1961" y="536"/>
                </a:lnTo>
                <a:lnTo>
                  <a:pt x="1961" y="529"/>
                </a:lnTo>
                <a:lnTo>
                  <a:pt x="1959" y="520"/>
                </a:lnTo>
                <a:lnTo>
                  <a:pt x="1959" y="513"/>
                </a:lnTo>
                <a:lnTo>
                  <a:pt x="1956" y="503"/>
                </a:lnTo>
                <a:lnTo>
                  <a:pt x="1956" y="491"/>
                </a:lnTo>
                <a:lnTo>
                  <a:pt x="1954" y="482"/>
                </a:lnTo>
                <a:lnTo>
                  <a:pt x="1954" y="472"/>
                </a:lnTo>
                <a:lnTo>
                  <a:pt x="1952" y="461"/>
                </a:lnTo>
                <a:lnTo>
                  <a:pt x="1952" y="451"/>
                </a:lnTo>
                <a:lnTo>
                  <a:pt x="1949" y="442"/>
                </a:lnTo>
                <a:lnTo>
                  <a:pt x="1949" y="432"/>
                </a:lnTo>
                <a:lnTo>
                  <a:pt x="1947" y="423"/>
                </a:lnTo>
                <a:lnTo>
                  <a:pt x="1947" y="413"/>
                </a:lnTo>
                <a:lnTo>
                  <a:pt x="1944" y="404"/>
                </a:lnTo>
                <a:lnTo>
                  <a:pt x="1944" y="394"/>
                </a:lnTo>
                <a:lnTo>
                  <a:pt x="1942" y="385"/>
                </a:lnTo>
                <a:lnTo>
                  <a:pt x="1942" y="378"/>
                </a:lnTo>
                <a:lnTo>
                  <a:pt x="1940" y="368"/>
                </a:lnTo>
                <a:lnTo>
                  <a:pt x="1940" y="359"/>
                </a:lnTo>
                <a:lnTo>
                  <a:pt x="1937" y="352"/>
                </a:lnTo>
                <a:lnTo>
                  <a:pt x="1937" y="342"/>
                </a:lnTo>
                <a:lnTo>
                  <a:pt x="1935" y="335"/>
                </a:lnTo>
                <a:lnTo>
                  <a:pt x="1935" y="328"/>
                </a:lnTo>
                <a:lnTo>
                  <a:pt x="1933" y="319"/>
                </a:lnTo>
                <a:lnTo>
                  <a:pt x="1933" y="312"/>
                </a:lnTo>
                <a:lnTo>
                  <a:pt x="1930" y="307"/>
                </a:lnTo>
                <a:lnTo>
                  <a:pt x="1930" y="300"/>
                </a:lnTo>
                <a:lnTo>
                  <a:pt x="1928" y="295"/>
                </a:lnTo>
                <a:lnTo>
                  <a:pt x="1928" y="288"/>
                </a:lnTo>
                <a:lnTo>
                  <a:pt x="1926" y="283"/>
                </a:lnTo>
                <a:lnTo>
                  <a:pt x="1926" y="279"/>
                </a:lnTo>
                <a:lnTo>
                  <a:pt x="1923" y="272"/>
                </a:lnTo>
                <a:lnTo>
                  <a:pt x="1923" y="267"/>
                </a:lnTo>
                <a:lnTo>
                  <a:pt x="1921" y="260"/>
                </a:lnTo>
                <a:lnTo>
                  <a:pt x="1921" y="255"/>
                </a:lnTo>
                <a:lnTo>
                  <a:pt x="1918" y="248"/>
                </a:lnTo>
                <a:lnTo>
                  <a:pt x="1918" y="243"/>
                </a:lnTo>
                <a:lnTo>
                  <a:pt x="1916" y="239"/>
                </a:lnTo>
                <a:lnTo>
                  <a:pt x="1916" y="234"/>
                </a:lnTo>
                <a:lnTo>
                  <a:pt x="1914" y="229"/>
                </a:lnTo>
                <a:lnTo>
                  <a:pt x="1911" y="224"/>
                </a:lnTo>
                <a:lnTo>
                  <a:pt x="1911" y="220"/>
                </a:lnTo>
                <a:lnTo>
                  <a:pt x="1909" y="215"/>
                </a:lnTo>
                <a:lnTo>
                  <a:pt x="1909" y="213"/>
                </a:lnTo>
                <a:lnTo>
                  <a:pt x="1907" y="208"/>
                </a:lnTo>
                <a:lnTo>
                  <a:pt x="1907" y="205"/>
                </a:lnTo>
                <a:lnTo>
                  <a:pt x="1904" y="203"/>
                </a:lnTo>
                <a:lnTo>
                  <a:pt x="1904" y="201"/>
                </a:lnTo>
                <a:lnTo>
                  <a:pt x="1902" y="198"/>
                </a:lnTo>
                <a:lnTo>
                  <a:pt x="1902" y="196"/>
                </a:lnTo>
                <a:lnTo>
                  <a:pt x="1900" y="196"/>
                </a:lnTo>
                <a:lnTo>
                  <a:pt x="1900" y="194"/>
                </a:lnTo>
                <a:lnTo>
                  <a:pt x="1897" y="194"/>
                </a:lnTo>
                <a:lnTo>
                  <a:pt x="1897" y="194"/>
                </a:lnTo>
                <a:lnTo>
                  <a:pt x="1895" y="194"/>
                </a:lnTo>
                <a:lnTo>
                  <a:pt x="1895" y="194"/>
                </a:lnTo>
                <a:lnTo>
                  <a:pt x="1892" y="191"/>
                </a:lnTo>
                <a:lnTo>
                  <a:pt x="1892" y="191"/>
                </a:lnTo>
                <a:lnTo>
                  <a:pt x="1890" y="191"/>
                </a:lnTo>
                <a:lnTo>
                  <a:pt x="1890" y="189"/>
                </a:lnTo>
                <a:lnTo>
                  <a:pt x="1888" y="189"/>
                </a:lnTo>
                <a:lnTo>
                  <a:pt x="1888" y="189"/>
                </a:lnTo>
                <a:lnTo>
                  <a:pt x="1885" y="187"/>
                </a:lnTo>
                <a:lnTo>
                  <a:pt x="1885" y="187"/>
                </a:lnTo>
                <a:lnTo>
                  <a:pt x="1883" y="187"/>
                </a:lnTo>
                <a:lnTo>
                  <a:pt x="1883" y="187"/>
                </a:lnTo>
                <a:lnTo>
                  <a:pt x="1881" y="187"/>
                </a:lnTo>
                <a:lnTo>
                  <a:pt x="1881" y="187"/>
                </a:lnTo>
                <a:lnTo>
                  <a:pt x="1878" y="187"/>
                </a:lnTo>
                <a:lnTo>
                  <a:pt x="1878" y="187"/>
                </a:lnTo>
                <a:lnTo>
                  <a:pt x="1876" y="187"/>
                </a:lnTo>
                <a:lnTo>
                  <a:pt x="1876" y="187"/>
                </a:lnTo>
                <a:lnTo>
                  <a:pt x="1874" y="187"/>
                </a:lnTo>
                <a:lnTo>
                  <a:pt x="1874" y="189"/>
                </a:lnTo>
                <a:lnTo>
                  <a:pt x="1871" y="191"/>
                </a:lnTo>
                <a:lnTo>
                  <a:pt x="1871" y="191"/>
                </a:lnTo>
                <a:lnTo>
                  <a:pt x="1869" y="194"/>
                </a:lnTo>
                <a:lnTo>
                  <a:pt x="1869" y="196"/>
                </a:lnTo>
                <a:lnTo>
                  <a:pt x="1866" y="198"/>
                </a:lnTo>
                <a:lnTo>
                  <a:pt x="1866" y="201"/>
                </a:lnTo>
                <a:lnTo>
                  <a:pt x="1864" y="203"/>
                </a:lnTo>
                <a:lnTo>
                  <a:pt x="1864" y="205"/>
                </a:lnTo>
                <a:lnTo>
                  <a:pt x="1862" y="210"/>
                </a:lnTo>
                <a:lnTo>
                  <a:pt x="1862" y="215"/>
                </a:lnTo>
                <a:lnTo>
                  <a:pt x="1859" y="222"/>
                </a:lnTo>
                <a:lnTo>
                  <a:pt x="1859" y="227"/>
                </a:lnTo>
                <a:lnTo>
                  <a:pt x="1857" y="231"/>
                </a:lnTo>
                <a:lnTo>
                  <a:pt x="1855" y="239"/>
                </a:lnTo>
                <a:lnTo>
                  <a:pt x="1855" y="243"/>
                </a:lnTo>
                <a:lnTo>
                  <a:pt x="1852" y="248"/>
                </a:lnTo>
                <a:lnTo>
                  <a:pt x="1852" y="250"/>
                </a:lnTo>
                <a:lnTo>
                  <a:pt x="1850" y="255"/>
                </a:lnTo>
                <a:lnTo>
                  <a:pt x="1850" y="257"/>
                </a:lnTo>
                <a:lnTo>
                  <a:pt x="1848" y="260"/>
                </a:lnTo>
                <a:lnTo>
                  <a:pt x="1848" y="260"/>
                </a:lnTo>
                <a:lnTo>
                  <a:pt x="1845" y="262"/>
                </a:lnTo>
                <a:lnTo>
                  <a:pt x="1845" y="262"/>
                </a:lnTo>
                <a:lnTo>
                  <a:pt x="1843" y="265"/>
                </a:lnTo>
                <a:lnTo>
                  <a:pt x="1843" y="265"/>
                </a:lnTo>
                <a:lnTo>
                  <a:pt x="1841" y="265"/>
                </a:lnTo>
                <a:lnTo>
                  <a:pt x="1838" y="265"/>
                </a:lnTo>
                <a:lnTo>
                  <a:pt x="1838" y="265"/>
                </a:lnTo>
                <a:lnTo>
                  <a:pt x="1836" y="265"/>
                </a:lnTo>
                <a:lnTo>
                  <a:pt x="1836" y="262"/>
                </a:lnTo>
                <a:lnTo>
                  <a:pt x="1833" y="262"/>
                </a:lnTo>
                <a:lnTo>
                  <a:pt x="1833" y="262"/>
                </a:lnTo>
                <a:lnTo>
                  <a:pt x="1831" y="260"/>
                </a:lnTo>
                <a:lnTo>
                  <a:pt x="1831" y="260"/>
                </a:lnTo>
                <a:lnTo>
                  <a:pt x="1829" y="257"/>
                </a:lnTo>
                <a:lnTo>
                  <a:pt x="1826" y="257"/>
                </a:lnTo>
                <a:lnTo>
                  <a:pt x="1826" y="257"/>
                </a:lnTo>
                <a:lnTo>
                  <a:pt x="1824" y="260"/>
                </a:lnTo>
                <a:lnTo>
                  <a:pt x="1824" y="260"/>
                </a:lnTo>
                <a:lnTo>
                  <a:pt x="1822" y="260"/>
                </a:lnTo>
                <a:lnTo>
                  <a:pt x="1822" y="260"/>
                </a:lnTo>
                <a:lnTo>
                  <a:pt x="1819" y="262"/>
                </a:lnTo>
                <a:lnTo>
                  <a:pt x="1819" y="262"/>
                </a:lnTo>
                <a:lnTo>
                  <a:pt x="1817" y="265"/>
                </a:lnTo>
                <a:lnTo>
                  <a:pt x="1817" y="265"/>
                </a:lnTo>
                <a:lnTo>
                  <a:pt x="1815" y="267"/>
                </a:lnTo>
                <a:lnTo>
                  <a:pt x="1815" y="267"/>
                </a:lnTo>
                <a:lnTo>
                  <a:pt x="1812" y="267"/>
                </a:lnTo>
                <a:lnTo>
                  <a:pt x="1812" y="267"/>
                </a:lnTo>
                <a:lnTo>
                  <a:pt x="1810" y="267"/>
                </a:lnTo>
                <a:lnTo>
                  <a:pt x="1810" y="269"/>
                </a:lnTo>
                <a:lnTo>
                  <a:pt x="1807" y="269"/>
                </a:lnTo>
                <a:lnTo>
                  <a:pt x="1807" y="272"/>
                </a:lnTo>
                <a:lnTo>
                  <a:pt x="1805" y="274"/>
                </a:lnTo>
                <a:lnTo>
                  <a:pt x="1805" y="276"/>
                </a:lnTo>
                <a:lnTo>
                  <a:pt x="1803" y="276"/>
                </a:lnTo>
                <a:lnTo>
                  <a:pt x="1800" y="279"/>
                </a:lnTo>
                <a:lnTo>
                  <a:pt x="1800" y="281"/>
                </a:lnTo>
                <a:lnTo>
                  <a:pt x="1798" y="283"/>
                </a:lnTo>
                <a:lnTo>
                  <a:pt x="1798" y="286"/>
                </a:lnTo>
                <a:lnTo>
                  <a:pt x="1796" y="291"/>
                </a:lnTo>
                <a:lnTo>
                  <a:pt x="1796" y="293"/>
                </a:lnTo>
                <a:lnTo>
                  <a:pt x="1793" y="298"/>
                </a:lnTo>
                <a:lnTo>
                  <a:pt x="1793" y="300"/>
                </a:lnTo>
                <a:lnTo>
                  <a:pt x="1791" y="305"/>
                </a:lnTo>
                <a:lnTo>
                  <a:pt x="1791" y="309"/>
                </a:lnTo>
                <a:lnTo>
                  <a:pt x="1789" y="317"/>
                </a:lnTo>
                <a:lnTo>
                  <a:pt x="1789" y="321"/>
                </a:lnTo>
                <a:lnTo>
                  <a:pt x="1786" y="326"/>
                </a:lnTo>
                <a:lnTo>
                  <a:pt x="1786" y="333"/>
                </a:lnTo>
                <a:lnTo>
                  <a:pt x="1784" y="338"/>
                </a:lnTo>
                <a:lnTo>
                  <a:pt x="1784" y="342"/>
                </a:lnTo>
                <a:lnTo>
                  <a:pt x="1781" y="350"/>
                </a:lnTo>
                <a:lnTo>
                  <a:pt x="1781" y="354"/>
                </a:lnTo>
                <a:lnTo>
                  <a:pt x="1779" y="361"/>
                </a:lnTo>
                <a:lnTo>
                  <a:pt x="1779" y="368"/>
                </a:lnTo>
                <a:lnTo>
                  <a:pt x="1777" y="378"/>
                </a:lnTo>
                <a:lnTo>
                  <a:pt x="1777" y="385"/>
                </a:lnTo>
                <a:lnTo>
                  <a:pt x="1774" y="392"/>
                </a:lnTo>
                <a:lnTo>
                  <a:pt x="1774" y="399"/>
                </a:lnTo>
                <a:lnTo>
                  <a:pt x="1772" y="406"/>
                </a:lnTo>
                <a:lnTo>
                  <a:pt x="1772" y="413"/>
                </a:lnTo>
                <a:lnTo>
                  <a:pt x="1770" y="418"/>
                </a:lnTo>
                <a:lnTo>
                  <a:pt x="1770" y="425"/>
                </a:lnTo>
                <a:lnTo>
                  <a:pt x="1767" y="430"/>
                </a:lnTo>
                <a:lnTo>
                  <a:pt x="1767" y="435"/>
                </a:lnTo>
                <a:lnTo>
                  <a:pt x="1765" y="442"/>
                </a:lnTo>
                <a:lnTo>
                  <a:pt x="1765" y="446"/>
                </a:lnTo>
                <a:lnTo>
                  <a:pt x="1763" y="451"/>
                </a:lnTo>
                <a:lnTo>
                  <a:pt x="1763" y="456"/>
                </a:lnTo>
                <a:lnTo>
                  <a:pt x="1760" y="458"/>
                </a:lnTo>
                <a:lnTo>
                  <a:pt x="1760" y="463"/>
                </a:lnTo>
                <a:lnTo>
                  <a:pt x="1758" y="465"/>
                </a:lnTo>
                <a:lnTo>
                  <a:pt x="1758" y="470"/>
                </a:lnTo>
                <a:lnTo>
                  <a:pt x="1755" y="470"/>
                </a:lnTo>
                <a:lnTo>
                  <a:pt x="1755" y="472"/>
                </a:lnTo>
                <a:lnTo>
                  <a:pt x="1753" y="472"/>
                </a:lnTo>
                <a:lnTo>
                  <a:pt x="1753" y="475"/>
                </a:lnTo>
                <a:lnTo>
                  <a:pt x="1748" y="475"/>
                </a:lnTo>
                <a:lnTo>
                  <a:pt x="1746" y="475"/>
                </a:lnTo>
                <a:lnTo>
                  <a:pt x="1746" y="475"/>
                </a:lnTo>
                <a:lnTo>
                  <a:pt x="1744" y="475"/>
                </a:lnTo>
                <a:lnTo>
                  <a:pt x="1744" y="472"/>
                </a:lnTo>
                <a:lnTo>
                  <a:pt x="1741" y="472"/>
                </a:lnTo>
                <a:lnTo>
                  <a:pt x="1741" y="470"/>
                </a:lnTo>
                <a:lnTo>
                  <a:pt x="1739" y="470"/>
                </a:lnTo>
                <a:lnTo>
                  <a:pt x="1739" y="468"/>
                </a:lnTo>
                <a:lnTo>
                  <a:pt x="1737" y="465"/>
                </a:lnTo>
                <a:lnTo>
                  <a:pt x="1737" y="465"/>
                </a:lnTo>
                <a:lnTo>
                  <a:pt x="1734" y="463"/>
                </a:lnTo>
                <a:lnTo>
                  <a:pt x="1734" y="461"/>
                </a:lnTo>
                <a:lnTo>
                  <a:pt x="1732" y="458"/>
                </a:lnTo>
                <a:lnTo>
                  <a:pt x="1732" y="456"/>
                </a:lnTo>
                <a:lnTo>
                  <a:pt x="1729" y="451"/>
                </a:lnTo>
                <a:lnTo>
                  <a:pt x="1729" y="444"/>
                </a:lnTo>
                <a:lnTo>
                  <a:pt x="1727" y="439"/>
                </a:lnTo>
                <a:lnTo>
                  <a:pt x="1727" y="435"/>
                </a:lnTo>
                <a:lnTo>
                  <a:pt x="1725" y="428"/>
                </a:lnTo>
                <a:lnTo>
                  <a:pt x="1725" y="420"/>
                </a:lnTo>
                <a:lnTo>
                  <a:pt x="1722" y="416"/>
                </a:lnTo>
                <a:lnTo>
                  <a:pt x="1722" y="409"/>
                </a:lnTo>
                <a:lnTo>
                  <a:pt x="1720" y="404"/>
                </a:lnTo>
                <a:lnTo>
                  <a:pt x="1720" y="399"/>
                </a:lnTo>
                <a:lnTo>
                  <a:pt x="1718" y="397"/>
                </a:lnTo>
                <a:lnTo>
                  <a:pt x="1718" y="392"/>
                </a:lnTo>
                <a:lnTo>
                  <a:pt x="1715" y="390"/>
                </a:lnTo>
                <a:lnTo>
                  <a:pt x="1715" y="387"/>
                </a:lnTo>
                <a:lnTo>
                  <a:pt x="1713" y="383"/>
                </a:lnTo>
                <a:lnTo>
                  <a:pt x="1713" y="378"/>
                </a:lnTo>
                <a:lnTo>
                  <a:pt x="1711" y="376"/>
                </a:lnTo>
                <a:lnTo>
                  <a:pt x="1711" y="371"/>
                </a:lnTo>
                <a:lnTo>
                  <a:pt x="1708" y="366"/>
                </a:lnTo>
                <a:lnTo>
                  <a:pt x="1708" y="364"/>
                </a:lnTo>
                <a:lnTo>
                  <a:pt x="1706" y="361"/>
                </a:lnTo>
                <a:lnTo>
                  <a:pt x="1706" y="359"/>
                </a:lnTo>
                <a:lnTo>
                  <a:pt x="1704" y="357"/>
                </a:lnTo>
                <a:lnTo>
                  <a:pt x="1704" y="354"/>
                </a:lnTo>
                <a:lnTo>
                  <a:pt x="1701" y="352"/>
                </a:lnTo>
                <a:lnTo>
                  <a:pt x="1701" y="350"/>
                </a:lnTo>
                <a:lnTo>
                  <a:pt x="1699" y="350"/>
                </a:lnTo>
                <a:lnTo>
                  <a:pt x="1699" y="347"/>
                </a:lnTo>
                <a:lnTo>
                  <a:pt x="1696" y="345"/>
                </a:lnTo>
                <a:lnTo>
                  <a:pt x="1696" y="342"/>
                </a:lnTo>
                <a:lnTo>
                  <a:pt x="1694" y="340"/>
                </a:lnTo>
                <a:lnTo>
                  <a:pt x="1692" y="338"/>
                </a:lnTo>
                <a:lnTo>
                  <a:pt x="1692" y="333"/>
                </a:lnTo>
                <a:lnTo>
                  <a:pt x="1689" y="331"/>
                </a:lnTo>
                <a:lnTo>
                  <a:pt x="1689" y="328"/>
                </a:lnTo>
                <a:lnTo>
                  <a:pt x="1687" y="326"/>
                </a:lnTo>
                <a:lnTo>
                  <a:pt x="1687" y="324"/>
                </a:lnTo>
                <a:lnTo>
                  <a:pt x="1685" y="321"/>
                </a:lnTo>
                <a:lnTo>
                  <a:pt x="1685" y="321"/>
                </a:lnTo>
                <a:lnTo>
                  <a:pt x="1682" y="319"/>
                </a:lnTo>
                <a:lnTo>
                  <a:pt x="1682" y="319"/>
                </a:lnTo>
                <a:lnTo>
                  <a:pt x="1680" y="317"/>
                </a:lnTo>
                <a:lnTo>
                  <a:pt x="1680" y="314"/>
                </a:lnTo>
                <a:lnTo>
                  <a:pt x="1678" y="314"/>
                </a:lnTo>
                <a:lnTo>
                  <a:pt x="1678" y="314"/>
                </a:lnTo>
                <a:lnTo>
                  <a:pt x="1675" y="312"/>
                </a:lnTo>
                <a:lnTo>
                  <a:pt x="1675" y="314"/>
                </a:lnTo>
                <a:lnTo>
                  <a:pt x="1673" y="314"/>
                </a:lnTo>
                <a:lnTo>
                  <a:pt x="1673" y="314"/>
                </a:lnTo>
                <a:lnTo>
                  <a:pt x="1670" y="314"/>
                </a:lnTo>
                <a:lnTo>
                  <a:pt x="1670" y="314"/>
                </a:lnTo>
                <a:lnTo>
                  <a:pt x="1668" y="314"/>
                </a:lnTo>
                <a:lnTo>
                  <a:pt x="1668" y="317"/>
                </a:lnTo>
                <a:lnTo>
                  <a:pt x="1666" y="317"/>
                </a:lnTo>
                <a:lnTo>
                  <a:pt x="1666" y="317"/>
                </a:lnTo>
                <a:lnTo>
                  <a:pt x="1663" y="317"/>
                </a:lnTo>
                <a:lnTo>
                  <a:pt x="1663" y="317"/>
                </a:lnTo>
                <a:lnTo>
                  <a:pt x="1661" y="317"/>
                </a:lnTo>
                <a:lnTo>
                  <a:pt x="1661" y="317"/>
                </a:lnTo>
                <a:lnTo>
                  <a:pt x="1659" y="319"/>
                </a:lnTo>
                <a:lnTo>
                  <a:pt x="1659" y="319"/>
                </a:lnTo>
                <a:lnTo>
                  <a:pt x="1656" y="319"/>
                </a:lnTo>
                <a:lnTo>
                  <a:pt x="1656" y="321"/>
                </a:lnTo>
                <a:lnTo>
                  <a:pt x="1654" y="324"/>
                </a:lnTo>
                <a:lnTo>
                  <a:pt x="1654" y="324"/>
                </a:lnTo>
                <a:lnTo>
                  <a:pt x="1652" y="326"/>
                </a:lnTo>
                <a:lnTo>
                  <a:pt x="1652" y="328"/>
                </a:lnTo>
                <a:lnTo>
                  <a:pt x="1649" y="328"/>
                </a:lnTo>
                <a:lnTo>
                  <a:pt x="1649" y="331"/>
                </a:lnTo>
                <a:lnTo>
                  <a:pt x="1647" y="331"/>
                </a:lnTo>
                <a:lnTo>
                  <a:pt x="1647" y="333"/>
                </a:lnTo>
                <a:lnTo>
                  <a:pt x="1644" y="333"/>
                </a:lnTo>
                <a:lnTo>
                  <a:pt x="1644" y="333"/>
                </a:lnTo>
                <a:lnTo>
                  <a:pt x="1642" y="335"/>
                </a:lnTo>
                <a:lnTo>
                  <a:pt x="1642" y="335"/>
                </a:lnTo>
                <a:lnTo>
                  <a:pt x="1640" y="335"/>
                </a:lnTo>
                <a:lnTo>
                  <a:pt x="1637" y="338"/>
                </a:lnTo>
                <a:lnTo>
                  <a:pt x="1637" y="340"/>
                </a:lnTo>
                <a:lnTo>
                  <a:pt x="1635" y="342"/>
                </a:lnTo>
                <a:lnTo>
                  <a:pt x="1635" y="345"/>
                </a:lnTo>
                <a:lnTo>
                  <a:pt x="1633" y="347"/>
                </a:lnTo>
                <a:lnTo>
                  <a:pt x="1633" y="352"/>
                </a:lnTo>
                <a:lnTo>
                  <a:pt x="1630" y="357"/>
                </a:lnTo>
                <a:lnTo>
                  <a:pt x="1630" y="359"/>
                </a:lnTo>
                <a:lnTo>
                  <a:pt x="1628" y="366"/>
                </a:lnTo>
                <a:lnTo>
                  <a:pt x="1628" y="371"/>
                </a:lnTo>
                <a:lnTo>
                  <a:pt x="1626" y="376"/>
                </a:lnTo>
                <a:lnTo>
                  <a:pt x="1626" y="380"/>
                </a:lnTo>
                <a:lnTo>
                  <a:pt x="1623" y="385"/>
                </a:lnTo>
                <a:lnTo>
                  <a:pt x="1623" y="392"/>
                </a:lnTo>
                <a:lnTo>
                  <a:pt x="1621" y="399"/>
                </a:lnTo>
                <a:lnTo>
                  <a:pt x="1621" y="406"/>
                </a:lnTo>
                <a:lnTo>
                  <a:pt x="1618" y="413"/>
                </a:lnTo>
                <a:lnTo>
                  <a:pt x="1618" y="423"/>
                </a:lnTo>
                <a:lnTo>
                  <a:pt x="1616" y="432"/>
                </a:lnTo>
                <a:lnTo>
                  <a:pt x="1616" y="442"/>
                </a:lnTo>
                <a:lnTo>
                  <a:pt x="1614" y="454"/>
                </a:lnTo>
                <a:lnTo>
                  <a:pt x="1614" y="463"/>
                </a:lnTo>
                <a:lnTo>
                  <a:pt x="1611" y="475"/>
                </a:lnTo>
                <a:lnTo>
                  <a:pt x="1611" y="489"/>
                </a:lnTo>
                <a:lnTo>
                  <a:pt x="1609" y="501"/>
                </a:lnTo>
                <a:lnTo>
                  <a:pt x="1609" y="515"/>
                </a:lnTo>
                <a:lnTo>
                  <a:pt x="1607" y="527"/>
                </a:lnTo>
                <a:lnTo>
                  <a:pt x="1607" y="539"/>
                </a:lnTo>
                <a:lnTo>
                  <a:pt x="1604" y="550"/>
                </a:lnTo>
                <a:lnTo>
                  <a:pt x="1604" y="560"/>
                </a:lnTo>
                <a:lnTo>
                  <a:pt x="1602" y="569"/>
                </a:lnTo>
                <a:lnTo>
                  <a:pt x="1602" y="576"/>
                </a:lnTo>
                <a:lnTo>
                  <a:pt x="1600" y="586"/>
                </a:lnTo>
                <a:lnTo>
                  <a:pt x="1600" y="593"/>
                </a:lnTo>
                <a:lnTo>
                  <a:pt x="1597" y="602"/>
                </a:lnTo>
                <a:lnTo>
                  <a:pt x="1597" y="609"/>
                </a:lnTo>
                <a:lnTo>
                  <a:pt x="1595" y="616"/>
                </a:lnTo>
                <a:lnTo>
                  <a:pt x="1595" y="621"/>
                </a:lnTo>
                <a:lnTo>
                  <a:pt x="1592" y="628"/>
                </a:lnTo>
                <a:lnTo>
                  <a:pt x="1592" y="633"/>
                </a:lnTo>
                <a:lnTo>
                  <a:pt x="1590" y="638"/>
                </a:lnTo>
                <a:lnTo>
                  <a:pt x="1590" y="640"/>
                </a:lnTo>
                <a:lnTo>
                  <a:pt x="1588" y="645"/>
                </a:lnTo>
                <a:lnTo>
                  <a:pt x="1588" y="647"/>
                </a:lnTo>
                <a:lnTo>
                  <a:pt x="1585" y="650"/>
                </a:lnTo>
                <a:lnTo>
                  <a:pt x="1583" y="652"/>
                </a:lnTo>
                <a:lnTo>
                  <a:pt x="1583" y="652"/>
                </a:lnTo>
                <a:lnTo>
                  <a:pt x="1581" y="652"/>
                </a:lnTo>
                <a:lnTo>
                  <a:pt x="1581" y="654"/>
                </a:lnTo>
                <a:lnTo>
                  <a:pt x="1578" y="654"/>
                </a:lnTo>
                <a:lnTo>
                  <a:pt x="1578" y="654"/>
                </a:lnTo>
                <a:lnTo>
                  <a:pt x="1576" y="657"/>
                </a:lnTo>
                <a:lnTo>
                  <a:pt x="1576" y="657"/>
                </a:lnTo>
                <a:lnTo>
                  <a:pt x="1574" y="657"/>
                </a:lnTo>
                <a:lnTo>
                  <a:pt x="1574" y="657"/>
                </a:lnTo>
                <a:lnTo>
                  <a:pt x="1571" y="657"/>
                </a:lnTo>
                <a:lnTo>
                  <a:pt x="1571" y="657"/>
                </a:lnTo>
                <a:lnTo>
                  <a:pt x="1569" y="657"/>
                </a:lnTo>
                <a:lnTo>
                  <a:pt x="1569" y="657"/>
                </a:lnTo>
                <a:lnTo>
                  <a:pt x="1567" y="654"/>
                </a:lnTo>
                <a:lnTo>
                  <a:pt x="1567" y="654"/>
                </a:lnTo>
                <a:lnTo>
                  <a:pt x="1564" y="654"/>
                </a:lnTo>
                <a:lnTo>
                  <a:pt x="1564" y="654"/>
                </a:lnTo>
                <a:lnTo>
                  <a:pt x="1562" y="652"/>
                </a:lnTo>
                <a:lnTo>
                  <a:pt x="1562" y="652"/>
                </a:lnTo>
                <a:lnTo>
                  <a:pt x="1559" y="652"/>
                </a:lnTo>
                <a:lnTo>
                  <a:pt x="1559" y="650"/>
                </a:lnTo>
                <a:lnTo>
                  <a:pt x="1557" y="650"/>
                </a:lnTo>
                <a:lnTo>
                  <a:pt x="1555" y="650"/>
                </a:lnTo>
                <a:lnTo>
                  <a:pt x="1555" y="650"/>
                </a:lnTo>
                <a:lnTo>
                  <a:pt x="1552" y="652"/>
                </a:lnTo>
                <a:lnTo>
                  <a:pt x="1552" y="652"/>
                </a:lnTo>
                <a:lnTo>
                  <a:pt x="1550" y="652"/>
                </a:lnTo>
                <a:lnTo>
                  <a:pt x="1550" y="654"/>
                </a:lnTo>
                <a:lnTo>
                  <a:pt x="1548" y="654"/>
                </a:lnTo>
                <a:lnTo>
                  <a:pt x="1548" y="657"/>
                </a:lnTo>
                <a:lnTo>
                  <a:pt x="1545" y="659"/>
                </a:lnTo>
                <a:lnTo>
                  <a:pt x="1545" y="659"/>
                </a:lnTo>
                <a:lnTo>
                  <a:pt x="1543" y="659"/>
                </a:lnTo>
                <a:lnTo>
                  <a:pt x="1543" y="661"/>
                </a:lnTo>
                <a:lnTo>
                  <a:pt x="1541" y="661"/>
                </a:lnTo>
                <a:lnTo>
                  <a:pt x="1541" y="664"/>
                </a:lnTo>
                <a:lnTo>
                  <a:pt x="1538" y="664"/>
                </a:lnTo>
                <a:lnTo>
                  <a:pt x="1538" y="666"/>
                </a:lnTo>
                <a:lnTo>
                  <a:pt x="1536" y="666"/>
                </a:lnTo>
                <a:lnTo>
                  <a:pt x="1536" y="668"/>
                </a:lnTo>
                <a:lnTo>
                  <a:pt x="1533" y="671"/>
                </a:lnTo>
                <a:lnTo>
                  <a:pt x="1533" y="671"/>
                </a:lnTo>
                <a:lnTo>
                  <a:pt x="1531" y="673"/>
                </a:lnTo>
                <a:lnTo>
                  <a:pt x="1529" y="673"/>
                </a:lnTo>
                <a:lnTo>
                  <a:pt x="1526" y="673"/>
                </a:lnTo>
                <a:lnTo>
                  <a:pt x="1526" y="673"/>
                </a:lnTo>
                <a:lnTo>
                  <a:pt x="1524" y="671"/>
                </a:lnTo>
                <a:lnTo>
                  <a:pt x="1524" y="668"/>
                </a:lnTo>
                <a:lnTo>
                  <a:pt x="1522" y="666"/>
                </a:lnTo>
                <a:lnTo>
                  <a:pt x="1522" y="664"/>
                </a:lnTo>
                <a:lnTo>
                  <a:pt x="1519" y="661"/>
                </a:lnTo>
                <a:lnTo>
                  <a:pt x="1519" y="659"/>
                </a:lnTo>
                <a:lnTo>
                  <a:pt x="1517" y="657"/>
                </a:lnTo>
                <a:lnTo>
                  <a:pt x="1517" y="652"/>
                </a:lnTo>
                <a:lnTo>
                  <a:pt x="1515" y="650"/>
                </a:lnTo>
                <a:lnTo>
                  <a:pt x="1515" y="647"/>
                </a:lnTo>
                <a:lnTo>
                  <a:pt x="1512" y="645"/>
                </a:lnTo>
                <a:lnTo>
                  <a:pt x="1512" y="642"/>
                </a:lnTo>
                <a:lnTo>
                  <a:pt x="1510" y="640"/>
                </a:lnTo>
                <a:lnTo>
                  <a:pt x="1510" y="638"/>
                </a:lnTo>
                <a:lnTo>
                  <a:pt x="1507" y="635"/>
                </a:lnTo>
                <a:lnTo>
                  <a:pt x="1507" y="631"/>
                </a:lnTo>
                <a:lnTo>
                  <a:pt x="1505" y="628"/>
                </a:lnTo>
                <a:lnTo>
                  <a:pt x="1505" y="624"/>
                </a:lnTo>
                <a:lnTo>
                  <a:pt x="1503" y="621"/>
                </a:lnTo>
                <a:lnTo>
                  <a:pt x="1503" y="616"/>
                </a:lnTo>
                <a:lnTo>
                  <a:pt x="1500" y="612"/>
                </a:lnTo>
                <a:lnTo>
                  <a:pt x="1500" y="607"/>
                </a:lnTo>
                <a:lnTo>
                  <a:pt x="1498" y="602"/>
                </a:lnTo>
                <a:lnTo>
                  <a:pt x="1498" y="598"/>
                </a:lnTo>
                <a:lnTo>
                  <a:pt x="1496" y="593"/>
                </a:lnTo>
                <a:lnTo>
                  <a:pt x="1496" y="588"/>
                </a:lnTo>
                <a:lnTo>
                  <a:pt x="1493" y="586"/>
                </a:lnTo>
                <a:lnTo>
                  <a:pt x="1493" y="581"/>
                </a:lnTo>
                <a:lnTo>
                  <a:pt x="1491" y="576"/>
                </a:lnTo>
                <a:lnTo>
                  <a:pt x="1491" y="574"/>
                </a:lnTo>
                <a:lnTo>
                  <a:pt x="1489" y="569"/>
                </a:lnTo>
                <a:lnTo>
                  <a:pt x="1489" y="567"/>
                </a:lnTo>
                <a:lnTo>
                  <a:pt x="1486" y="562"/>
                </a:lnTo>
                <a:lnTo>
                  <a:pt x="1486" y="557"/>
                </a:lnTo>
                <a:lnTo>
                  <a:pt x="1484" y="555"/>
                </a:lnTo>
                <a:lnTo>
                  <a:pt x="1484" y="550"/>
                </a:lnTo>
                <a:lnTo>
                  <a:pt x="1481" y="546"/>
                </a:lnTo>
                <a:lnTo>
                  <a:pt x="1481" y="541"/>
                </a:lnTo>
                <a:lnTo>
                  <a:pt x="1479" y="539"/>
                </a:lnTo>
                <a:lnTo>
                  <a:pt x="1479" y="536"/>
                </a:lnTo>
                <a:lnTo>
                  <a:pt x="1477" y="534"/>
                </a:lnTo>
                <a:lnTo>
                  <a:pt x="1474" y="534"/>
                </a:lnTo>
                <a:lnTo>
                  <a:pt x="1474" y="531"/>
                </a:lnTo>
                <a:lnTo>
                  <a:pt x="1472" y="529"/>
                </a:lnTo>
                <a:lnTo>
                  <a:pt x="1472" y="527"/>
                </a:lnTo>
                <a:lnTo>
                  <a:pt x="1470" y="527"/>
                </a:lnTo>
                <a:lnTo>
                  <a:pt x="1470" y="524"/>
                </a:lnTo>
                <a:lnTo>
                  <a:pt x="1467" y="522"/>
                </a:lnTo>
                <a:lnTo>
                  <a:pt x="1467" y="520"/>
                </a:lnTo>
                <a:lnTo>
                  <a:pt x="1465" y="515"/>
                </a:lnTo>
                <a:lnTo>
                  <a:pt x="1465" y="513"/>
                </a:lnTo>
                <a:lnTo>
                  <a:pt x="1463" y="508"/>
                </a:lnTo>
                <a:lnTo>
                  <a:pt x="1463" y="503"/>
                </a:lnTo>
                <a:lnTo>
                  <a:pt x="1460" y="496"/>
                </a:lnTo>
                <a:lnTo>
                  <a:pt x="1460" y="491"/>
                </a:lnTo>
                <a:lnTo>
                  <a:pt x="1458" y="487"/>
                </a:lnTo>
                <a:lnTo>
                  <a:pt x="1458" y="482"/>
                </a:lnTo>
                <a:lnTo>
                  <a:pt x="1455" y="477"/>
                </a:lnTo>
                <a:lnTo>
                  <a:pt x="1455" y="475"/>
                </a:lnTo>
                <a:lnTo>
                  <a:pt x="1453" y="470"/>
                </a:lnTo>
                <a:lnTo>
                  <a:pt x="1453" y="465"/>
                </a:lnTo>
                <a:lnTo>
                  <a:pt x="1451" y="463"/>
                </a:lnTo>
                <a:lnTo>
                  <a:pt x="1451" y="458"/>
                </a:lnTo>
                <a:lnTo>
                  <a:pt x="1448" y="456"/>
                </a:lnTo>
                <a:lnTo>
                  <a:pt x="1448" y="454"/>
                </a:lnTo>
                <a:lnTo>
                  <a:pt x="1446" y="451"/>
                </a:lnTo>
                <a:lnTo>
                  <a:pt x="1446" y="449"/>
                </a:lnTo>
                <a:lnTo>
                  <a:pt x="1444" y="446"/>
                </a:lnTo>
                <a:lnTo>
                  <a:pt x="1444" y="444"/>
                </a:lnTo>
                <a:lnTo>
                  <a:pt x="1441" y="442"/>
                </a:lnTo>
                <a:lnTo>
                  <a:pt x="1441" y="437"/>
                </a:lnTo>
                <a:lnTo>
                  <a:pt x="1439" y="435"/>
                </a:lnTo>
                <a:lnTo>
                  <a:pt x="1439" y="430"/>
                </a:lnTo>
                <a:lnTo>
                  <a:pt x="1437" y="425"/>
                </a:lnTo>
                <a:lnTo>
                  <a:pt x="1437" y="420"/>
                </a:lnTo>
                <a:lnTo>
                  <a:pt x="1434" y="416"/>
                </a:lnTo>
                <a:lnTo>
                  <a:pt x="1434" y="409"/>
                </a:lnTo>
                <a:lnTo>
                  <a:pt x="1432" y="404"/>
                </a:lnTo>
                <a:lnTo>
                  <a:pt x="1432" y="397"/>
                </a:lnTo>
                <a:lnTo>
                  <a:pt x="1430" y="392"/>
                </a:lnTo>
                <a:lnTo>
                  <a:pt x="1430" y="385"/>
                </a:lnTo>
                <a:lnTo>
                  <a:pt x="1427" y="380"/>
                </a:lnTo>
                <a:lnTo>
                  <a:pt x="1427" y="373"/>
                </a:lnTo>
                <a:lnTo>
                  <a:pt x="1425" y="368"/>
                </a:lnTo>
                <a:lnTo>
                  <a:pt x="1425" y="361"/>
                </a:lnTo>
                <a:lnTo>
                  <a:pt x="1422" y="354"/>
                </a:lnTo>
                <a:lnTo>
                  <a:pt x="1420" y="350"/>
                </a:lnTo>
                <a:lnTo>
                  <a:pt x="1420" y="342"/>
                </a:lnTo>
                <a:lnTo>
                  <a:pt x="1418" y="335"/>
                </a:lnTo>
                <a:lnTo>
                  <a:pt x="1418" y="328"/>
                </a:lnTo>
                <a:lnTo>
                  <a:pt x="1415" y="321"/>
                </a:lnTo>
                <a:lnTo>
                  <a:pt x="1415" y="314"/>
                </a:lnTo>
                <a:lnTo>
                  <a:pt x="1413" y="309"/>
                </a:lnTo>
                <a:lnTo>
                  <a:pt x="1413" y="302"/>
                </a:lnTo>
                <a:lnTo>
                  <a:pt x="1411" y="295"/>
                </a:lnTo>
                <a:lnTo>
                  <a:pt x="1411" y="291"/>
                </a:lnTo>
                <a:lnTo>
                  <a:pt x="1408" y="286"/>
                </a:lnTo>
                <a:lnTo>
                  <a:pt x="1408" y="279"/>
                </a:lnTo>
                <a:lnTo>
                  <a:pt x="1406" y="274"/>
                </a:lnTo>
                <a:lnTo>
                  <a:pt x="1406" y="269"/>
                </a:lnTo>
                <a:lnTo>
                  <a:pt x="1404" y="267"/>
                </a:lnTo>
                <a:lnTo>
                  <a:pt x="1404" y="262"/>
                </a:lnTo>
                <a:lnTo>
                  <a:pt x="1401" y="257"/>
                </a:lnTo>
                <a:lnTo>
                  <a:pt x="1401" y="253"/>
                </a:lnTo>
                <a:lnTo>
                  <a:pt x="1399" y="246"/>
                </a:lnTo>
                <a:lnTo>
                  <a:pt x="1399" y="239"/>
                </a:lnTo>
                <a:lnTo>
                  <a:pt x="1396" y="231"/>
                </a:lnTo>
                <a:lnTo>
                  <a:pt x="1396" y="224"/>
                </a:lnTo>
                <a:lnTo>
                  <a:pt x="1394" y="215"/>
                </a:lnTo>
                <a:lnTo>
                  <a:pt x="1394" y="205"/>
                </a:lnTo>
                <a:lnTo>
                  <a:pt x="1392" y="196"/>
                </a:lnTo>
                <a:lnTo>
                  <a:pt x="1392" y="187"/>
                </a:lnTo>
                <a:lnTo>
                  <a:pt x="1389" y="177"/>
                </a:lnTo>
                <a:lnTo>
                  <a:pt x="1389" y="170"/>
                </a:lnTo>
                <a:lnTo>
                  <a:pt x="1387" y="165"/>
                </a:lnTo>
                <a:lnTo>
                  <a:pt x="1387" y="161"/>
                </a:lnTo>
                <a:lnTo>
                  <a:pt x="1385" y="156"/>
                </a:lnTo>
                <a:lnTo>
                  <a:pt x="1385" y="151"/>
                </a:lnTo>
                <a:lnTo>
                  <a:pt x="1382" y="149"/>
                </a:lnTo>
                <a:lnTo>
                  <a:pt x="1382" y="144"/>
                </a:lnTo>
                <a:lnTo>
                  <a:pt x="1380" y="139"/>
                </a:lnTo>
                <a:lnTo>
                  <a:pt x="1380" y="137"/>
                </a:lnTo>
                <a:lnTo>
                  <a:pt x="1378" y="132"/>
                </a:lnTo>
                <a:lnTo>
                  <a:pt x="1378" y="128"/>
                </a:lnTo>
                <a:lnTo>
                  <a:pt x="1375" y="123"/>
                </a:lnTo>
                <a:lnTo>
                  <a:pt x="1375" y="118"/>
                </a:lnTo>
                <a:lnTo>
                  <a:pt x="1373" y="113"/>
                </a:lnTo>
                <a:lnTo>
                  <a:pt x="1373" y="106"/>
                </a:lnTo>
                <a:lnTo>
                  <a:pt x="1370" y="104"/>
                </a:lnTo>
                <a:lnTo>
                  <a:pt x="1370" y="102"/>
                </a:lnTo>
                <a:lnTo>
                  <a:pt x="1368" y="102"/>
                </a:lnTo>
                <a:lnTo>
                  <a:pt x="1368" y="99"/>
                </a:lnTo>
                <a:lnTo>
                  <a:pt x="1366" y="99"/>
                </a:lnTo>
                <a:lnTo>
                  <a:pt x="1363" y="102"/>
                </a:lnTo>
                <a:lnTo>
                  <a:pt x="1363" y="102"/>
                </a:lnTo>
                <a:lnTo>
                  <a:pt x="1361" y="102"/>
                </a:lnTo>
                <a:lnTo>
                  <a:pt x="1361" y="102"/>
                </a:lnTo>
                <a:lnTo>
                  <a:pt x="1359" y="102"/>
                </a:lnTo>
                <a:lnTo>
                  <a:pt x="1359" y="102"/>
                </a:lnTo>
                <a:lnTo>
                  <a:pt x="1356" y="102"/>
                </a:lnTo>
                <a:lnTo>
                  <a:pt x="1356" y="102"/>
                </a:lnTo>
                <a:lnTo>
                  <a:pt x="1354" y="102"/>
                </a:lnTo>
                <a:lnTo>
                  <a:pt x="1354" y="104"/>
                </a:lnTo>
                <a:lnTo>
                  <a:pt x="1352" y="104"/>
                </a:lnTo>
                <a:lnTo>
                  <a:pt x="1352" y="106"/>
                </a:lnTo>
                <a:lnTo>
                  <a:pt x="1349" y="109"/>
                </a:lnTo>
                <a:lnTo>
                  <a:pt x="1349" y="111"/>
                </a:lnTo>
                <a:lnTo>
                  <a:pt x="1347" y="116"/>
                </a:lnTo>
                <a:lnTo>
                  <a:pt x="1347" y="120"/>
                </a:lnTo>
                <a:lnTo>
                  <a:pt x="1344" y="125"/>
                </a:lnTo>
                <a:lnTo>
                  <a:pt x="1344" y="132"/>
                </a:lnTo>
                <a:lnTo>
                  <a:pt x="1342" y="139"/>
                </a:lnTo>
                <a:lnTo>
                  <a:pt x="1342" y="146"/>
                </a:lnTo>
                <a:lnTo>
                  <a:pt x="1340" y="156"/>
                </a:lnTo>
                <a:lnTo>
                  <a:pt x="1340" y="165"/>
                </a:lnTo>
                <a:lnTo>
                  <a:pt x="1337" y="177"/>
                </a:lnTo>
                <a:lnTo>
                  <a:pt x="1337" y="189"/>
                </a:lnTo>
                <a:lnTo>
                  <a:pt x="1335" y="201"/>
                </a:lnTo>
                <a:lnTo>
                  <a:pt x="1335" y="213"/>
                </a:lnTo>
                <a:lnTo>
                  <a:pt x="1333" y="224"/>
                </a:lnTo>
                <a:lnTo>
                  <a:pt x="1333" y="239"/>
                </a:lnTo>
                <a:lnTo>
                  <a:pt x="1330" y="250"/>
                </a:lnTo>
                <a:lnTo>
                  <a:pt x="1330" y="265"/>
                </a:lnTo>
                <a:lnTo>
                  <a:pt x="1328" y="281"/>
                </a:lnTo>
                <a:lnTo>
                  <a:pt x="1328" y="298"/>
                </a:lnTo>
                <a:lnTo>
                  <a:pt x="1326" y="317"/>
                </a:lnTo>
                <a:lnTo>
                  <a:pt x="1326" y="335"/>
                </a:lnTo>
                <a:lnTo>
                  <a:pt x="1323" y="354"/>
                </a:lnTo>
                <a:lnTo>
                  <a:pt x="1323" y="373"/>
                </a:lnTo>
                <a:lnTo>
                  <a:pt x="1321" y="392"/>
                </a:lnTo>
                <a:lnTo>
                  <a:pt x="1321" y="409"/>
                </a:lnTo>
                <a:lnTo>
                  <a:pt x="1318" y="425"/>
                </a:lnTo>
                <a:lnTo>
                  <a:pt x="1318" y="439"/>
                </a:lnTo>
                <a:lnTo>
                  <a:pt x="1316" y="454"/>
                </a:lnTo>
                <a:lnTo>
                  <a:pt x="1316" y="465"/>
                </a:lnTo>
                <a:lnTo>
                  <a:pt x="1314" y="475"/>
                </a:lnTo>
                <a:lnTo>
                  <a:pt x="1314" y="482"/>
                </a:lnTo>
                <a:lnTo>
                  <a:pt x="1311" y="489"/>
                </a:lnTo>
                <a:lnTo>
                  <a:pt x="1309" y="494"/>
                </a:lnTo>
                <a:lnTo>
                  <a:pt x="1309" y="496"/>
                </a:lnTo>
                <a:lnTo>
                  <a:pt x="1307" y="496"/>
                </a:lnTo>
                <a:lnTo>
                  <a:pt x="1307" y="498"/>
                </a:lnTo>
                <a:lnTo>
                  <a:pt x="1304" y="498"/>
                </a:lnTo>
                <a:lnTo>
                  <a:pt x="1304" y="498"/>
                </a:lnTo>
                <a:lnTo>
                  <a:pt x="1302" y="496"/>
                </a:lnTo>
                <a:lnTo>
                  <a:pt x="1302" y="496"/>
                </a:lnTo>
                <a:lnTo>
                  <a:pt x="1300" y="494"/>
                </a:lnTo>
                <a:lnTo>
                  <a:pt x="1300" y="491"/>
                </a:lnTo>
                <a:lnTo>
                  <a:pt x="1297" y="487"/>
                </a:lnTo>
                <a:lnTo>
                  <a:pt x="1297" y="484"/>
                </a:lnTo>
                <a:lnTo>
                  <a:pt x="1295" y="479"/>
                </a:lnTo>
                <a:lnTo>
                  <a:pt x="1295" y="477"/>
                </a:lnTo>
                <a:lnTo>
                  <a:pt x="1293" y="472"/>
                </a:lnTo>
                <a:lnTo>
                  <a:pt x="1293" y="468"/>
                </a:lnTo>
                <a:lnTo>
                  <a:pt x="1290" y="463"/>
                </a:lnTo>
                <a:lnTo>
                  <a:pt x="1290" y="456"/>
                </a:lnTo>
                <a:lnTo>
                  <a:pt x="1288" y="451"/>
                </a:lnTo>
                <a:lnTo>
                  <a:pt x="1288" y="444"/>
                </a:lnTo>
                <a:lnTo>
                  <a:pt x="1285" y="439"/>
                </a:lnTo>
                <a:lnTo>
                  <a:pt x="1285" y="435"/>
                </a:lnTo>
                <a:lnTo>
                  <a:pt x="1283" y="430"/>
                </a:lnTo>
                <a:lnTo>
                  <a:pt x="1283" y="428"/>
                </a:lnTo>
                <a:lnTo>
                  <a:pt x="1281" y="423"/>
                </a:lnTo>
                <a:lnTo>
                  <a:pt x="1281" y="420"/>
                </a:lnTo>
                <a:lnTo>
                  <a:pt x="1278" y="416"/>
                </a:lnTo>
                <a:lnTo>
                  <a:pt x="1278" y="413"/>
                </a:lnTo>
                <a:lnTo>
                  <a:pt x="1276" y="409"/>
                </a:lnTo>
                <a:lnTo>
                  <a:pt x="1276" y="404"/>
                </a:lnTo>
                <a:lnTo>
                  <a:pt x="1274" y="399"/>
                </a:lnTo>
                <a:lnTo>
                  <a:pt x="1274" y="394"/>
                </a:lnTo>
                <a:lnTo>
                  <a:pt x="1271" y="390"/>
                </a:lnTo>
                <a:lnTo>
                  <a:pt x="1271" y="385"/>
                </a:lnTo>
                <a:lnTo>
                  <a:pt x="1269" y="378"/>
                </a:lnTo>
                <a:lnTo>
                  <a:pt x="1269" y="373"/>
                </a:lnTo>
                <a:lnTo>
                  <a:pt x="1267" y="368"/>
                </a:lnTo>
                <a:lnTo>
                  <a:pt x="1267" y="364"/>
                </a:lnTo>
                <a:lnTo>
                  <a:pt x="1264" y="359"/>
                </a:lnTo>
                <a:lnTo>
                  <a:pt x="1264" y="354"/>
                </a:lnTo>
                <a:lnTo>
                  <a:pt x="1262" y="350"/>
                </a:lnTo>
                <a:lnTo>
                  <a:pt x="1262" y="345"/>
                </a:lnTo>
                <a:lnTo>
                  <a:pt x="1259" y="338"/>
                </a:lnTo>
                <a:lnTo>
                  <a:pt x="1259" y="333"/>
                </a:lnTo>
                <a:lnTo>
                  <a:pt x="1257" y="328"/>
                </a:lnTo>
                <a:lnTo>
                  <a:pt x="1255" y="324"/>
                </a:lnTo>
                <a:lnTo>
                  <a:pt x="1255" y="319"/>
                </a:lnTo>
                <a:lnTo>
                  <a:pt x="1252" y="314"/>
                </a:lnTo>
                <a:lnTo>
                  <a:pt x="1252" y="309"/>
                </a:lnTo>
                <a:lnTo>
                  <a:pt x="1250" y="307"/>
                </a:lnTo>
                <a:lnTo>
                  <a:pt x="1250" y="302"/>
                </a:lnTo>
                <a:lnTo>
                  <a:pt x="1248" y="298"/>
                </a:lnTo>
                <a:lnTo>
                  <a:pt x="1248" y="295"/>
                </a:lnTo>
                <a:lnTo>
                  <a:pt x="1245" y="291"/>
                </a:lnTo>
                <a:lnTo>
                  <a:pt x="1245" y="288"/>
                </a:lnTo>
                <a:lnTo>
                  <a:pt x="1243" y="286"/>
                </a:lnTo>
                <a:lnTo>
                  <a:pt x="1243" y="281"/>
                </a:lnTo>
                <a:lnTo>
                  <a:pt x="1241" y="279"/>
                </a:lnTo>
                <a:lnTo>
                  <a:pt x="1241" y="276"/>
                </a:lnTo>
                <a:lnTo>
                  <a:pt x="1238" y="272"/>
                </a:lnTo>
                <a:lnTo>
                  <a:pt x="1238" y="269"/>
                </a:lnTo>
                <a:lnTo>
                  <a:pt x="1236" y="267"/>
                </a:lnTo>
                <a:lnTo>
                  <a:pt x="1236" y="267"/>
                </a:lnTo>
                <a:lnTo>
                  <a:pt x="1233" y="265"/>
                </a:lnTo>
                <a:lnTo>
                  <a:pt x="1233" y="265"/>
                </a:lnTo>
                <a:lnTo>
                  <a:pt x="1231" y="265"/>
                </a:lnTo>
                <a:lnTo>
                  <a:pt x="1231" y="262"/>
                </a:lnTo>
                <a:lnTo>
                  <a:pt x="1229" y="262"/>
                </a:lnTo>
                <a:lnTo>
                  <a:pt x="1229" y="262"/>
                </a:lnTo>
                <a:lnTo>
                  <a:pt x="1226" y="262"/>
                </a:lnTo>
                <a:lnTo>
                  <a:pt x="1226" y="262"/>
                </a:lnTo>
                <a:lnTo>
                  <a:pt x="1224" y="262"/>
                </a:lnTo>
                <a:lnTo>
                  <a:pt x="1224" y="262"/>
                </a:lnTo>
                <a:lnTo>
                  <a:pt x="1222" y="265"/>
                </a:lnTo>
                <a:lnTo>
                  <a:pt x="1222" y="265"/>
                </a:lnTo>
                <a:lnTo>
                  <a:pt x="1219" y="265"/>
                </a:lnTo>
                <a:lnTo>
                  <a:pt x="1219" y="267"/>
                </a:lnTo>
                <a:lnTo>
                  <a:pt x="1217" y="267"/>
                </a:lnTo>
                <a:lnTo>
                  <a:pt x="1217" y="269"/>
                </a:lnTo>
                <a:lnTo>
                  <a:pt x="1215" y="269"/>
                </a:lnTo>
                <a:lnTo>
                  <a:pt x="1215" y="269"/>
                </a:lnTo>
                <a:lnTo>
                  <a:pt x="1212" y="269"/>
                </a:lnTo>
                <a:lnTo>
                  <a:pt x="1212" y="272"/>
                </a:lnTo>
                <a:lnTo>
                  <a:pt x="1210" y="269"/>
                </a:lnTo>
                <a:lnTo>
                  <a:pt x="1210" y="269"/>
                </a:lnTo>
                <a:lnTo>
                  <a:pt x="1207" y="269"/>
                </a:lnTo>
                <a:lnTo>
                  <a:pt x="1207" y="267"/>
                </a:lnTo>
                <a:lnTo>
                  <a:pt x="1205" y="267"/>
                </a:lnTo>
                <a:lnTo>
                  <a:pt x="1205" y="265"/>
                </a:lnTo>
                <a:lnTo>
                  <a:pt x="1203" y="265"/>
                </a:lnTo>
                <a:lnTo>
                  <a:pt x="1200" y="262"/>
                </a:lnTo>
                <a:lnTo>
                  <a:pt x="1200" y="260"/>
                </a:lnTo>
                <a:lnTo>
                  <a:pt x="1198" y="257"/>
                </a:lnTo>
                <a:lnTo>
                  <a:pt x="1198" y="255"/>
                </a:lnTo>
                <a:lnTo>
                  <a:pt x="1196" y="253"/>
                </a:lnTo>
                <a:lnTo>
                  <a:pt x="1196" y="250"/>
                </a:lnTo>
                <a:lnTo>
                  <a:pt x="1193" y="248"/>
                </a:lnTo>
                <a:lnTo>
                  <a:pt x="1193" y="246"/>
                </a:lnTo>
                <a:lnTo>
                  <a:pt x="1191" y="243"/>
                </a:lnTo>
                <a:lnTo>
                  <a:pt x="1191" y="241"/>
                </a:lnTo>
                <a:lnTo>
                  <a:pt x="1189" y="236"/>
                </a:lnTo>
                <a:lnTo>
                  <a:pt x="1189" y="234"/>
                </a:lnTo>
                <a:lnTo>
                  <a:pt x="1186" y="231"/>
                </a:lnTo>
                <a:lnTo>
                  <a:pt x="1186" y="229"/>
                </a:lnTo>
                <a:lnTo>
                  <a:pt x="1184" y="227"/>
                </a:lnTo>
                <a:lnTo>
                  <a:pt x="1184" y="224"/>
                </a:lnTo>
                <a:lnTo>
                  <a:pt x="1181" y="224"/>
                </a:lnTo>
                <a:lnTo>
                  <a:pt x="1181" y="222"/>
                </a:lnTo>
                <a:lnTo>
                  <a:pt x="1179" y="222"/>
                </a:lnTo>
                <a:lnTo>
                  <a:pt x="1179" y="220"/>
                </a:lnTo>
                <a:lnTo>
                  <a:pt x="1177" y="220"/>
                </a:lnTo>
                <a:lnTo>
                  <a:pt x="1177" y="220"/>
                </a:lnTo>
                <a:lnTo>
                  <a:pt x="1174" y="220"/>
                </a:lnTo>
                <a:lnTo>
                  <a:pt x="1174" y="220"/>
                </a:lnTo>
                <a:lnTo>
                  <a:pt x="1172" y="220"/>
                </a:lnTo>
                <a:lnTo>
                  <a:pt x="1172" y="217"/>
                </a:lnTo>
                <a:lnTo>
                  <a:pt x="1170" y="217"/>
                </a:lnTo>
                <a:lnTo>
                  <a:pt x="1170" y="217"/>
                </a:lnTo>
                <a:lnTo>
                  <a:pt x="1167" y="215"/>
                </a:lnTo>
                <a:lnTo>
                  <a:pt x="1167" y="215"/>
                </a:lnTo>
                <a:lnTo>
                  <a:pt x="1165" y="213"/>
                </a:lnTo>
                <a:lnTo>
                  <a:pt x="1165" y="210"/>
                </a:lnTo>
                <a:lnTo>
                  <a:pt x="1163" y="208"/>
                </a:lnTo>
                <a:lnTo>
                  <a:pt x="1163" y="205"/>
                </a:lnTo>
                <a:lnTo>
                  <a:pt x="1160" y="203"/>
                </a:lnTo>
                <a:lnTo>
                  <a:pt x="1160" y="201"/>
                </a:lnTo>
                <a:lnTo>
                  <a:pt x="1158" y="196"/>
                </a:lnTo>
                <a:lnTo>
                  <a:pt x="1158" y="194"/>
                </a:lnTo>
                <a:lnTo>
                  <a:pt x="1156" y="191"/>
                </a:lnTo>
                <a:lnTo>
                  <a:pt x="1156" y="189"/>
                </a:lnTo>
                <a:lnTo>
                  <a:pt x="1153" y="187"/>
                </a:lnTo>
                <a:lnTo>
                  <a:pt x="1153" y="182"/>
                </a:lnTo>
                <a:lnTo>
                  <a:pt x="1151" y="180"/>
                </a:lnTo>
                <a:lnTo>
                  <a:pt x="1151" y="177"/>
                </a:lnTo>
                <a:lnTo>
                  <a:pt x="1148" y="175"/>
                </a:lnTo>
                <a:lnTo>
                  <a:pt x="1146" y="175"/>
                </a:lnTo>
                <a:lnTo>
                  <a:pt x="1146" y="172"/>
                </a:lnTo>
                <a:lnTo>
                  <a:pt x="1144" y="170"/>
                </a:lnTo>
                <a:lnTo>
                  <a:pt x="1144" y="170"/>
                </a:lnTo>
                <a:lnTo>
                  <a:pt x="1141" y="168"/>
                </a:lnTo>
                <a:lnTo>
                  <a:pt x="1141" y="168"/>
                </a:lnTo>
                <a:lnTo>
                  <a:pt x="1139" y="168"/>
                </a:lnTo>
                <a:lnTo>
                  <a:pt x="1139" y="168"/>
                </a:lnTo>
                <a:lnTo>
                  <a:pt x="1137" y="170"/>
                </a:lnTo>
                <a:lnTo>
                  <a:pt x="1137" y="170"/>
                </a:lnTo>
                <a:lnTo>
                  <a:pt x="1134" y="172"/>
                </a:lnTo>
                <a:lnTo>
                  <a:pt x="1134" y="172"/>
                </a:lnTo>
                <a:lnTo>
                  <a:pt x="1132" y="175"/>
                </a:lnTo>
                <a:lnTo>
                  <a:pt x="1132" y="175"/>
                </a:lnTo>
                <a:lnTo>
                  <a:pt x="1130" y="177"/>
                </a:lnTo>
                <a:lnTo>
                  <a:pt x="1130" y="180"/>
                </a:lnTo>
                <a:lnTo>
                  <a:pt x="1127" y="182"/>
                </a:lnTo>
                <a:lnTo>
                  <a:pt x="1127" y="182"/>
                </a:lnTo>
                <a:lnTo>
                  <a:pt x="1125" y="184"/>
                </a:lnTo>
                <a:lnTo>
                  <a:pt x="1125" y="187"/>
                </a:lnTo>
                <a:lnTo>
                  <a:pt x="1122" y="189"/>
                </a:lnTo>
                <a:lnTo>
                  <a:pt x="1122" y="191"/>
                </a:lnTo>
                <a:lnTo>
                  <a:pt x="1120" y="194"/>
                </a:lnTo>
                <a:lnTo>
                  <a:pt x="1120" y="196"/>
                </a:lnTo>
                <a:lnTo>
                  <a:pt x="1118" y="201"/>
                </a:lnTo>
                <a:lnTo>
                  <a:pt x="1118" y="203"/>
                </a:lnTo>
                <a:lnTo>
                  <a:pt x="1115" y="208"/>
                </a:lnTo>
                <a:lnTo>
                  <a:pt x="1115" y="210"/>
                </a:lnTo>
                <a:lnTo>
                  <a:pt x="1113" y="215"/>
                </a:lnTo>
                <a:lnTo>
                  <a:pt x="1113" y="220"/>
                </a:lnTo>
                <a:lnTo>
                  <a:pt x="1111" y="224"/>
                </a:lnTo>
                <a:lnTo>
                  <a:pt x="1111" y="231"/>
                </a:lnTo>
                <a:lnTo>
                  <a:pt x="1108" y="236"/>
                </a:lnTo>
                <a:lnTo>
                  <a:pt x="1108" y="243"/>
                </a:lnTo>
                <a:lnTo>
                  <a:pt x="1106" y="250"/>
                </a:lnTo>
                <a:lnTo>
                  <a:pt x="1106" y="260"/>
                </a:lnTo>
                <a:lnTo>
                  <a:pt x="1104" y="269"/>
                </a:lnTo>
                <a:lnTo>
                  <a:pt x="1104" y="276"/>
                </a:lnTo>
                <a:lnTo>
                  <a:pt x="1101" y="288"/>
                </a:lnTo>
                <a:lnTo>
                  <a:pt x="1101" y="300"/>
                </a:lnTo>
                <a:lnTo>
                  <a:pt x="1099" y="312"/>
                </a:lnTo>
                <a:lnTo>
                  <a:pt x="1099" y="324"/>
                </a:lnTo>
                <a:lnTo>
                  <a:pt x="1096" y="338"/>
                </a:lnTo>
                <a:lnTo>
                  <a:pt x="1096" y="352"/>
                </a:lnTo>
                <a:lnTo>
                  <a:pt x="1094" y="364"/>
                </a:lnTo>
                <a:lnTo>
                  <a:pt x="1092" y="380"/>
                </a:lnTo>
                <a:lnTo>
                  <a:pt x="1092" y="394"/>
                </a:lnTo>
                <a:lnTo>
                  <a:pt x="1089" y="411"/>
                </a:lnTo>
                <a:lnTo>
                  <a:pt x="1089" y="425"/>
                </a:lnTo>
                <a:lnTo>
                  <a:pt x="1087" y="442"/>
                </a:lnTo>
                <a:lnTo>
                  <a:pt x="1087" y="458"/>
                </a:lnTo>
                <a:lnTo>
                  <a:pt x="1085" y="475"/>
                </a:lnTo>
                <a:lnTo>
                  <a:pt x="1085" y="491"/>
                </a:lnTo>
                <a:lnTo>
                  <a:pt x="1082" y="508"/>
                </a:lnTo>
                <a:lnTo>
                  <a:pt x="1082" y="524"/>
                </a:lnTo>
                <a:lnTo>
                  <a:pt x="1080" y="541"/>
                </a:lnTo>
                <a:lnTo>
                  <a:pt x="1080" y="555"/>
                </a:lnTo>
                <a:lnTo>
                  <a:pt x="1078" y="572"/>
                </a:lnTo>
                <a:lnTo>
                  <a:pt x="1078" y="586"/>
                </a:lnTo>
                <a:lnTo>
                  <a:pt x="1075" y="602"/>
                </a:lnTo>
                <a:lnTo>
                  <a:pt x="1075" y="616"/>
                </a:lnTo>
                <a:lnTo>
                  <a:pt x="1073" y="633"/>
                </a:lnTo>
                <a:lnTo>
                  <a:pt x="1073" y="647"/>
                </a:lnTo>
                <a:lnTo>
                  <a:pt x="1070" y="664"/>
                </a:lnTo>
                <a:lnTo>
                  <a:pt x="1070" y="678"/>
                </a:lnTo>
                <a:lnTo>
                  <a:pt x="1068" y="692"/>
                </a:lnTo>
                <a:lnTo>
                  <a:pt x="1068" y="709"/>
                </a:lnTo>
                <a:lnTo>
                  <a:pt x="1066" y="725"/>
                </a:lnTo>
                <a:lnTo>
                  <a:pt x="1066" y="742"/>
                </a:lnTo>
                <a:lnTo>
                  <a:pt x="1063" y="758"/>
                </a:lnTo>
                <a:lnTo>
                  <a:pt x="1063" y="772"/>
                </a:lnTo>
                <a:lnTo>
                  <a:pt x="1061" y="787"/>
                </a:lnTo>
                <a:lnTo>
                  <a:pt x="1061" y="801"/>
                </a:lnTo>
                <a:lnTo>
                  <a:pt x="1059" y="815"/>
                </a:lnTo>
                <a:lnTo>
                  <a:pt x="1059" y="829"/>
                </a:lnTo>
                <a:lnTo>
                  <a:pt x="1056" y="843"/>
                </a:lnTo>
                <a:lnTo>
                  <a:pt x="1056" y="855"/>
                </a:lnTo>
                <a:lnTo>
                  <a:pt x="1054" y="869"/>
                </a:lnTo>
                <a:lnTo>
                  <a:pt x="1054" y="881"/>
                </a:lnTo>
                <a:lnTo>
                  <a:pt x="1052" y="890"/>
                </a:lnTo>
                <a:lnTo>
                  <a:pt x="1052" y="902"/>
                </a:lnTo>
                <a:lnTo>
                  <a:pt x="1049" y="912"/>
                </a:lnTo>
                <a:lnTo>
                  <a:pt x="1049" y="921"/>
                </a:lnTo>
                <a:lnTo>
                  <a:pt x="1047" y="931"/>
                </a:lnTo>
                <a:lnTo>
                  <a:pt x="1047" y="940"/>
                </a:lnTo>
                <a:lnTo>
                  <a:pt x="1044" y="947"/>
                </a:lnTo>
                <a:lnTo>
                  <a:pt x="1044" y="954"/>
                </a:lnTo>
                <a:lnTo>
                  <a:pt x="1042" y="961"/>
                </a:lnTo>
                <a:lnTo>
                  <a:pt x="1042" y="968"/>
                </a:lnTo>
                <a:lnTo>
                  <a:pt x="1040" y="973"/>
                </a:lnTo>
                <a:lnTo>
                  <a:pt x="1037" y="978"/>
                </a:lnTo>
                <a:lnTo>
                  <a:pt x="1037" y="985"/>
                </a:lnTo>
                <a:lnTo>
                  <a:pt x="1035" y="990"/>
                </a:lnTo>
                <a:lnTo>
                  <a:pt x="1035" y="992"/>
                </a:lnTo>
                <a:lnTo>
                  <a:pt x="1033" y="997"/>
                </a:lnTo>
                <a:lnTo>
                  <a:pt x="1033" y="999"/>
                </a:lnTo>
                <a:lnTo>
                  <a:pt x="1030" y="1001"/>
                </a:lnTo>
                <a:lnTo>
                  <a:pt x="1030" y="1004"/>
                </a:lnTo>
                <a:lnTo>
                  <a:pt x="1028" y="1006"/>
                </a:lnTo>
                <a:lnTo>
                  <a:pt x="1028" y="1006"/>
                </a:lnTo>
                <a:lnTo>
                  <a:pt x="1026" y="1009"/>
                </a:lnTo>
                <a:lnTo>
                  <a:pt x="1026" y="1009"/>
                </a:lnTo>
                <a:lnTo>
                  <a:pt x="1023" y="1009"/>
                </a:lnTo>
                <a:lnTo>
                  <a:pt x="1023" y="1011"/>
                </a:lnTo>
                <a:lnTo>
                  <a:pt x="1021" y="1009"/>
                </a:lnTo>
                <a:lnTo>
                  <a:pt x="1021" y="1004"/>
                </a:lnTo>
                <a:lnTo>
                  <a:pt x="1018" y="1001"/>
                </a:lnTo>
                <a:lnTo>
                  <a:pt x="1018" y="999"/>
                </a:lnTo>
                <a:lnTo>
                  <a:pt x="1016" y="997"/>
                </a:lnTo>
                <a:lnTo>
                  <a:pt x="1016" y="992"/>
                </a:lnTo>
                <a:lnTo>
                  <a:pt x="1014" y="990"/>
                </a:lnTo>
                <a:lnTo>
                  <a:pt x="1014" y="987"/>
                </a:lnTo>
                <a:lnTo>
                  <a:pt x="1011" y="983"/>
                </a:lnTo>
                <a:lnTo>
                  <a:pt x="1011" y="980"/>
                </a:lnTo>
                <a:lnTo>
                  <a:pt x="1009" y="976"/>
                </a:lnTo>
                <a:lnTo>
                  <a:pt x="1009" y="973"/>
                </a:lnTo>
                <a:lnTo>
                  <a:pt x="1007" y="968"/>
                </a:lnTo>
                <a:lnTo>
                  <a:pt x="1007" y="966"/>
                </a:lnTo>
                <a:lnTo>
                  <a:pt x="1004" y="964"/>
                </a:lnTo>
                <a:lnTo>
                  <a:pt x="1004" y="961"/>
                </a:lnTo>
                <a:lnTo>
                  <a:pt x="1002" y="959"/>
                </a:lnTo>
                <a:lnTo>
                  <a:pt x="1002" y="954"/>
                </a:lnTo>
                <a:lnTo>
                  <a:pt x="1000" y="952"/>
                </a:lnTo>
                <a:lnTo>
                  <a:pt x="1000" y="950"/>
                </a:lnTo>
                <a:lnTo>
                  <a:pt x="997" y="947"/>
                </a:lnTo>
                <a:lnTo>
                  <a:pt x="997" y="942"/>
                </a:lnTo>
                <a:lnTo>
                  <a:pt x="995" y="940"/>
                </a:lnTo>
                <a:lnTo>
                  <a:pt x="995" y="938"/>
                </a:lnTo>
                <a:lnTo>
                  <a:pt x="993" y="933"/>
                </a:lnTo>
                <a:lnTo>
                  <a:pt x="993" y="931"/>
                </a:lnTo>
                <a:lnTo>
                  <a:pt x="990" y="926"/>
                </a:lnTo>
                <a:lnTo>
                  <a:pt x="990" y="924"/>
                </a:lnTo>
                <a:lnTo>
                  <a:pt x="988" y="921"/>
                </a:lnTo>
                <a:lnTo>
                  <a:pt x="988" y="916"/>
                </a:lnTo>
                <a:lnTo>
                  <a:pt x="985" y="914"/>
                </a:lnTo>
                <a:lnTo>
                  <a:pt x="983" y="912"/>
                </a:lnTo>
                <a:lnTo>
                  <a:pt x="983" y="909"/>
                </a:lnTo>
                <a:lnTo>
                  <a:pt x="981" y="905"/>
                </a:lnTo>
                <a:lnTo>
                  <a:pt x="981" y="902"/>
                </a:lnTo>
                <a:lnTo>
                  <a:pt x="978" y="900"/>
                </a:lnTo>
                <a:lnTo>
                  <a:pt x="978" y="898"/>
                </a:lnTo>
                <a:lnTo>
                  <a:pt x="976" y="893"/>
                </a:lnTo>
                <a:lnTo>
                  <a:pt x="976" y="890"/>
                </a:lnTo>
                <a:lnTo>
                  <a:pt x="974" y="888"/>
                </a:lnTo>
                <a:lnTo>
                  <a:pt x="974" y="886"/>
                </a:lnTo>
                <a:lnTo>
                  <a:pt x="971" y="883"/>
                </a:lnTo>
                <a:lnTo>
                  <a:pt x="971" y="881"/>
                </a:lnTo>
                <a:lnTo>
                  <a:pt x="969" y="879"/>
                </a:lnTo>
                <a:lnTo>
                  <a:pt x="969" y="876"/>
                </a:lnTo>
                <a:lnTo>
                  <a:pt x="967" y="874"/>
                </a:lnTo>
                <a:lnTo>
                  <a:pt x="967" y="869"/>
                </a:lnTo>
                <a:lnTo>
                  <a:pt x="964" y="864"/>
                </a:lnTo>
                <a:lnTo>
                  <a:pt x="964" y="862"/>
                </a:lnTo>
                <a:lnTo>
                  <a:pt x="962" y="857"/>
                </a:lnTo>
                <a:lnTo>
                  <a:pt x="962" y="853"/>
                </a:lnTo>
                <a:lnTo>
                  <a:pt x="959" y="848"/>
                </a:lnTo>
                <a:lnTo>
                  <a:pt x="959" y="843"/>
                </a:lnTo>
                <a:lnTo>
                  <a:pt x="957" y="839"/>
                </a:lnTo>
                <a:lnTo>
                  <a:pt x="957" y="831"/>
                </a:lnTo>
                <a:lnTo>
                  <a:pt x="955" y="827"/>
                </a:lnTo>
                <a:lnTo>
                  <a:pt x="955" y="820"/>
                </a:lnTo>
                <a:lnTo>
                  <a:pt x="952" y="815"/>
                </a:lnTo>
                <a:lnTo>
                  <a:pt x="952" y="808"/>
                </a:lnTo>
                <a:lnTo>
                  <a:pt x="950" y="803"/>
                </a:lnTo>
                <a:lnTo>
                  <a:pt x="950" y="798"/>
                </a:lnTo>
                <a:lnTo>
                  <a:pt x="948" y="796"/>
                </a:lnTo>
                <a:lnTo>
                  <a:pt x="948" y="794"/>
                </a:lnTo>
                <a:lnTo>
                  <a:pt x="945" y="791"/>
                </a:lnTo>
                <a:lnTo>
                  <a:pt x="945" y="789"/>
                </a:lnTo>
                <a:lnTo>
                  <a:pt x="943" y="787"/>
                </a:lnTo>
                <a:lnTo>
                  <a:pt x="943" y="784"/>
                </a:lnTo>
                <a:lnTo>
                  <a:pt x="941" y="784"/>
                </a:lnTo>
                <a:lnTo>
                  <a:pt x="941" y="784"/>
                </a:lnTo>
                <a:lnTo>
                  <a:pt x="938" y="784"/>
                </a:lnTo>
                <a:lnTo>
                  <a:pt x="938" y="782"/>
                </a:lnTo>
                <a:lnTo>
                  <a:pt x="936" y="782"/>
                </a:lnTo>
                <a:lnTo>
                  <a:pt x="936" y="782"/>
                </a:lnTo>
                <a:lnTo>
                  <a:pt x="933" y="784"/>
                </a:lnTo>
                <a:lnTo>
                  <a:pt x="933" y="784"/>
                </a:lnTo>
                <a:lnTo>
                  <a:pt x="931" y="784"/>
                </a:lnTo>
                <a:lnTo>
                  <a:pt x="929" y="784"/>
                </a:lnTo>
                <a:lnTo>
                  <a:pt x="929" y="784"/>
                </a:lnTo>
                <a:lnTo>
                  <a:pt x="926" y="784"/>
                </a:lnTo>
                <a:lnTo>
                  <a:pt x="922" y="784"/>
                </a:lnTo>
                <a:lnTo>
                  <a:pt x="922" y="784"/>
                </a:lnTo>
                <a:lnTo>
                  <a:pt x="919" y="784"/>
                </a:lnTo>
                <a:lnTo>
                  <a:pt x="919" y="784"/>
                </a:lnTo>
                <a:lnTo>
                  <a:pt x="917" y="784"/>
                </a:lnTo>
                <a:lnTo>
                  <a:pt x="917" y="784"/>
                </a:lnTo>
                <a:lnTo>
                  <a:pt x="915" y="782"/>
                </a:lnTo>
                <a:lnTo>
                  <a:pt x="915" y="782"/>
                </a:lnTo>
                <a:lnTo>
                  <a:pt x="912" y="782"/>
                </a:lnTo>
                <a:lnTo>
                  <a:pt x="912" y="782"/>
                </a:lnTo>
                <a:lnTo>
                  <a:pt x="910" y="779"/>
                </a:lnTo>
                <a:lnTo>
                  <a:pt x="910" y="779"/>
                </a:lnTo>
                <a:lnTo>
                  <a:pt x="907" y="779"/>
                </a:lnTo>
                <a:lnTo>
                  <a:pt x="907" y="779"/>
                </a:lnTo>
                <a:lnTo>
                  <a:pt x="905" y="777"/>
                </a:lnTo>
                <a:lnTo>
                  <a:pt x="905" y="777"/>
                </a:lnTo>
                <a:lnTo>
                  <a:pt x="903" y="777"/>
                </a:lnTo>
                <a:lnTo>
                  <a:pt x="903" y="777"/>
                </a:lnTo>
                <a:lnTo>
                  <a:pt x="900" y="777"/>
                </a:lnTo>
                <a:lnTo>
                  <a:pt x="900" y="777"/>
                </a:lnTo>
                <a:lnTo>
                  <a:pt x="898" y="777"/>
                </a:lnTo>
                <a:lnTo>
                  <a:pt x="898" y="775"/>
                </a:lnTo>
                <a:lnTo>
                  <a:pt x="896" y="775"/>
                </a:lnTo>
                <a:lnTo>
                  <a:pt x="896" y="775"/>
                </a:lnTo>
                <a:lnTo>
                  <a:pt x="893" y="775"/>
                </a:lnTo>
                <a:lnTo>
                  <a:pt x="893" y="772"/>
                </a:lnTo>
                <a:lnTo>
                  <a:pt x="891" y="772"/>
                </a:lnTo>
                <a:lnTo>
                  <a:pt x="891" y="772"/>
                </a:lnTo>
                <a:lnTo>
                  <a:pt x="889" y="768"/>
                </a:lnTo>
                <a:lnTo>
                  <a:pt x="889" y="765"/>
                </a:lnTo>
                <a:lnTo>
                  <a:pt x="886" y="763"/>
                </a:lnTo>
                <a:lnTo>
                  <a:pt x="886" y="761"/>
                </a:lnTo>
                <a:lnTo>
                  <a:pt x="884" y="758"/>
                </a:lnTo>
                <a:lnTo>
                  <a:pt x="884" y="756"/>
                </a:lnTo>
                <a:lnTo>
                  <a:pt x="881" y="751"/>
                </a:lnTo>
                <a:lnTo>
                  <a:pt x="881" y="749"/>
                </a:lnTo>
                <a:lnTo>
                  <a:pt x="879" y="746"/>
                </a:lnTo>
                <a:lnTo>
                  <a:pt x="879" y="742"/>
                </a:lnTo>
                <a:lnTo>
                  <a:pt x="877" y="739"/>
                </a:lnTo>
                <a:lnTo>
                  <a:pt x="877" y="737"/>
                </a:lnTo>
                <a:lnTo>
                  <a:pt x="874" y="737"/>
                </a:lnTo>
                <a:lnTo>
                  <a:pt x="872" y="735"/>
                </a:lnTo>
                <a:lnTo>
                  <a:pt x="872" y="732"/>
                </a:lnTo>
                <a:lnTo>
                  <a:pt x="870" y="732"/>
                </a:lnTo>
                <a:lnTo>
                  <a:pt x="867" y="732"/>
                </a:lnTo>
                <a:lnTo>
                  <a:pt x="867" y="732"/>
                </a:lnTo>
                <a:lnTo>
                  <a:pt x="865" y="732"/>
                </a:lnTo>
                <a:lnTo>
                  <a:pt x="865" y="735"/>
                </a:lnTo>
                <a:lnTo>
                  <a:pt x="863" y="737"/>
                </a:lnTo>
                <a:lnTo>
                  <a:pt x="863" y="739"/>
                </a:lnTo>
                <a:lnTo>
                  <a:pt x="860" y="742"/>
                </a:lnTo>
                <a:lnTo>
                  <a:pt x="860" y="744"/>
                </a:lnTo>
                <a:lnTo>
                  <a:pt x="858" y="746"/>
                </a:lnTo>
                <a:lnTo>
                  <a:pt x="858" y="749"/>
                </a:lnTo>
                <a:lnTo>
                  <a:pt x="856" y="751"/>
                </a:lnTo>
                <a:lnTo>
                  <a:pt x="856" y="753"/>
                </a:lnTo>
                <a:lnTo>
                  <a:pt x="853" y="753"/>
                </a:lnTo>
                <a:lnTo>
                  <a:pt x="853" y="756"/>
                </a:lnTo>
                <a:lnTo>
                  <a:pt x="851" y="758"/>
                </a:lnTo>
                <a:lnTo>
                  <a:pt x="851" y="761"/>
                </a:lnTo>
                <a:lnTo>
                  <a:pt x="848" y="763"/>
                </a:lnTo>
                <a:lnTo>
                  <a:pt x="848" y="763"/>
                </a:lnTo>
                <a:lnTo>
                  <a:pt x="846" y="765"/>
                </a:lnTo>
                <a:lnTo>
                  <a:pt x="846" y="768"/>
                </a:lnTo>
                <a:lnTo>
                  <a:pt x="844" y="765"/>
                </a:lnTo>
                <a:lnTo>
                  <a:pt x="844" y="765"/>
                </a:lnTo>
                <a:lnTo>
                  <a:pt x="841" y="763"/>
                </a:lnTo>
                <a:lnTo>
                  <a:pt x="841" y="761"/>
                </a:lnTo>
                <a:lnTo>
                  <a:pt x="839" y="758"/>
                </a:lnTo>
                <a:lnTo>
                  <a:pt x="839" y="756"/>
                </a:lnTo>
                <a:lnTo>
                  <a:pt x="837" y="753"/>
                </a:lnTo>
                <a:lnTo>
                  <a:pt x="837" y="751"/>
                </a:lnTo>
                <a:lnTo>
                  <a:pt x="834" y="749"/>
                </a:lnTo>
                <a:lnTo>
                  <a:pt x="834" y="744"/>
                </a:lnTo>
                <a:lnTo>
                  <a:pt x="832" y="742"/>
                </a:lnTo>
                <a:lnTo>
                  <a:pt x="832" y="737"/>
                </a:lnTo>
                <a:lnTo>
                  <a:pt x="830" y="732"/>
                </a:lnTo>
                <a:lnTo>
                  <a:pt x="830" y="725"/>
                </a:lnTo>
                <a:lnTo>
                  <a:pt x="827" y="718"/>
                </a:lnTo>
                <a:lnTo>
                  <a:pt x="827" y="711"/>
                </a:lnTo>
                <a:lnTo>
                  <a:pt x="825" y="704"/>
                </a:lnTo>
                <a:lnTo>
                  <a:pt x="825" y="694"/>
                </a:lnTo>
                <a:lnTo>
                  <a:pt x="822" y="687"/>
                </a:lnTo>
                <a:lnTo>
                  <a:pt x="822" y="680"/>
                </a:lnTo>
                <a:lnTo>
                  <a:pt x="820" y="673"/>
                </a:lnTo>
                <a:lnTo>
                  <a:pt x="818" y="666"/>
                </a:lnTo>
                <a:lnTo>
                  <a:pt x="818" y="661"/>
                </a:lnTo>
                <a:lnTo>
                  <a:pt x="815" y="657"/>
                </a:lnTo>
                <a:lnTo>
                  <a:pt x="815" y="652"/>
                </a:lnTo>
                <a:lnTo>
                  <a:pt x="813" y="647"/>
                </a:lnTo>
                <a:lnTo>
                  <a:pt x="813" y="645"/>
                </a:lnTo>
                <a:lnTo>
                  <a:pt x="811" y="642"/>
                </a:lnTo>
                <a:lnTo>
                  <a:pt x="811" y="640"/>
                </a:lnTo>
                <a:lnTo>
                  <a:pt x="808" y="640"/>
                </a:lnTo>
                <a:lnTo>
                  <a:pt x="808" y="638"/>
                </a:lnTo>
                <a:lnTo>
                  <a:pt x="806" y="635"/>
                </a:lnTo>
                <a:lnTo>
                  <a:pt x="806" y="635"/>
                </a:lnTo>
                <a:lnTo>
                  <a:pt x="804" y="633"/>
                </a:lnTo>
                <a:lnTo>
                  <a:pt x="804" y="631"/>
                </a:lnTo>
                <a:lnTo>
                  <a:pt x="801" y="628"/>
                </a:lnTo>
                <a:lnTo>
                  <a:pt x="801" y="626"/>
                </a:lnTo>
                <a:lnTo>
                  <a:pt x="799" y="624"/>
                </a:lnTo>
                <a:lnTo>
                  <a:pt x="799" y="624"/>
                </a:lnTo>
                <a:lnTo>
                  <a:pt x="796" y="621"/>
                </a:lnTo>
                <a:lnTo>
                  <a:pt x="796" y="619"/>
                </a:lnTo>
                <a:lnTo>
                  <a:pt x="794" y="616"/>
                </a:lnTo>
                <a:lnTo>
                  <a:pt x="794" y="614"/>
                </a:lnTo>
                <a:lnTo>
                  <a:pt x="792" y="612"/>
                </a:lnTo>
                <a:lnTo>
                  <a:pt x="792" y="609"/>
                </a:lnTo>
                <a:lnTo>
                  <a:pt x="789" y="607"/>
                </a:lnTo>
                <a:lnTo>
                  <a:pt x="789" y="605"/>
                </a:lnTo>
                <a:lnTo>
                  <a:pt x="787" y="602"/>
                </a:lnTo>
                <a:lnTo>
                  <a:pt x="787" y="600"/>
                </a:lnTo>
                <a:lnTo>
                  <a:pt x="785" y="595"/>
                </a:lnTo>
                <a:lnTo>
                  <a:pt x="785" y="593"/>
                </a:lnTo>
                <a:lnTo>
                  <a:pt x="782" y="591"/>
                </a:lnTo>
                <a:lnTo>
                  <a:pt x="782" y="591"/>
                </a:lnTo>
                <a:lnTo>
                  <a:pt x="780" y="591"/>
                </a:lnTo>
                <a:lnTo>
                  <a:pt x="780" y="591"/>
                </a:lnTo>
                <a:lnTo>
                  <a:pt x="778" y="591"/>
                </a:lnTo>
                <a:lnTo>
                  <a:pt x="778" y="593"/>
                </a:lnTo>
                <a:lnTo>
                  <a:pt x="775" y="593"/>
                </a:lnTo>
                <a:lnTo>
                  <a:pt x="775" y="595"/>
                </a:lnTo>
                <a:lnTo>
                  <a:pt x="773" y="598"/>
                </a:lnTo>
                <a:lnTo>
                  <a:pt x="773" y="600"/>
                </a:lnTo>
                <a:lnTo>
                  <a:pt x="770" y="602"/>
                </a:lnTo>
                <a:lnTo>
                  <a:pt x="770" y="602"/>
                </a:lnTo>
                <a:lnTo>
                  <a:pt x="768" y="605"/>
                </a:lnTo>
                <a:lnTo>
                  <a:pt x="768" y="605"/>
                </a:lnTo>
                <a:lnTo>
                  <a:pt x="766" y="605"/>
                </a:lnTo>
                <a:lnTo>
                  <a:pt x="763" y="605"/>
                </a:lnTo>
                <a:lnTo>
                  <a:pt x="763" y="605"/>
                </a:lnTo>
                <a:lnTo>
                  <a:pt x="761" y="605"/>
                </a:lnTo>
                <a:lnTo>
                  <a:pt x="761" y="602"/>
                </a:lnTo>
                <a:lnTo>
                  <a:pt x="759" y="602"/>
                </a:lnTo>
                <a:lnTo>
                  <a:pt x="759" y="600"/>
                </a:lnTo>
                <a:lnTo>
                  <a:pt x="756" y="598"/>
                </a:lnTo>
                <a:lnTo>
                  <a:pt x="756" y="595"/>
                </a:lnTo>
                <a:lnTo>
                  <a:pt x="754" y="595"/>
                </a:lnTo>
                <a:lnTo>
                  <a:pt x="754" y="593"/>
                </a:lnTo>
                <a:lnTo>
                  <a:pt x="752" y="591"/>
                </a:lnTo>
                <a:lnTo>
                  <a:pt x="752" y="588"/>
                </a:lnTo>
                <a:lnTo>
                  <a:pt x="749" y="586"/>
                </a:lnTo>
                <a:lnTo>
                  <a:pt x="749" y="583"/>
                </a:lnTo>
                <a:lnTo>
                  <a:pt x="747" y="581"/>
                </a:lnTo>
                <a:lnTo>
                  <a:pt x="747" y="576"/>
                </a:lnTo>
                <a:lnTo>
                  <a:pt x="744" y="574"/>
                </a:lnTo>
                <a:lnTo>
                  <a:pt x="744" y="569"/>
                </a:lnTo>
                <a:lnTo>
                  <a:pt x="742" y="565"/>
                </a:lnTo>
                <a:lnTo>
                  <a:pt x="742" y="557"/>
                </a:lnTo>
                <a:lnTo>
                  <a:pt x="740" y="553"/>
                </a:lnTo>
                <a:lnTo>
                  <a:pt x="740" y="548"/>
                </a:lnTo>
                <a:lnTo>
                  <a:pt x="737" y="541"/>
                </a:lnTo>
                <a:lnTo>
                  <a:pt x="737" y="534"/>
                </a:lnTo>
                <a:lnTo>
                  <a:pt x="735" y="529"/>
                </a:lnTo>
                <a:lnTo>
                  <a:pt x="735" y="522"/>
                </a:lnTo>
                <a:lnTo>
                  <a:pt x="733" y="517"/>
                </a:lnTo>
                <a:lnTo>
                  <a:pt x="733" y="513"/>
                </a:lnTo>
                <a:lnTo>
                  <a:pt x="730" y="505"/>
                </a:lnTo>
                <a:lnTo>
                  <a:pt x="730" y="501"/>
                </a:lnTo>
                <a:lnTo>
                  <a:pt x="728" y="496"/>
                </a:lnTo>
                <a:lnTo>
                  <a:pt x="728" y="491"/>
                </a:lnTo>
                <a:lnTo>
                  <a:pt x="726" y="487"/>
                </a:lnTo>
                <a:lnTo>
                  <a:pt x="726" y="479"/>
                </a:lnTo>
                <a:lnTo>
                  <a:pt x="723" y="475"/>
                </a:lnTo>
                <a:lnTo>
                  <a:pt x="723" y="470"/>
                </a:lnTo>
                <a:lnTo>
                  <a:pt x="721" y="465"/>
                </a:lnTo>
                <a:lnTo>
                  <a:pt x="721" y="458"/>
                </a:lnTo>
                <a:lnTo>
                  <a:pt x="719" y="454"/>
                </a:lnTo>
                <a:lnTo>
                  <a:pt x="719" y="449"/>
                </a:lnTo>
                <a:lnTo>
                  <a:pt x="716" y="442"/>
                </a:lnTo>
                <a:lnTo>
                  <a:pt x="716" y="437"/>
                </a:lnTo>
                <a:lnTo>
                  <a:pt x="714" y="432"/>
                </a:lnTo>
                <a:lnTo>
                  <a:pt x="714" y="425"/>
                </a:lnTo>
                <a:lnTo>
                  <a:pt x="711" y="420"/>
                </a:lnTo>
                <a:lnTo>
                  <a:pt x="709" y="416"/>
                </a:lnTo>
                <a:lnTo>
                  <a:pt x="709" y="409"/>
                </a:lnTo>
                <a:lnTo>
                  <a:pt x="707" y="404"/>
                </a:lnTo>
                <a:lnTo>
                  <a:pt x="707" y="397"/>
                </a:lnTo>
                <a:lnTo>
                  <a:pt x="704" y="392"/>
                </a:lnTo>
                <a:lnTo>
                  <a:pt x="704" y="385"/>
                </a:lnTo>
                <a:lnTo>
                  <a:pt x="702" y="378"/>
                </a:lnTo>
                <a:lnTo>
                  <a:pt x="702" y="371"/>
                </a:lnTo>
                <a:lnTo>
                  <a:pt x="700" y="364"/>
                </a:lnTo>
                <a:lnTo>
                  <a:pt x="700" y="357"/>
                </a:lnTo>
                <a:lnTo>
                  <a:pt x="697" y="350"/>
                </a:lnTo>
                <a:lnTo>
                  <a:pt x="697" y="342"/>
                </a:lnTo>
                <a:lnTo>
                  <a:pt x="695" y="333"/>
                </a:lnTo>
                <a:lnTo>
                  <a:pt x="695" y="326"/>
                </a:lnTo>
                <a:lnTo>
                  <a:pt x="693" y="319"/>
                </a:lnTo>
                <a:lnTo>
                  <a:pt x="693" y="312"/>
                </a:lnTo>
                <a:lnTo>
                  <a:pt x="690" y="305"/>
                </a:lnTo>
                <a:lnTo>
                  <a:pt x="690" y="298"/>
                </a:lnTo>
                <a:lnTo>
                  <a:pt x="688" y="291"/>
                </a:lnTo>
                <a:lnTo>
                  <a:pt x="688" y="283"/>
                </a:lnTo>
                <a:lnTo>
                  <a:pt x="685" y="276"/>
                </a:lnTo>
                <a:lnTo>
                  <a:pt x="685" y="267"/>
                </a:lnTo>
                <a:lnTo>
                  <a:pt x="683" y="257"/>
                </a:lnTo>
                <a:lnTo>
                  <a:pt x="683" y="250"/>
                </a:lnTo>
                <a:lnTo>
                  <a:pt x="681" y="241"/>
                </a:lnTo>
                <a:lnTo>
                  <a:pt x="681" y="231"/>
                </a:lnTo>
                <a:lnTo>
                  <a:pt x="678" y="222"/>
                </a:lnTo>
                <a:lnTo>
                  <a:pt x="678" y="213"/>
                </a:lnTo>
                <a:lnTo>
                  <a:pt x="676" y="205"/>
                </a:lnTo>
                <a:lnTo>
                  <a:pt x="676" y="198"/>
                </a:lnTo>
                <a:lnTo>
                  <a:pt x="674" y="191"/>
                </a:lnTo>
                <a:lnTo>
                  <a:pt x="674" y="184"/>
                </a:lnTo>
                <a:lnTo>
                  <a:pt x="671" y="180"/>
                </a:lnTo>
                <a:lnTo>
                  <a:pt x="671" y="175"/>
                </a:lnTo>
                <a:lnTo>
                  <a:pt x="669" y="170"/>
                </a:lnTo>
                <a:lnTo>
                  <a:pt x="669" y="168"/>
                </a:lnTo>
                <a:lnTo>
                  <a:pt x="667" y="163"/>
                </a:lnTo>
                <a:lnTo>
                  <a:pt x="667" y="161"/>
                </a:lnTo>
                <a:lnTo>
                  <a:pt x="664" y="158"/>
                </a:lnTo>
                <a:lnTo>
                  <a:pt x="664" y="156"/>
                </a:lnTo>
                <a:lnTo>
                  <a:pt x="662" y="154"/>
                </a:lnTo>
                <a:lnTo>
                  <a:pt x="662" y="154"/>
                </a:lnTo>
                <a:lnTo>
                  <a:pt x="659" y="151"/>
                </a:lnTo>
                <a:lnTo>
                  <a:pt x="659" y="151"/>
                </a:lnTo>
                <a:lnTo>
                  <a:pt x="657" y="151"/>
                </a:lnTo>
                <a:lnTo>
                  <a:pt x="655" y="149"/>
                </a:lnTo>
                <a:lnTo>
                  <a:pt x="655" y="149"/>
                </a:lnTo>
                <a:lnTo>
                  <a:pt x="652" y="149"/>
                </a:lnTo>
                <a:lnTo>
                  <a:pt x="652" y="149"/>
                </a:lnTo>
                <a:lnTo>
                  <a:pt x="650" y="149"/>
                </a:lnTo>
                <a:lnTo>
                  <a:pt x="648" y="149"/>
                </a:lnTo>
                <a:lnTo>
                  <a:pt x="648" y="149"/>
                </a:lnTo>
                <a:lnTo>
                  <a:pt x="645" y="149"/>
                </a:lnTo>
                <a:lnTo>
                  <a:pt x="645" y="149"/>
                </a:lnTo>
                <a:lnTo>
                  <a:pt x="643" y="149"/>
                </a:lnTo>
                <a:lnTo>
                  <a:pt x="643" y="149"/>
                </a:lnTo>
                <a:lnTo>
                  <a:pt x="641" y="149"/>
                </a:lnTo>
                <a:lnTo>
                  <a:pt x="641" y="149"/>
                </a:lnTo>
                <a:lnTo>
                  <a:pt x="638" y="149"/>
                </a:lnTo>
                <a:lnTo>
                  <a:pt x="638" y="149"/>
                </a:lnTo>
                <a:lnTo>
                  <a:pt x="636" y="149"/>
                </a:lnTo>
                <a:lnTo>
                  <a:pt x="636" y="149"/>
                </a:lnTo>
                <a:lnTo>
                  <a:pt x="633" y="151"/>
                </a:lnTo>
                <a:lnTo>
                  <a:pt x="633" y="151"/>
                </a:lnTo>
                <a:lnTo>
                  <a:pt x="631" y="151"/>
                </a:lnTo>
                <a:lnTo>
                  <a:pt x="631" y="154"/>
                </a:lnTo>
                <a:lnTo>
                  <a:pt x="629" y="154"/>
                </a:lnTo>
                <a:lnTo>
                  <a:pt x="629" y="156"/>
                </a:lnTo>
                <a:lnTo>
                  <a:pt x="626" y="158"/>
                </a:lnTo>
                <a:lnTo>
                  <a:pt x="626" y="158"/>
                </a:lnTo>
                <a:lnTo>
                  <a:pt x="624" y="161"/>
                </a:lnTo>
                <a:lnTo>
                  <a:pt x="624" y="165"/>
                </a:lnTo>
                <a:lnTo>
                  <a:pt x="622" y="168"/>
                </a:lnTo>
                <a:lnTo>
                  <a:pt x="622" y="170"/>
                </a:lnTo>
                <a:lnTo>
                  <a:pt x="619" y="175"/>
                </a:lnTo>
                <a:lnTo>
                  <a:pt x="619" y="177"/>
                </a:lnTo>
                <a:lnTo>
                  <a:pt x="617" y="182"/>
                </a:lnTo>
                <a:lnTo>
                  <a:pt x="617" y="187"/>
                </a:lnTo>
                <a:lnTo>
                  <a:pt x="615" y="189"/>
                </a:lnTo>
                <a:lnTo>
                  <a:pt x="615" y="194"/>
                </a:lnTo>
                <a:lnTo>
                  <a:pt x="612" y="198"/>
                </a:lnTo>
                <a:lnTo>
                  <a:pt x="612" y="203"/>
                </a:lnTo>
                <a:lnTo>
                  <a:pt x="610" y="208"/>
                </a:lnTo>
                <a:lnTo>
                  <a:pt x="610" y="213"/>
                </a:lnTo>
                <a:lnTo>
                  <a:pt x="607" y="217"/>
                </a:lnTo>
                <a:lnTo>
                  <a:pt x="607" y="222"/>
                </a:lnTo>
                <a:lnTo>
                  <a:pt x="605" y="227"/>
                </a:lnTo>
                <a:lnTo>
                  <a:pt x="605" y="231"/>
                </a:lnTo>
                <a:lnTo>
                  <a:pt x="603" y="234"/>
                </a:lnTo>
                <a:lnTo>
                  <a:pt x="600" y="239"/>
                </a:lnTo>
                <a:lnTo>
                  <a:pt x="600" y="243"/>
                </a:lnTo>
                <a:lnTo>
                  <a:pt x="598" y="248"/>
                </a:lnTo>
                <a:lnTo>
                  <a:pt x="598" y="253"/>
                </a:lnTo>
                <a:lnTo>
                  <a:pt x="596" y="257"/>
                </a:lnTo>
                <a:lnTo>
                  <a:pt x="596" y="262"/>
                </a:lnTo>
                <a:lnTo>
                  <a:pt x="593" y="267"/>
                </a:lnTo>
                <a:lnTo>
                  <a:pt x="593" y="272"/>
                </a:lnTo>
                <a:lnTo>
                  <a:pt x="591" y="274"/>
                </a:lnTo>
                <a:lnTo>
                  <a:pt x="591" y="279"/>
                </a:lnTo>
                <a:lnTo>
                  <a:pt x="589" y="283"/>
                </a:lnTo>
                <a:lnTo>
                  <a:pt x="589" y="286"/>
                </a:lnTo>
                <a:lnTo>
                  <a:pt x="586" y="291"/>
                </a:lnTo>
                <a:lnTo>
                  <a:pt x="586" y="293"/>
                </a:lnTo>
                <a:lnTo>
                  <a:pt x="584" y="295"/>
                </a:lnTo>
                <a:lnTo>
                  <a:pt x="584" y="298"/>
                </a:lnTo>
                <a:lnTo>
                  <a:pt x="582" y="300"/>
                </a:lnTo>
                <a:lnTo>
                  <a:pt x="582" y="302"/>
                </a:lnTo>
                <a:lnTo>
                  <a:pt x="579" y="305"/>
                </a:lnTo>
                <a:lnTo>
                  <a:pt x="579" y="307"/>
                </a:lnTo>
                <a:lnTo>
                  <a:pt x="577" y="309"/>
                </a:lnTo>
                <a:lnTo>
                  <a:pt x="577" y="312"/>
                </a:lnTo>
                <a:lnTo>
                  <a:pt x="574" y="317"/>
                </a:lnTo>
                <a:lnTo>
                  <a:pt x="574" y="319"/>
                </a:lnTo>
                <a:lnTo>
                  <a:pt x="572" y="321"/>
                </a:lnTo>
                <a:lnTo>
                  <a:pt x="572" y="324"/>
                </a:lnTo>
                <a:lnTo>
                  <a:pt x="570" y="326"/>
                </a:lnTo>
                <a:lnTo>
                  <a:pt x="570" y="328"/>
                </a:lnTo>
                <a:lnTo>
                  <a:pt x="567" y="333"/>
                </a:lnTo>
                <a:lnTo>
                  <a:pt x="567" y="335"/>
                </a:lnTo>
                <a:lnTo>
                  <a:pt x="565" y="338"/>
                </a:lnTo>
                <a:lnTo>
                  <a:pt x="565" y="338"/>
                </a:lnTo>
                <a:lnTo>
                  <a:pt x="563" y="340"/>
                </a:lnTo>
                <a:lnTo>
                  <a:pt x="563" y="342"/>
                </a:lnTo>
                <a:lnTo>
                  <a:pt x="560" y="345"/>
                </a:lnTo>
                <a:lnTo>
                  <a:pt x="560" y="345"/>
                </a:lnTo>
                <a:lnTo>
                  <a:pt x="558" y="347"/>
                </a:lnTo>
                <a:lnTo>
                  <a:pt x="558" y="350"/>
                </a:lnTo>
                <a:lnTo>
                  <a:pt x="556" y="352"/>
                </a:lnTo>
                <a:lnTo>
                  <a:pt x="556" y="354"/>
                </a:lnTo>
                <a:lnTo>
                  <a:pt x="553" y="357"/>
                </a:lnTo>
                <a:lnTo>
                  <a:pt x="553" y="359"/>
                </a:lnTo>
                <a:lnTo>
                  <a:pt x="551" y="364"/>
                </a:lnTo>
                <a:lnTo>
                  <a:pt x="551" y="366"/>
                </a:lnTo>
                <a:lnTo>
                  <a:pt x="548" y="371"/>
                </a:lnTo>
                <a:lnTo>
                  <a:pt x="546" y="373"/>
                </a:lnTo>
                <a:lnTo>
                  <a:pt x="546" y="378"/>
                </a:lnTo>
                <a:lnTo>
                  <a:pt x="544" y="383"/>
                </a:lnTo>
                <a:lnTo>
                  <a:pt x="544" y="385"/>
                </a:lnTo>
                <a:lnTo>
                  <a:pt x="541" y="390"/>
                </a:lnTo>
                <a:lnTo>
                  <a:pt x="541" y="397"/>
                </a:lnTo>
                <a:lnTo>
                  <a:pt x="539" y="402"/>
                </a:lnTo>
                <a:lnTo>
                  <a:pt x="539" y="409"/>
                </a:lnTo>
                <a:lnTo>
                  <a:pt x="537" y="416"/>
                </a:lnTo>
                <a:lnTo>
                  <a:pt x="537" y="425"/>
                </a:lnTo>
                <a:lnTo>
                  <a:pt x="534" y="435"/>
                </a:lnTo>
                <a:lnTo>
                  <a:pt x="534" y="444"/>
                </a:lnTo>
                <a:lnTo>
                  <a:pt x="532" y="456"/>
                </a:lnTo>
                <a:lnTo>
                  <a:pt x="532" y="468"/>
                </a:lnTo>
                <a:lnTo>
                  <a:pt x="530" y="479"/>
                </a:lnTo>
                <a:lnTo>
                  <a:pt x="530" y="491"/>
                </a:lnTo>
                <a:lnTo>
                  <a:pt x="527" y="505"/>
                </a:lnTo>
                <a:lnTo>
                  <a:pt x="527" y="517"/>
                </a:lnTo>
                <a:lnTo>
                  <a:pt x="525" y="531"/>
                </a:lnTo>
                <a:lnTo>
                  <a:pt x="525" y="543"/>
                </a:lnTo>
                <a:lnTo>
                  <a:pt x="522" y="557"/>
                </a:lnTo>
                <a:lnTo>
                  <a:pt x="522" y="572"/>
                </a:lnTo>
                <a:lnTo>
                  <a:pt x="520" y="586"/>
                </a:lnTo>
                <a:lnTo>
                  <a:pt x="520" y="600"/>
                </a:lnTo>
                <a:lnTo>
                  <a:pt x="518" y="614"/>
                </a:lnTo>
                <a:lnTo>
                  <a:pt x="518" y="628"/>
                </a:lnTo>
                <a:lnTo>
                  <a:pt x="515" y="642"/>
                </a:lnTo>
                <a:lnTo>
                  <a:pt x="515" y="657"/>
                </a:lnTo>
                <a:lnTo>
                  <a:pt x="513" y="671"/>
                </a:lnTo>
                <a:lnTo>
                  <a:pt x="513" y="685"/>
                </a:lnTo>
                <a:lnTo>
                  <a:pt x="511" y="699"/>
                </a:lnTo>
                <a:lnTo>
                  <a:pt x="511" y="711"/>
                </a:lnTo>
                <a:lnTo>
                  <a:pt x="508" y="723"/>
                </a:lnTo>
                <a:lnTo>
                  <a:pt x="508" y="732"/>
                </a:lnTo>
                <a:lnTo>
                  <a:pt x="506" y="744"/>
                </a:lnTo>
                <a:lnTo>
                  <a:pt x="506" y="751"/>
                </a:lnTo>
                <a:lnTo>
                  <a:pt x="504" y="758"/>
                </a:lnTo>
                <a:lnTo>
                  <a:pt x="504" y="763"/>
                </a:lnTo>
                <a:lnTo>
                  <a:pt x="501" y="768"/>
                </a:lnTo>
                <a:lnTo>
                  <a:pt x="501" y="770"/>
                </a:lnTo>
                <a:lnTo>
                  <a:pt x="499" y="772"/>
                </a:lnTo>
                <a:lnTo>
                  <a:pt x="499" y="772"/>
                </a:lnTo>
                <a:lnTo>
                  <a:pt x="496" y="775"/>
                </a:lnTo>
                <a:lnTo>
                  <a:pt x="496" y="775"/>
                </a:lnTo>
                <a:lnTo>
                  <a:pt x="494" y="775"/>
                </a:lnTo>
                <a:lnTo>
                  <a:pt x="492" y="772"/>
                </a:lnTo>
                <a:lnTo>
                  <a:pt x="492" y="772"/>
                </a:lnTo>
                <a:lnTo>
                  <a:pt x="489" y="770"/>
                </a:lnTo>
                <a:lnTo>
                  <a:pt x="489" y="770"/>
                </a:lnTo>
                <a:lnTo>
                  <a:pt x="487" y="768"/>
                </a:lnTo>
                <a:lnTo>
                  <a:pt x="487" y="765"/>
                </a:lnTo>
                <a:lnTo>
                  <a:pt x="485" y="763"/>
                </a:lnTo>
                <a:lnTo>
                  <a:pt x="485" y="761"/>
                </a:lnTo>
                <a:lnTo>
                  <a:pt x="482" y="758"/>
                </a:lnTo>
                <a:lnTo>
                  <a:pt x="482" y="753"/>
                </a:lnTo>
                <a:lnTo>
                  <a:pt x="480" y="749"/>
                </a:lnTo>
                <a:lnTo>
                  <a:pt x="480" y="744"/>
                </a:lnTo>
                <a:lnTo>
                  <a:pt x="478" y="739"/>
                </a:lnTo>
                <a:lnTo>
                  <a:pt x="478" y="735"/>
                </a:lnTo>
                <a:lnTo>
                  <a:pt x="475" y="730"/>
                </a:lnTo>
                <a:lnTo>
                  <a:pt x="475" y="723"/>
                </a:lnTo>
                <a:lnTo>
                  <a:pt x="473" y="718"/>
                </a:lnTo>
                <a:lnTo>
                  <a:pt x="473" y="711"/>
                </a:lnTo>
                <a:lnTo>
                  <a:pt x="470" y="704"/>
                </a:lnTo>
                <a:lnTo>
                  <a:pt x="470" y="697"/>
                </a:lnTo>
                <a:lnTo>
                  <a:pt x="468" y="690"/>
                </a:lnTo>
                <a:lnTo>
                  <a:pt x="468" y="680"/>
                </a:lnTo>
                <a:lnTo>
                  <a:pt x="466" y="671"/>
                </a:lnTo>
                <a:lnTo>
                  <a:pt x="466" y="664"/>
                </a:lnTo>
                <a:lnTo>
                  <a:pt x="463" y="654"/>
                </a:lnTo>
                <a:lnTo>
                  <a:pt x="463" y="645"/>
                </a:lnTo>
                <a:lnTo>
                  <a:pt x="461" y="635"/>
                </a:lnTo>
                <a:lnTo>
                  <a:pt x="461" y="624"/>
                </a:lnTo>
                <a:lnTo>
                  <a:pt x="459" y="614"/>
                </a:lnTo>
                <a:lnTo>
                  <a:pt x="459" y="602"/>
                </a:lnTo>
                <a:lnTo>
                  <a:pt x="456" y="593"/>
                </a:lnTo>
                <a:lnTo>
                  <a:pt x="456" y="583"/>
                </a:lnTo>
                <a:lnTo>
                  <a:pt x="454" y="572"/>
                </a:lnTo>
                <a:lnTo>
                  <a:pt x="454" y="562"/>
                </a:lnTo>
                <a:lnTo>
                  <a:pt x="452" y="553"/>
                </a:lnTo>
                <a:lnTo>
                  <a:pt x="452" y="543"/>
                </a:lnTo>
                <a:lnTo>
                  <a:pt x="449" y="534"/>
                </a:lnTo>
                <a:lnTo>
                  <a:pt x="449" y="524"/>
                </a:lnTo>
                <a:lnTo>
                  <a:pt x="447" y="517"/>
                </a:lnTo>
                <a:lnTo>
                  <a:pt x="447" y="510"/>
                </a:lnTo>
                <a:lnTo>
                  <a:pt x="445" y="503"/>
                </a:lnTo>
                <a:lnTo>
                  <a:pt x="445" y="496"/>
                </a:lnTo>
                <a:lnTo>
                  <a:pt x="442" y="489"/>
                </a:lnTo>
                <a:lnTo>
                  <a:pt x="442" y="484"/>
                </a:lnTo>
                <a:lnTo>
                  <a:pt x="440" y="477"/>
                </a:lnTo>
                <a:lnTo>
                  <a:pt x="440" y="472"/>
                </a:lnTo>
                <a:lnTo>
                  <a:pt x="437" y="468"/>
                </a:lnTo>
                <a:lnTo>
                  <a:pt x="435" y="461"/>
                </a:lnTo>
                <a:lnTo>
                  <a:pt x="435" y="456"/>
                </a:lnTo>
                <a:lnTo>
                  <a:pt x="433" y="454"/>
                </a:lnTo>
                <a:lnTo>
                  <a:pt x="433" y="449"/>
                </a:lnTo>
                <a:lnTo>
                  <a:pt x="430" y="444"/>
                </a:lnTo>
                <a:lnTo>
                  <a:pt x="430" y="442"/>
                </a:lnTo>
                <a:lnTo>
                  <a:pt x="428" y="439"/>
                </a:lnTo>
                <a:lnTo>
                  <a:pt x="428" y="435"/>
                </a:lnTo>
                <a:lnTo>
                  <a:pt x="426" y="432"/>
                </a:lnTo>
                <a:lnTo>
                  <a:pt x="426" y="430"/>
                </a:lnTo>
                <a:lnTo>
                  <a:pt x="423" y="428"/>
                </a:lnTo>
                <a:lnTo>
                  <a:pt x="423" y="425"/>
                </a:lnTo>
                <a:lnTo>
                  <a:pt x="421" y="423"/>
                </a:lnTo>
                <a:lnTo>
                  <a:pt x="421" y="423"/>
                </a:lnTo>
                <a:lnTo>
                  <a:pt x="419" y="420"/>
                </a:lnTo>
                <a:lnTo>
                  <a:pt x="419" y="418"/>
                </a:lnTo>
                <a:lnTo>
                  <a:pt x="416" y="418"/>
                </a:lnTo>
                <a:lnTo>
                  <a:pt x="416" y="418"/>
                </a:lnTo>
                <a:lnTo>
                  <a:pt x="414" y="416"/>
                </a:lnTo>
                <a:lnTo>
                  <a:pt x="414" y="416"/>
                </a:lnTo>
                <a:lnTo>
                  <a:pt x="411" y="416"/>
                </a:lnTo>
                <a:lnTo>
                  <a:pt x="411" y="416"/>
                </a:lnTo>
                <a:lnTo>
                  <a:pt x="409" y="416"/>
                </a:lnTo>
                <a:lnTo>
                  <a:pt x="409" y="418"/>
                </a:lnTo>
                <a:lnTo>
                  <a:pt x="407" y="418"/>
                </a:lnTo>
                <a:lnTo>
                  <a:pt x="407" y="420"/>
                </a:lnTo>
                <a:lnTo>
                  <a:pt x="404" y="423"/>
                </a:lnTo>
                <a:lnTo>
                  <a:pt x="404" y="425"/>
                </a:lnTo>
                <a:lnTo>
                  <a:pt x="402" y="428"/>
                </a:lnTo>
                <a:lnTo>
                  <a:pt x="402" y="432"/>
                </a:lnTo>
                <a:lnTo>
                  <a:pt x="400" y="435"/>
                </a:lnTo>
                <a:lnTo>
                  <a:pt x="400" y="437"/>
                </a:lnTo>
                <a:lnTo>
                  <a:pt x="397" y="442"/>
                </a:lnTo>
                <a:lnTo>
                  <a:pt x="397" y="444"/>
                </a:lnTo>
                <a:lnTo>
                  <a:pt x="395" y="446"/>
                </a:lnTo>
                <a:lnTo>
                  <a:pt x="395" y="449"/>
                </a:lnTo>
                <a:lnTo>
                  <a:pt x="393" y="449"/>
                </a:lnTo>
                <a:lnTo>
                  <a:pt x="393" y="451"/>
                </a:lnTo>
                <a:lnTo>
                  <a:pt x="390" y="454"/>
                </a:lnTo>
                <a:lnTo>
                  <a:pt x="390" y="456"/>
                </a:lnTo>
                <a:lnTo>
                  <a:pt x="388" y="456"/>
                </a:lnTo>
                <a:lnTo>
                  <a:pt x="388" y="458"/>
                </a:lnTo>
                <a:lnTo>
                  <a:pt x="385" y="461"/>
                </a:lnTo>
                <a:lnTo>
                  <a:pt x="385" y="461"/>
                </a:lnTo>
                <a:lnTo>
                  <a:pt x="383" y="463"/>
                </a:lnTo>
                <a:lnTo>
                  <a:pt x="381" y="463"/>
                </a:lnTo>
                <a:lnTo>
                  <a:pt x="381" y="463"/>
                </a:lnTo>
                <a:lnTo>
                  <a:pt x="378" y="465"/>
                </a:lnTo>
                <a:lnTo>
                  <a:pt x="378" y="465"/>
                </a:lnTo>
                <a:lnTo>
                  <a:pt x="376" y="465"/>
                </a:lnTo>
                <a:lnTo>
                  <a:pt x="376" y="465"/>
                </a:lnTo>
                <a:lnTo>
                  <a:pt x="374" y="468"/>
                </a:lnTo>
                <a:lnTo>
                  <a:pt x="374" y="468"/>
                </a:lnTo>
                <a:lnTo>
                  <a:pt x="371" y="468"/>
                </a:lnTo>
                <a:lnTo>
                  <a:pt x="371" y="468"/>
                </a:lnTo>
                <a:lnTo>
                  <a:pt x="369" y="468"/>
                </a:lnTo>
                <a:lnTo>
                  <a:pt x="369" y="468"/>
                </a:lnTo>
                <a:lnTo>
                  <a:pt x="367" y="470"/>
                </a:lnTo>
                <a:lnTo>
                  <a:pt x="367" y="470"/>
                </a:lnTo>
                <a:lnTo>
                  <a:pt x="364" y="472"/>
                </a:lnTo>
                <a:lnTo>
                  <a:pt x="364" y="472"/>
                </a:lnTo>
                <a:lnTo>
                  <a:pt x="362" y="475"/>
                </a:lnTo>
                <a:lnTo>
                  <a:pt x="362" y="477"/>
                </a:lnTo>
                <a:lnTo>
                  <a:pt x="359" y="482"/>
                </a:lnTo>
                <a:lnTo>
                  <a:pt x="359" y="487"/>
                </a:lnTo>
                <a:lnTo>
                  <a:pt x="357" y="491"/>
                </a:lnTo>
                <a:lnTo>
                  <a:pt x="357" y="496"/>
                </a:lnTo>
                <a:lnTo>
                  <a:pt x="355" y="503"/>
                </a:lnTo>
                <a:lnTo>
                  <a:pt x="355" y="508"/>
                </a:lnTo>
                <a:lnTo>
                  <a:pt x="352" y="517"/>
                </a:lnTo>
                <a:lnTo>
                  <a:pt x="352" y="524"/>
                </a:lnTo>
                <a:lnTo>
                  <a:pt x="350" y="534"/>
                </a:lnTo>
                <a:lnTo>
                  <a:pt x="350" y="543"/>
                </a:lnTo>
                <a:lnTo>
                  <a:pt x="348" y="553"/>
                </a:lnTo>
                <a:lnTo>
                  <a:pt x="348" y="565"/>
                </a:lnTo>
                <a:lnTo>
                  <a:pt x="345" y="574"/>
                </a:lnTo>
                <a:lnTo>
                  <a:pt x="345" y="586"/>
                </a:lnTo>
                <a:lnTo>
                  <a:pt x="343" y="595"/>
                </a:lnTo>
                <a:lnTo>
                  <a:pt x="343" y="607"/>
                </a:lnTo>
                <a:lnTo>
                  <a:pt x="341" y="616"/>
                </a:lnTo>
                <a:lnTo>
                  <a:pt x="341" y="626"/>
                </a:lnTo>
                <a:lnTo>
                  <a:pt x="338" y="635"/>
                </a:lnTo>
                <a:lnTo>
                  <a:pt x="338" y="642"/>
                </a:lnTo>
                <a:lnTo>
                  <a:pt x="336" y="650"/>
                </a:lnTo>
                <a:lnTo>
                  <a:pt x="336" y="654"/>
                </a:lnTo>
                <a:lnTo>
                  <a:pt x="333" y="659"/>
                </a:lnTo>
                <a:lnTo>
                  <a:pt x="333" y="661"/>
                </a:lnTo>
                <a:lnTo>
                  <a:pt x="331" y="666"/>
                </a:lnTo>
                <a:lnTo>
                  <a:pt x="331" y="668"/>
                </a:lnTo>
                <a:lnTo>
                  <a:pt x="329" y="668"/>
                </a:lnTo>
                <a:lnTo>
                  <a:pt x="326" y="671"/>
                </a:lnTo>
                <a:lnTo>
                  <a:pt x="326" y="671"/>
                </a:lnTo>
                <a:lnTo>
                  <a:pt x="324" y="671"/>
                </a:lnTo>
                <a:lnTo>
                  <a:pt x="324" y="673"/>
                </a:lnTo>
                <a:lnTo>
                  <a:pt x="322" y="673"/>
                </a:lnTo>
                <a:lnTo>
                  <a:pt x="322" y="671"/>
                </a:lnTo>
                <a:lnTo>
                  <a:pt x="319" y="671"/>
                </a:lnTo>
                <a:lnTo>
                  <a:pt x="319" y="671"/>
                </a:lnTo>
                <a:lnTo>
                  <a:pt x="317" y="668"/>
                </a:lnTo>
                <a:lnTo>
                  <a:pt x="317" y="668"/>
                </a:lnTo>
                <a:lnTo>
                  <a:pt x="315" y="668"/>
                </a:lnTo>
                <a:lnTo>
                  <a:pt x="315" y="666"/>
                </a:lnTo>
                <a:lnTo>
                  <a:pt x="312" y="666"/>
                </a:lnTo>
                <a:lnTo>
                  <a:pt x="312" y="664"/>
                </a:lnTo>
                <a:lnTo>
                  <a:pt x="310" y="664"/>
                </a:lnTo>
                <a:lnTo>
                  <a:pt x="310" y="661"/>
                </a:lnTo>
                <a:lnTo>
                  <a:pt x="308" y="661"/>
                </a:lnTo>
                <a:lnTo>
                  <a:pt x="308" y="661"/>
                </a:lnTo>
                <a:lnTo>
                  <a:pt x="305" y="661"/>
                </a:lnTo>
                <a:lnTo>
                  <a:pt x="305" y="661"/>
                </a:lnTo>
                <a:lnTo>
                  <a:pt x="303" y="661"/>
                </a:lnTo>
                <a:lnTo>
                  <a:pt x="303" y="659"/>
                </a:lnTo>
                <a:lnTo>
                  <a:pt x="300" y="659"/>
                </a:lnTo>
                <a:lnTo>
                  <a:pt x="300" y="659"/>
                </a:lnTo>
                <a:lnTo>
                  <a:pt x="298" y="659"/>
                </a:lnTo>
                <a:lnTo>
                  <a:pt x="298" y="657"/>
                </a:lnTo>
                <a:lnTo>
                  <a:pt x="296" y="654"/>
                </a:lnTo>
                <a:lnTo>
                  <a:pt x="296" y="652"/>
                </a:lnTo>
                <a:lnTo>
                  <a:pt x="293" y="650"/>
                </a:lnTo>
                <a:lnTo>
                  <a:pt x="293" y="647"/>
                </a:lnTo>
                <a:lnTo>
                  <a:pt x="291" y="647"/>
                </a:lnTo>
                <a:lnTo>
                  <a:pt x="291" y="645"/>
                </a:lnTo>
                <a:lnTo>
                  <a:pt x="289" y="642"/>
                </a:lnTo>
                <a:lnTo>
                  <a:pt x="289" y="642"/>
                </a:lnTo>
                <a:lnTo>
                  <a:pt x="286" y="640"/>
                </a:lnTo>
                <a:lnTo>
                  <a:pt x="286" y="642"/>
                </a:lnTo>
                <a:lnTo>
                  <a:pt x="284" y="642"/>
                </a:lnTo>
                <a:lnTo>
                  <a:pt x="284" y="642"/>
                </a:lnTo>
                <a:lnTo>
                  <a:pt x="282" y="645"/>
                </a:lnTo>
                <a:lnTo>
                  <a:pt x="282" y="645"/>
                </a:lnTo>
                <a:lnTo>
                  <a:pt x="279" y="647"/>
                </a:lnTo>
                <a:lnTo>
                  <a:pt x="279" y="647"/>
                </a:lnTo>
                <a:lnTo>
                  <a:pt x="277" y="647"/>
                </a:lnTo>
                <a:lnTo>
                  <a:pt x="277" y="645"/>
                </a:lnTo>
                <a:lnTo>
                  <a:pt x="274" y="642"/>
                </a:lnTo>
                <a:lnTo>
                  <a:pt x="272" y="640"/>
                </a:lnTo>
                <a:lnTo>
                  <a:pt x="272" y="638"/>
                </a:lnTo>
                <a:lnTo>
                  <a:pt x="270" y="633"/>
                </a:lnTo>
                <a:lnTo>
                  <a:pt x="270" y="628"/>
                </a:lnTo>
                <a:lnTo>
                  <a:pt x="267" y="624"/>
                </a:lnTo>
                <a:lnTo>
                  <a:pt x="267" y="619"/>
                </a:lnTo>
                <a:lnTo>
                  <a:pt x="265" y="614"/>
                </a:lnTo>
                <a:lnTo>
                  <a:pt x="265" y="609"/>
                </a:lnTo>
                <a:lnTo>
                  <a:pt x="263" y="602"/>
                </a:lnTo>
                <a:lnTo>
                  <a:pt x="263" y="598"/>
                </a:lnTo>
                <a:lnTo>
                  <a:pt x="260" y="593"/>
                </a:lnTo>
                <a:lnTo>
                  <a:pt x="260" y="588"/>
                </a:lnTo>
                <a:lnTo>
                  <a:pt x="258" y="581"/>
                </a:lnTo>
                <a:lnTo>
                  <a:pt x="258" y="576"/>
                </a:lnTo>
                <a:lnTo>
                  <a:pt x="256" y="569"/>
                </a:lnTo>
                <a:lnTo>
                  <a:pt x="256" y="562"/>
                </a:lnTo>
                <a:lnTo>
                  <a:pt x="253" y="555"/>
                </a:lnTo>
                <a:lnTo>
                  <a:pt x="253" y="548"/>
                </a:lnTo>
                <a:lnTo>
                  <a:pt x="251" y="541"/>
                </a:lnTo>
                <a:lnTo>
                  <a:pt x="251" y="534"/>
                </a:lnTo>
                <a:lnTo>
                  <a:pt x="248" y="527"/>
                </a:lnTo>
                <a:lnTo>
                  <a:pt x="248" y="522"/>
                </a:lnTo>
                <a:lnTo>
                  <a:pt x="246" y="515"/>
                </a:lnTo>
                <a:lnTo>
                  <a:pt x="246" y="508"/>
                </a:lnTo>
                <a:lnTo>
                  <a:pt x="244" y="503"/>
                </a:lnTo>
                <a:lnTo>
                  <a:pt x="244" y="496"/>
                </a:lnTo>
                <a:lnTo>
                  <a:pt x="241" y="491"/>
                </a:lnTo>
                <a:lnTo>
                  <a:pt x="241" y="487"/>
                </a:lnTo>
                <a:lnTo>
                  <a:pt x="239" y="482"/>
                </a:lnTo>
                <a:lnTo>
                  <a:pt x="239" y="475"/>
                </a:lnTo>
                <a:lnTo>
                  <a:pt x="237" y="470"/>
                </a:lnTo>
                <a:lnTo>
                  <a:pt x="237" y="463"/>
                </a:lnTo>
                <a:lnTo>
                  <a:pt x="234" y="458"/>
                </a:lnTo>
                <a:lnTo>
                  <a:pt x="234" y="451"/>
                </a:lnTo>
                <a:lnTo>
                  <a:pt x="232" y="446"/>
                </a:lnTo>
                <a:lnTo>
                  <a:pt x="232" y="439"/>
                </a:lnTo>
                <a:lnTo>
                  <a:pt x="230" y="435"/>
                </a:lnTo>
                <a:lnTo>
                  <a:pt x="230" y="428"/>
                </a:lnTo>
                <a:lnTo>
                  <a:pt x="227" y="423"/>
                </a:lnTo>
                <a:lnTo>
                  <a:pt x="227" y="418"/>
                </a:lnTo>
                <a:lnTo>
                  <a:pt x="225" y="413"/>
                </a:lnTo>
                <a:lnTo>
                  <a:pt x="225" y="409"/>
                </a:lnTo>
                <a:lnTo>
                  <a:pt x="222" y="406"/>
                </a:lnTo>
                <a:lnTo>
                  <a:pt x="222" y="402"/>
                </a:lnTo>
                <a:lnTo>
                  <a:pt x="220" y="399"/>
                </a:lnTo>
                <a:lnTo>
                  <a:pt x="218" y="394"/>
                </a:lnTo>
                <a:lnTo>
                  <a:pt x="218" y="392"/>
                </a:lnTo>
                <a:lnTo>
                  <a:pt x="215" y="387"/>
                </a:lnTo>
                <a:lnTo>
                  <a:pt x="215" y="383"/>
                </a:lnTo>
                <a:lnTo>
                  <a:pt x="213" y="378"/>
                </a:lnTo>
                <a:lnTo>
                  <a:pt x="213" y="373"/>
                </a:lnTo>
                <a:lnTo>
                  <a:pt x="211" y="366"/>
                </a:lnTo>
                <a:lnTo>
                  <a:pt x="211" y="361"/>
                </a:lnTo>
                <a:lnTo>
                  <a:pt x="208" y="354"/>
                </a:lnTo>
                <a:lnTo>
                  <a:pt x="208" y="347"/>
                </a:lnTo>
                <a:lnTo>
                  <a:pt x="206" y="340"/>
                </a:lnTo>
                <a:lnTo>
                  <a:pt x="206" y="333"/>
                </a:lnTo>
                <a:lnTo>
                  <a:pt x="204" y="328"/>
                </a:lnTo>
                <a:lnTo>
                  <a:pt x="204" y="321"/>
                </a:lnTo>
                <a:lnTo>
                  <a:pt x="201" y="314"/>
                </a:lnTo>
                <a:lnTo>
                  <a:pt x="201" y="309"/>
                </a:lnTo>
                <a:lnTo>
                  <a:pt x="199" y="305"/>
                </a:lnTo>
                <a:lnTo>
                  <a:pt x="199" y="298"/>
                </a:lnTo>
                <a:lnTo>
                  <a:pt x="196" y="293"/>
                </a:lnTo>
                <a:lnTo>
                  <a:pt x="196" y="288"/>
                </a:lnTo>
                <a:lnTo>
                  <a:pt x="194" y="283"/>
                </a:lnTo>
                <a:lnTo>
                  <a:pt x="194" y="279"/>
                </a:lnTo>
                <a:lnTo>
                  <a:pt x="192" y="274"/>
                </a:lnTo>
                <a:lnTo>
                  <a:pt x="192" y="269"/>
                </a:lnTo>
                <a:lnTo>
                  <a:pt x="189" y="265"/>
                </a:lnTo>
                <a:lnTo>
                  <a:pt x="189" y="260"/>
                </a:lnTo>
                <a:lnTo>
                  <a:pt x="187" y="255"/>
                </a:lnTo>
                <a:lnTo>
                  <a:pt x="187" y="250"/>
                </a:lnTo>
                <a:lnTo>
                  <a:pt x="185" y="246"/>
                </a:lnTo>
                <a:lnTo>
                  <a:pt x="185" y="241"/>
                </a:lnTo>
                <a:lnTo>
                  <a:pt x="182" y="236"/>
                </a:lnTo>
                <a:lnTo>
                  <a:pt x="182" y="234"/>
                </a:lnTo>
                <a:lnTo>
                  <a:pt x="180" y="229"/>
                </a:lnTo>
                <a:lnTo>
                  <a:pt x="180" y="224"/>
                </a:lnTo>
                <a:lnTo>
                  <a:pt x="178" y="220"/>
                </a:lnTo>
                <a:lnTo>
                  <a:pt x="178" y="215"/>
                </a:lnTo>
                <a:lnTo>
                  <a:pt x="175" y="213"/>
                </a:lnTo>
                <a:lnTo>
                  <a:pt x="175" y="208"/>
                </a:lnTo>
                <a:lnTo>
                  <a:pt x="173" y="205"/>
                </a:lnTo>
                <a:lnTo>
                  <a:pt x="173" y="201"/>
                </a:lnTo>
                <a:lnTo>
                  <a:pt x="170" y="198"/>
                </a:lnTo>
                <a:lnTo>
                  <a:pt x="170" y="196"/>
                </a:lnTo>
                <a:lnTo>
                  <a:pt x="168" y="191"/>
                </a:lnTo>
                <a:lnTo>
                  <a:pt x="168" y="189"/>
                </a:lnTo>
                <a:lnTo>
                  <a:pt x="166" y="187"/>
                </a:lnTo>
                <a:lnTo>
                  <a:pt x="163" y="182"/>
                </a:lnTo>
                <a:lnTo>
                  <a:pt x="163" y="180"/>
                </a:lnTo>
                <a:lnTo>
                  <a:pt x="161" y="177"/>
                </a:lnTo>
                <a:lnTo>
                  <a:pt x="161" y="175"/>
                </a:lnTo>
                <a:lnTo>
                  <a:pt x="159" y="170"/>
                </a:lnTo>
                <a:lnTo>
                  <a:pt x="159" y="168"/>
                </a:lnTo>
                <a:lnTo>
                  <a:pt x="156" y="165"/>
                </a:lnTo>
                <a:lnTo>
                  <a:pt x="156" y="163"/>
                </a:lnTo>
                <a:lnTo>
                  <a:pt x="154" y="161"/>
                </a:lnTo>
                <a:lnTo>
                  <a:pt x="154" y="158"/>
                </a:lnTo>
                <a:lnTo>
                  <a:pt x="152" y="156"/>
                </a:lnTo>
                <a:lnTo>
                  <a:pt x="152" y="154"/>
                </a:lnTo>
                <a:lnTo>
                  <a:pt x="149" y="151"/>
                </a:lnTo>
                <a:lnTo>
                  <a:pt x="149" y="151"/>
                </a:lnTo>
                <a:lnTo>
                  <a:pt x="147" y="149"/>
                </a:lnTo>
                <a:lnTo>
                  <a:pt x="147" y="146"/>
                </a:lnTo>
                <a:lnTo>
                  <a:pt x="145" y="146"/>
                </a:lnTo>
                <a:lnTo>
                  <a:pt x="145" y="144"/>
                </a:lnTo>
                <a:lnTo>
                  <a:pt x="142" y="144"/>
                </a:lnTo>
                <a:lnTo>
                  <a:pt x="142" y="142"/>
                </a:lnTo>
                <a:lnTo>
                  <a:pt x="140" y="139"/>
                </a:lnTo>
                <a:lnTo>
                  <a:pt x="140" y="139"/>
                </a:lnTo>
                <a:lnTo>
                  <a:pt x="137" y="137"/>
                </a:lnTo>
                <a:lnTo>
                  <a:pt x="137" y="135"/>
                </a:lnTo>
                <a:lnTo>
                  <a:pt x="135" y="135"/>
                </a:lnTo>
                <a:lnTo>
                  <a:pt x="135" y="132"/>
                </a:lnTo>
                <a:lnTo>
                  <a:pt x="133" y="132"/>
                </a:lnTo>
                <a:lnTo>
                  <a:pt x="133" y="130"/>
                </a:lnTo>
                <a:lnTo>
                  <a:pt x="130" y="130"/>
                </a:lnTo>
                <a:lnTo>
                  <a:pt x="130" y="130"/>
                </a:lnTo>
                <a:lnTo>
                  <a:pt x="128" y="130"/>
                </a:lnTo>
                <a:lnTo>
                  <a:pt x="128" y="130"/>
                </a:lnTo>
                <a:lnTo>
                  <a:pt x="126" y="130"/>
                </a:lnTo>
                <a:lnTo>
                  <a:pt x="126" y="130"/>
                </a:lnTo>
                <a:lnTo>
                  <a:pt x="123" y="130"/>
                </a:lnTo>
                <a:lnTo>
                  <a:pt x="123" y="132"/>
                </a:lnTo>
                <a:lnTo>
                  <a:pt x="121" y="132"/>
                </a:lnTo>
                <a:lnTo>
                  <a:pt x="121" y="132"/>
                </a:lnTo>
                <a:lnTo>
                  <a:pt x="119" y="135"/>
                </a:lnTo>
                <a:lnTo>
                  <a:pt x="119" y="135"/>
                </a:lnTo>
                <a:lnTo>
                  <a:pt x="116" y="135"/>
                </a:lnTo>
                <a:lnTo>
                  <a:pt x="116" y="137"/>
                </a:lnTo>
                <a:lnTo>
                  <a:pt x="114" y="137"/>
                </a:lnTo>
                <a:lnTo>
                  <a:pt x="114" y="137"/>
                </a:lnTo>
                <a:lnTo>
                  <a:pt x="111" y="139"/>
                </a:lnTo>
                <a:lnTo>
                  <a:pt x="109" y="142"/>
                </a:lnTo>
                <a:lnTo>
                  <a:pt x="109" y="142"/>
                </a:lnTo>
                <a:lnTo>
                  <a:pt x="107" y="144"/>
                </a:lnTo>
                <a:lnTo>
                  <a:pt x="107" y="146"/>
                </a:lnTo>
                <a:lnTo>
                  <a:pt x="104" y="149"/>
                </a:lnTo>
                <a:lnTo>
                  <a:pt x="104" y="151"/>
                </a:lnTo>
                <a:lnTo>
                  <a:pt x="102" y="154"/>
                </a:lnTo>
                <a:lnTo>
                  <a:pt x="102" y="158"/>
                </a:lnTo>
                <a:lnTo>
                  <a:pt x="100" y="161"/>
                </a:lnTo>
                <a:lnTo>
                  <a:pt x="100" y="163"/>
                </a:lnTo>
                <a:lnTo>
                  <a:pt x="97" y="165"/>
                </a:lnTo>
                <a:lnTo>
                  <a:pt x="97" y="170"/>
                </a:lnTo>
                <a:lnTo>
                  <a:pt x="95" y="172"/>
                </a:lnTo>
                <a:lnTo>
                  <a:pt x="95" y="175"/>
                </a:lnTo>
                <a:lnTo>
                  <a:pt x="93" y="177"/>
                </a:lnTo>
                <a:lnTo>
                  <a:pt x="93" y="180"/>
                </a:lnTo>
                <a:lnTo>
                  <a:pt x="90" y="184"/>
                </a:lnTo>
                <a:lnTo>
                  <a:pt x="90" y="187"/>
                </a:lnTo>
                <a:lnTo>
                  <a:pt x="88" y="189"/>
                </a:lnTo>
                <a:lnTo>
                  <a:pt x="88" y="194"/>
                </a:lnTo>
                <a:lnTo>
                  <a:pt x="85" y="198"/>
                </a:lnTo>
                <a:lnTo>
                  <a:pt x="85" y="203"/>
                </a:lnTo>
                <a:lnTo>
                  <a:pt x="83" y="208"/>
                </a:lnTo>
                <a:lnTo>
                  <a:pt x="83" y="215"/>
                </a:lnTo>
                <a:lnTo>
                  <a:pt x="81" y="222"/>
                </a:lnTo>
                <a:lnTo>
                  <a:pt x="81" y="231"/>
                </a:lnTo>
                <a:lnTo>
                  <a:pt x="78" y="241"/>
                </a:lnTo>
                <a:lnTo>
                  <a:pt x="78" y="253"/>
                </a:lnTo>
                <a:lnTo>
                  <a:pt x="76" y="265"/>
                </a:lnTo>
                <a:lnTo>
                  <a:pt x="76" y="279"/>
                </a:lnTo>
                <a:lnTo>
                  <a:pt x="74" y="293"/>
                </a:lnTo>
                <a:lnTo>
                  <a:pt x="74" y="307"/>
                </a:lnTo>
                <a:lnTo>
                  <a:pt x="71" y="321"/>
                </a:lnTo>
                <a:lnTo>
                  <a:pt x="71" y="335"/>
                </a:lnTo>
                <a:lnTo>
                  <a:pt x="69" y="350"/>
                </a:lnTo>
                <a:lnTo>
                  <a:pt x="69" y="364"/>
                </a:lnTo>
                <a:lnTo>
                  <a:pt x="67" y="380"/>
                </a:lnTo>
                <a:lnTo>
                  <a:pt x="67" y="394"/>
                </a:lnTo>
                <a:lnTo>
                  <a:pt x="64" y="411"/>
                </a:lnTo>
                <a:lnTo>
                  <a:pt x="64" y="428"/>
                </a:lnTo>
                <a:lnTo>
                  <a:pt x="62" y="446"/>
                </a:lnTo>
                <a:lnTo>
                  <a:pt x="62" y="463"/>
                </a:lnTo>
                <a:lnTo>
                  <a:pt x="59" y="482"/>
                </a:lnTo>
                <a:lnTo>
                  <a:pt x="59" y="498"/>
                </a:lnTo>
                <a:lnTo>
                  <a:pt x="57" y="517"/>
                </a:lnTo>
                <a:lnTo>
                  <a:pt x="55" y="534"/>
                </a:lnTo>
                <a:lnTo>
                  <a:pt x="55" y="550"/>
                </a:lnTo>
                <a:lnTo>
                  <a:pt x="52" y="567"/>
                </a:lnTo>
                <a:lnTo>
                  <a:pt x="52" y="581"/>
                </a:lnTo>
                <a:lnTo>
                  <a:pt x="50" y="598"/>
                </a:lnTo>
                <a:lnTo>
                  <a:pt x="50" y="609"/>
                </a:lnTo>
                <a:lnTo>
                  <a:pt x="48" y="624"/>
                </a:lnTo>
                <a:lnTo>
                  <a:pt x="48" y="638"/>
                </a:lnTo>
                <a:lnTo>
                  <a:pt x="45" y="650"/>
                </a:lnTo>
                <a:lnTo>
                  <a:pt x="45" y="664"/>
                </a:lnTo>
                <a:lnTo>
                  <a:pt x="43" y="676"/>
                </a:lnTo>
                <a:lnTo>
                  <a:pt x="43" y="690"/>
                </a:lnTo>
                <a:lnTo>
                  <a:pt x="41" y="702"/>
                </a:lnTo>
                <a:lnTo>
                  <a:pt x="41" y="713"/>
                </a:lnTo>
                <a:lnTo>
                  <a:pt x="38" y="725"/>
                </a:lnTo>
                <a:lnTo>
                  <a:pt x="38" y="737"/>
                </a:lnTo>
                <a:lnTo>
                  <a:pt x="36" y="746"/>
                </a:lnTo>
                <a:lnTo>
                  <a:pt x="36" y="753"/>
                </a:lnTo>
                <a:lnTo>
                  <a:pt x="33" y="763"/>
                </a:lnTo>
                <a:lnTo>
                  <a:pt x="33" y="770"/>
                </a:lnTo>
                <a:lnTo>
                  <a:pt x="31" y="775"/>
                </a:lnTo>
                <a:lnTo>
                  <a:pt x="31" y="777"/>
                </a:lnTo>
                <a:lnTo>
                  <a:pt x="29" y="779"/>
                </a:lnTo>
                <a:lnTo>
                  <a:pt x="29" y="779"/>
                </a:lnTo>
                <a:lnTo>
                  <a:pt x="26" y="782"/>
                </a:lnTo>
                <a:lnTo>
                  <a:pt x="26" y="779"/>
                </a:lnTo>
                <a:lnTo>
                  <a:pt x="24" y="779"/>
                </a:lnTo>
                <a:lnTo>
                  <a:pt x="24" y="779"/>
                </a:lnTo>
                <a:lnTo>
                  <a:pt x="22" y="777"/>
                </a:lnTo>
                <a:lnTo>
                  <a:pt x="22" y="777"/>
                </a:lnTo>
                <a:lnTo>
                  <a:pt x="19" y="775"/>
                </a:lnTo>
                <a:lnTo>
                  <a:pt x="19" y="775"/>
                </a:lnTo>
                <a:lnTo>
                  <a:pt x="17" y="775"/>
                </a:lnTo>
                <a:lnTo>
                  <a:pt x="17" y="772"/>
                </a:lnTo>
                <a:lnTo>
                  <a:pt x="15" y="770"/>
                </a:lnTo>
                <a:lnTo>
                  <a:pt x="15" y="768"/>
                </a:lnTo>
                <a:lnTo>
                  <a:pt x="12" y="765"/>
                </a:lnTo>
                <a:lnTo>
                  <a:pt x="12" y="763"/>
                </a:lnTo>
                <a:lnTo>
                  <a:pt x="10" y="761"/>
                </a:lnTo>
                <a:lnTo>
                  <a:pt x="10" y="758"/>
                </a:lnTo>
                <a:lnTo>
                  <a:pt x="8" y="758"/>
                </a:lnTo>
                <a:lnTo>
                  <a:pt x="8" y="756"/>
                </a:lnTo>
                <a:lnTo>
                  <a:pt x="5" y="753"/>
                </a:lnTo>
                <a:lnTo>
                  <a:pt x="5" y="751"/>
                </a:lnTo>
                <a:lnTo>
                  <a:pt x="3" y="746"/>
                </a:lnTo>
                <a:lnTo>
                  <a:pt x="0" y="744"/>
                </a:lnTo>
                <a:lnTo>
                  <a:pt x="0" y="742"/>
                </a:lnTo>
              </a:path>
            </a:pathLst>
          </a:custGeom>
          <a:noFill/>
          <a:ln w="19050" cap="flat">
            <a:solidFill>
              <a:srgbClr val="0085C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020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31" y="0"/>
            <a:ext cx="11824138" cy="6858000"/>
          </a:xfrm>
          <a:prstGeom prst="rect">
            <a:avLst/>
          </a:prstGeom>
        </p:spPr>
      </p:pic>
    </p:spTree>
    <p:extLst>
      <p:ext uri="{BB962C8B-B14F-4D97-AF65-F5344CB8AC3E}">
        <p14:creationId xmlns:p14="http://schemas.microsoft.com/office/powerpoint/2010/main" val="1072018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4267200"/>
            <a:ext cx="10981981" cy="1723549"/>
          </a:xfrm>
          <a:prstGeom prst="rect">
            <a:avLst/>
          </a:prstGeom>
          <a:noFill/>
        </p:spPr>
        <p:txBody>
          <a:bodyPr wrap="none" rtlCol="0">
            <a:spAutoFit/>
          </a:bodyPr>
          <a:lstStyle/>
          <a:p>
            <a:pPr>
              <a:spcAft>
                <a:spcPts val="1200"/>
              </a:spcAft>
            </a:pPr>
            <a:r>
              <a:rPr lang="en-US" sz="3200" dirty="0" smtClean="0"/>
              <a:t>Atmospheric CO</a:t>
            </a:r>
            <a:r>
              <a:rPr lang="en-US" sz="3200" baseline="-16000" dirty="0" smtClean="0"/>
              <a:t>2</a:t>
            </a:r>
            <a:r>
              <a:rPr lang="en-US" sz="3200" dirty="0" smtClean="0"/>
              <a:t> amount (right scale) during past 800,000 years.</a:t>
            </a:r>
          </a:p>
          <a:p>
            <a:r>
              <a:rPr lang="en-US" sz="3200" dirty="0" smtClean="0"/>
              <a:t>Global temperature change is approximately half of the Antarctic</a:t>
            </a:r>
          </a:p>
          <a:p>
            <a:r>
              <a:rPr lang="en-US" sz="3200" dirty="0" smtClean="0"/>
              <a:t>temperature change (left scale).</a:t>
            </a:r>
            <a:endParaRPr lang="en-US" sz="3200" dirty="0"/>
          </a:p>
        </p:txBody>
      </p:sp>
      <p:sp>
        <p:nvSpPr>
          <p:cNvPr id="4" name="TextBox 3"/>
          <p:cNvSpPr txBox="1"/>
          <p:nvPr/>
        </p:nvSpPr>
        <p:spPr>
          <a:xfrm>
            <a:off x="308344" y="6048531"/>
            <a:ext cx="11506200" cy="430887"/>
          </a:xfrm>
          <a:prstGeom prst="rect">
            <a:avLst/>
          </a:prstGeom>
          <a:noFill/>
        </p:spPr>
        <p:txBody>
          <a:bodyPr wrap="square" rtlCol="0">
            <a:spAutoFit/>
          </a:bodyPr>
          <a:lstStyle/>
          <a:p>
            <a:r>
              <a:rPr lang="en-US" sz="2000" dirty="0" smtClean="0"/>
              <a:t>Source: </a:t>
            </a:r>
            <a:r>
              <a:rPr lang="en-US" sz="2200" dirty="0" smtClean="0"/>
              <a:t>Ice Melt, Sea Level Rise and </a:t>
            </a:r>
            <a:r>
              <a:rPr lang="en-US" sz="2200" dirty="0" err="1" smtClean="0"/>
              <a:t>Superstorms</a:t>
            </a:r>
            <a:r>
              <a:rPr lang="en-US" sz="2200" dirty="0" smtClean="0"/>
              <a:t>, Hansen et al., Atmos. Chem. Phys., 16, 1-52, 2016.</a:t>
            </a:r>
            <a:endParaRPr lang="en-US" sz="2200" dirty="0"/>
          </a:p>
        </p:txBody>
      </p:sp>
      <p:pic>
        <p:nvPicPr>
          <p:cNvPr id="6" name="Picture 5"/>
          <p:cNvPicPr>
            <a:picLocks noChangeAspect="1"/>
          </p:cNvPicPr>
          <p:nvPr/>
        </p:nvPicPr>
        <p:blipFill>
          <a:blip r:embed="rId3"/>
          <a:stretch>
            <a:fillRect/>
          </a:stretch>
        </p:blipFill>
        <p:spPr>
          <a:xfrm>
            <a:off x="152399" y="228600"/>
            <a:ext cx="12039601" cy="3754450"/>
          </a:xfrm>
          <a:prstGeom prst="rect">
            <a:avLst/>
          </a:prstGeom>
        </p:spPr>
      </p:pic>
    </p:spTree>
    <p:extLst>
      <p:ext uri="{BB962C8B-B14F-4D97-AF65-F5344CB8AC3E}">
        <p14:creationId xmlns:p14="http://schemas.microsoft.com/office/powerpoint/2010/main" val="1980830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009" y="228600"/>
            <a:ext cx="11973880" cy="4737100"/>
          </a:xfrm>
          <a:prstGeom prst="rect">
            <a:avLst/>
          </a:prstGeom>
        </p:spPr>
      </p:pic>
      <p:sp>
        <p:nvSpPr>
          <p:cNvPr id="3" name="TextBox 2"/>
          <p:cNvSpPr txBox="1"/>
          <p:nvPr/>
        </p:nvSpPr>
        <p:spPr>
          <a:xfrm>
            <a:off x="216979" y="5334000"/>
            <a:ext cx="11816240" cy="1323439"/>
          </a:xfrm>
          <a:prstGeom prst="rect">
            <a:avLst/>
          </a:prstGeom>
          <a:noFill/>
        </p:spPr>
        <p:txBody>
          <a:bodyPr wrap="square" rtlCol="0">
            <a:spAutoFit/>
          </a:bodyPr>
          <a:lstStyle/>
          <a:p>
            <a:r>
              <a:rPr lang="en-US" sz="2400" dirty="0"/>
              <a:t>Note that the time scale for the past century has been expanded.</a:t>
            </a:r>
          </a:p>
          <a:p>
            <a:endParaRPr lang="en-US" sz="800" dirty="0"/>
          </a:p>
          <a:p>
            <a:r>
              <a:rPr lang="en-US" sz="2400" dirty="0" smtClean="0"/>
              <a:t>Paleo global </a:t>
            </a:r>
            <a:r>
              <a:rPr lang="en-US" sz="2400" dirty="0"/>
              <a:t>surface temperature </a:t>
            </a:r>
            <a:r>
              <a:rPr lang="en-US" sz="2400" dirty="0" smtClean="0"/>
              <a:t>change is from ocean core data of </a:t>
            </a:r>
            <a:r>
              <a:rPr lang="en-US" sz="2400" dirty="0" err="1" smtClean="0"/>
              <a:t>Zachos</a:t>
            </a:r>
            <a:r>
              <a:rPr lang="en-US" sz="2400" dirty="0" smtClean="0"/>
              <a:t> </a:t>
            </a:r>
            <a:r>
              <a:rPr lang="en-US" sz="2400" i="1" dirty="0" smtClean="0"/>
              <a:t>et al. </a:t>
            </a:r>
            <a:r>
              <a:rPr lang="en-US" sz="2400" dirty="0" smtClean="0"/>
              <a:t>(</a:t>
            </a:r>
            <a:r>
              <a:rPr lang="en-US" sz="2400" i="1" dirty="0" smtClean="0"/>
              <a:t>Nature</a:t>
            </a:r>
            <a:r>
              <a:rPr lang="en-US" sz="2400" dirty="0" smtClean="0"/>
              <a:t> 451, 279-283, 2008) via equations of Hansen </a:t>
            </a:r>
            <a:r>
              <a:rPr lang="en-US" sz="2400" i="1" dirty="0" smtClean="0"/>
              <a:t>et al. </a:t>
            </a:r>
            <a:r>
              <a:rPr lang="en-US" sz="2400" dirty="0" smtClean="0"/>
              <a:t>(</a:t>
            </a:r>
            <a:r>
              <a:rPr lang="en-US" sz="2400" i="1" dirty="0" smtClean="0"/>
              <a:t>Phil. Trans. Roy. Soc. A</a:t>
            </a:r>
            <a:r>
              <a:rPr lang="en-US" sz="2400" dirty="0" smtClean="0"/>
              <a:t>, 371, 20120294, 2013). </a:t>
            </a:r>
            <a:endParaRPr lang="en-US" sz="2400" dirty="0"/>
          </a:p>
        </p:txBody>
      </p:sp>
    </p:spTree>
    <p:extLst>
      <p:ext uri="{BB962C8B-B14F-4D97-AF65-F5344CB8AC3E}">
        <p14:creationId xmlns:p14="http://schemas.microsoft.com/office/powerpoint/2010/main" val="80416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89" y="0"/>
            <a:ext cx="12188825" cy="7714446"/>
          </a:xfrm>
          <a:prstGeom prst="rect">
            <a:avLst/>
          </a:prstGeom>
        </p:spPr>
      </p:pic>
      <p:sp>
        <p:nvSpPr>
          <p:cNvPr id="3" name="TextBox 2"/>
          <p:cNvSpPr txBox="1"/>
          <p:nvPr/>
        </p:nvSpPr>
        <p:spPr>
          <a:xfrm>
            <a:off x="5953125" y="5080001"/>
            <a:ext cx="5480988" cy="437043"/>
          </a:xfrm>
          <a:prstGeom prst="rect">
            <a:avLst/>
          </a:prstGeom>
          <a:noFill/>
        </p:spPr>
        <p:txBody>
          <a:bodyPr wrap="none" rtlCol="0">
            <a:spAutoFit/>
          </a:bodyPr>
          <a:lstStyle/>
          <a:p>
            <a:pPr>
              <a:lnSpc>
                <a:spcPct val="70000"/>
              </a:lnSpc>
            </a:pPr>
            <a:r>
              <a:rPr lang="en-US" sz="3200" b="1" dirty="0">
                <a:latin typeface="Arial Narrow" pitchFamily="34" charset="0"/>
                <a:cs typeface="HelveticaNeueLT Std Lt"/>
              </a:rPr>
              <a:t>5 Meters (18 Feet) Sea Level Rise</a:t>
            </a:r>
          </a:p>
        </p:txBody>
      </p:sp>
    </p:spTree>
    <p:extLst>
      <p:ext uri="{BB962C8B-B14F-4D97-AF65-F5344CB8AC3E}">
        <p14:creationId xmlns:p14="http://schemas.microsoft.com/office/powerpoint/2010/main" val="337482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5575" y="0"/>
            <a:ext cx="10017654" cy="6858000"/>
          </a:xfrm>
          <a:prstGeom prst="rect">
            <a:avLst/>
          </a:prstGeom>
        </p:spPr>
      </p:pic>
      <p:sp>
        <p:nvSpPr>
          <p:cNvPr id="4" name="TextBox 3"/>
          <p:cNvSpPr txBox="1"/>
          <p:nvPr/>
        </p:nvSpPr>
        <p:spPr>
          <a:xfrm>
            <a:off x="1828800" y="381001"/>
            <a:ext cx="8382000" cy="461665"/>
          </a:xfrm>
          <a:prstGeom prst="rect">
            <a:avLst/>
          </a:prstGeom>
          <a:noFill/>
        </p:spPr>
        <p:txBody>
          <a:bodyPr wrap="square" rtlCol="0">
            <a:spAutoFit/>
          </a:bodyPr>
          <a:lstStyle/>
          <a:p>
            <a:r>
              <a:rPr lang="en-US" sz="2400" dirty="0"/>
              <a:t>More than half of the world’s largest cities are on the coastline.</a:t>
            </a:r>
          </a:p>
        </p:txBody>
      </p:sp>
    </p:spTree>
    <p:extLst>
      <p:ext uri="{BB962C8B-B14F-4D97-AF65-F5344CB8AC3E}">
        <p14:creationId xmlns:p14="http://schemas.microsoft.com/office/powerpoint/2010/main" val="2239762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67" y="15948"/>
            <a:ext cx="10428444" cy="684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854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800" b="1" dirty="0">
                <a:solidFill>
                  <a:srgbClr val="0000CC"/>
                </a:solidFill>
              </a:rPr>
              <a:t>Threat of Mass Exterminations</a:t>
            </a:r>
          </a:p>
          <a:p>
            <a:pPr marL="609600" indent="-609600" algn="ctr">
              <a:spcBef>
                <a:spcPct val="0"/>
              </a:spcBef>
              <a:buNone/>
            </a:pPr>
            <a:endParaRPr lang="en-US" sz="1800" b="1" dirty="0">
              <a:solidFill>
                <a:srgbClr val="0000CC"/>
              </a:solidFill>
            </a:endParaRPr>
          </a:p>
          <a:p>
            <a:pPr marL="609600" indent="-609600" algn="ctr">
              <a:spcBef>
                <a:spcPct val="0"/>
              </a:spcBef>
              <a:buNone/>
            </a:pPr>
            <a:endParaRPr lang="en-US" sz="700" b="1" u="sng" dirty="0"/>
          </a:p>
          <a:p>
            <a:pPr marL="609600" indent="-609600">
              <a:spcBef>
                <a:spcPct val="0"/>
              </a:spcBef>
              <a:buNone/>
            </a:pPr>
            <a:r>
              <a:rPr lang="en-US" sz="4400" b="1" dirty="0">
                <a:solidFill>
                  <a:srgbClr val="006600"/>
                </a:solidFill>
              </a:rPr>
              <a:t>Multiple Human-Made Stresses          </a:t>
            </a:r>
            <a:r>
              <a:rPr lang="en-US" sz="3600" b="1" dirty="0">
                <a:solidFill>
                  <a:srgbClr val="CC0000"/>
                </a:solidFill>
              </a:rPr>
              <a:t>Overharvesting, Land use changes, Nitrogen fertilization, Introducing exotic species, etc.</a:t>
            </a:r>
          </a:p>
          <a:p>
            <a:pPr marL="609600" indent="-609600">
              <a:spcBef>
                <a:spcPct val="0"/>
              </a:spcBef>
              <a:buNone/>
            </a:pPr>
            <a:endParaRPr lang="en-US" sz="2400" b="1" dirty="0">
              <a:solidFill>
                <a:srgbClr val="0000CC"/>
              </a:solidFill>
            </a:endParaRPr>
          </a:p>
          <a:p>
            <a:pPr marL="609600" indent="-609600" algn="ctr">
              <a:spcBef>
                <a:spcPct val="0"/>
              </a:spcBef>
              <a:buNone/>
            </a:pPr>
            <a:r>
              <a:rPr lang="en-US" sz="4400" b="1" dirty="0">
                <a:solidFill>
                  <a:srgbClr val="0000CC"/>
                </a:solidFill>
              </a:rPr>
              <a:t>in Combination with</a:t>
            </a:r>
          </a:p>
          <a:p>
            <a:pPr marL="609600" indent="-609600">
              <a:spcBef>
                <a:spcPct val="0"/>
              </a:spcBef>
              <a:buNone/>
            </a:pPr>
            <a:endParaRPr lang="en-US" sz="700" b="1" dirty="0">
              <a:solidFill>
                <a:srgbClr val="336600"/>
              </a:solidFill>
            </a:endParaRPr>
          </a:p>
          <a:p>
            <a:pPr marL="609600" indent="-609600">
              <a:buNone/>
            </a:pPr>
            <a:r>
              <a:rPr lang="en-US" sz="4400" b="1" dirty="0">
                <a:solidFill>
                  <a:srgbClr val="336600"/>
                </a:solidFill>
              </a:rPr>
              <a:t>Rapid Shifting of Climate Zones</a:t>
            </a: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r>
              <a:rPr lang="en-US" sz="2400" b="1" dirty="0"/>
              <a:t>IPCC (2007) estimates that business-as-usual greenhouse gas emission will commit to extinction ¼ to ½ of all species.</a:t>
            </a: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cs typeface="Arial" pitchFamily="34" charset="0"/>
            </a:endParaRPr>
          </a:p>
        </p:txBody>
      </p:sp>
    </p:spTree>
    <p:extLst>
      <p:ext uri="{BB962C8B-B14F-4D97-AF65-F5344CB8AC3E}">
        <p14:creationId xmlns:p14="http://schemas.microsoft.com/office/powerpoint/2010/main" val="3447819042"/>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1752600" y="457200"/>
            <a:ext cx="8819401" cy="5880842"/>
          </a:xfrm>
          <a:prstGeom prst="rect">
            <a:avLst/>
          </a:prstGeom>
          <a:noFill/>
          <a:ln w="9525">
            <a:noFill/>
            <a:round/>
            <a:headEnd/>
            <a:tailEnd/>
          </a:ln>
        </p:spPr>
      </p:pic>
      <p:sp>
        <p:nvSpPr>
          <p:cNvPr id="6147" name="Text Box 2"/>
          <p:cNvSpPr txBox="1">
            <a:spLocks noChangeArrowheads="1"/>
          </p:cNvSpPr>
          <p:nvPr/>
        </p:nvSpPr>
        <p:spPr bwMode="auto">
          <a:xfrm>
            <a:off x="2907437" y="6340598"/>
            <a:ext cx="6037400" cy="525401"/>
          </a:xfrm>
          <a:prstGeom prst="rect">
            <a:avLst/>
          </a:prstGeom>
          <a:noFill/>
          <a:ln w="9525">
            <a:noFill/>
            <a:round/>
            <a:headEnd/>
            <a:tailEnd/>
          </a:ln>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000000"/>
                </a:solidFill>
              </a:rPr>
              <a:t>Coral Reef off Fiji (Photo: Kevin Roland)</a:t>
            </a:r>
          </a:p>
        </p:txBody>
      </p:sp>
      <p:sp>
        <p:nvSpPr>
          <p:cNvPr id="6148" name="Text Box 3"/>
          <p:cNvSpPr txBox="1">
            <a:spLocks noChangeArrowheads="1"/>
          </p:cNvSpPr>
          <p:nvPr/>
        </p:nvSpPr>
        <p:spPr bwMode="auto">
          <a:xfrm>
            <a:off x="2382837" y="-134647"/>
            <a:ext cx="7086600" cy="703263"/>
          </a:xfrm>
          <a:prstGeom prst="rect">
            <a:avLst/>
          </a:prstGeom>
          <a:noFill/>
          <a:ln w="9525">
            <a:noFill/>
            <a:round/>
            <a:headEnd/>
            <a:tailEnd/>
          </a:ln>
        </p:spPr>
        <p:txBody>
          <a:bodyPr lIns="90000" tIns="46800" rIns="90000" bIns="46800">
            <a:spAutoFit/>
          </a:bodyPr>
          <a:lstStyle/>
          <a:p>
            <a:pPr algn="ctr">
              <a:spcBef>
                <a:spcPts val="2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a:solidFill>
                  <a:srgbClr val="000000"/>
                </a:solidFill>
              </a:rPr>
              <a:t>Stresses on Coral Reefs</a:t>
            </a:r>
          </a:p>
        </p:txBody>
      </p:sp>
    </p:spTree>
    <p:extLst>
      <p:ext uri="{BB962C8B-B14F-4D97-AF65-F5344CB8AC3E}">
        <p14:creationId xmlns:p14="http://schemas.microsoft.com/office/powerpoint/2010/main" val="1620391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563040"/>
            <a:ext cx="5805424" cy="4653486"/>
          </a:xfrm>
          <a:prstGeom prst="rect">
            <a:avLst/>
          </a:prstGeom>
        </p:spPr>
      </p:pic>
      <p:pic>
        <p:nvPicPr>
          <p:cNvPr id="3" name="Picture 2"/>
          <p:cNvPicPr>
            <a:picLocks noChangeAspect="1"/>
          </p:cNvPicPr>
          <p:nvPr/>
        </p:nvPicPr>
        <p:blipFill>
          <a:blip r:embed="rId4"/>
          <a:stretch>
            <a:fillRect/>
          </a:stretch>
        </p:blipFill>
        <p:spPr>
          <a:xfrm>
            <a:off x="6248399" y="475630"/>
            <a:ext cx="5791201" cy="4713414"/>
          </a:xfrm>
          <a:prstGeom prst="rect">
            <a:avLst/>
          </a:prstGeom>
        </p:spPr>
      </p:pic>
    </p:spTree>
    <p:extLst>
      <p:ext uri="{BB962C8B-B14F-4D97-AF65-F5344CB8AC3E}">
        <p14:creationId xmlns:p14="http://schemas.microsoft.com/office/powerpoint/2010/main" val="2950163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361" y="44727"/>
            <a:ext cx="12410941" cy="6051273"/>
          </a:xfrm>
          <a:prstGeom prst="rect">
            <a:avLst/>
          </a:prstGeom>
        </p:spPr>
      </p:pic>
    </p:spTree>
    <p:extLst>
      <p:ext uri="{BB962C8B-B14F-4D97-AF65-F5344CB8AC3E}">
        <p14:creationId xmlns:p14="http://schemas.microsoft.com/office/powerpoint/2010/main" val="211605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771" y="114300"/>
            <a:ext cx="12262968" cy="3009900"/>
          </a:xfrm>
          <a:prstGeom prst="rect">
            <a:avLst/>
          </a:prstGeom>
        </p:spPr>
      </p:pic>
      <p:pic>
        <p:nvPicPr>
          <p:cNvPr id="3" name="Picture 2"/>
          <p:cNvPicPr>
            <a:picLocks noChangeAspect="1"/>
          </p:cNvPicPr>
          <p:nvPr/>
        </p:nvPicPr>
        <p:blipFill>
          <a:blip r:embed="rId4"/>
          <a:stretch>
            <a:fillRect/>
          </a:stretch>
        </p:blipFill>
        <p:spPr>
          <a:xfrm>
            <a:off x="152400" y="3341996"/>
            <a:ext cx="12132339" cy="3058803"/>
          </a:xfrm>
          <a:prstGeom prst="rect">
            <a:avLst/>
          </a:prstGeom>
        </p:spPr>
      </p:pic>
    </p:spTree>
    <p:extLst>
      <p:ext uri="{BB962C8B-B14F-4D97-AF65-F5344CB8AC3E}">
        <p14:creationId xmlns:p14="http://schemas.microsoft.com/office/powerpoint/2010/main" val="470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descr="https://www.mtholyoke.edu/courses/rschwart/ind_rev/images/IR36GR21x1.jpg">
            <a:hlinkClick r:id="rId3"/>
          </p:cNvPr>
          <p:cNvPicPr>
            <a:picLocks noChangeAspect="1" noChangeArrowheads="1"/>
          </p:cNvPicPr>
          <p:nvPr/>
        </p:nvPicPr>
        <p:blipFill>
          <a:blip r:embed="rId4" cstate="print"/>
          <a:srcRect/>
          <a:stretch>
            <a:fillRect/>
          </a:stretch>
        </p:blipFill>
        <p:spPr bwMode="auto">
          <a:xfrm>
            <a:off x="1524001" y="0"/>
            <a:ext cx="2971799" cy="2514600"/>
          </a:xfrm>
          <a:prstGeom prst="rect">
            <a:avLst/>
          </a:prstGeom>
          <a:noFill/>
        </p:spPr>
      </p:pic>
      <p:pic>
        <p:nvPicPr>
          <p:cNvPr id="2054" name="Picture 6" descr="http://talonssephr.edublogs.org/files/2011/04/industrial-revolution-children-labor-1yr2z0n.jpg">
            <a:hlinkClick r:id="rId5"/>
          </p:cNvPr>
          <p:cNvPicPr>
            <a:picLocks noChangeAspect="1" noChangeArrowheads="1"/>
          </p:cNvPicPr>
          <p:nvPr/>
        </p:nvPicPr>
        <p:blipFill>
          <a:blip r:embed="rId6" cstate="print"/>
          <a:srcRect/>
          <a:stretch>
            <a:fillRect/>
          </a:stretch>
        </p:blipFill>
        <p:spPr bwMode="auto">
          <a:xfrm>
            <a:off x="1524000" y="2362200"/>
            <a:ext cx="2971800" cy="2362200"/>
          </a:xfrm>
          <a:prstGeom prst="rect">
            <a:avLst/>
          </a:prstGeom>
          <a:noFill/>
        </p:spPr>
      </p:pic>
      <p:pic>
        <p:nvPicPr>
          <p:cNvPr id="2056" name="Picture 8" descr="http://0.static.wix.com/media/b78c1c_59b24a11f78c4b2dd8d922224876a832.jpg_1024">
            <a:hlinkClick r:id="rId7"/>
          </p:cNvPr>
          <p:cNvPicPr>
            <a:picLocks noChangeAspect="1" noChangeArrowheads="1"/>
          </p:cNvPicPr>
          <p:nvPr/>
        </p:nvPicPr>
        <p:blipFill>
          <a:blip r:embed="rId8" cstate="print"/>
          <a:srcRect/>
          <a:stretch>
            <a:fillRect/>
          </a:stretch>
        </p:blipFill>
        <p:spPr bwMode="auto">
          <a:xfrm>
            <a:off x="1524001" y="4648200"/>
            <a:ext cx="2971799" cy="2209800"/>
          </a:xfrm>
          <a:prstGeom prst="rect">
            <a:avLst/>
          </a:prstGeom>
          <a:noFill/>
        </p:spPr>
      </p:pic>
      <p:pic>
        <p:nvPicPr>
          <p:cNvPr id="2058" name="Picture 10" descr="http://www.cmegroup.com/stories/_files/images/02-advancements/advancements-industrial-revolution-panel-04.jpg">
            <a:hlinkClick r:id="rId9"/>
          </p:cNvPr>
          <p:cNvPicPr>
            <a:picLocks noChangeAspect="1" noChangeArrowheads="1"/>
          </p:cNvPicPr>
          <p:nvPr/>
        </p:nvPicPr>
        <p:blipFill>
          <a:blip r:embed="rId10" cstate="print"/>
          <a:srcRect/>
          <a:stretch>
            <a:fillRect/>
          </a:stretch>
        </p:blipFill>
        <p:spPr bwMode="auto">
          <a:xfrm>
            <a:off x="7543800" y="4619624"/>
            <a:ext cx="3124200" cy="2238376"/>
          </a:xfrm>
          <a:prstGeom prst="rect">
            <a:avLst/>
          </a:prstGeom>
          <a:noFill/>
        </p:spPr>
      </p:pic>
      <p:pic>
        <p:nvPicPr>
          <p:cNvPr id="2060" name="Picture 12" descr="http://www.bbc.co.uk/schools/worldwarone/images/article/factorywomen_q27846.jpg">
            <a:hlinkClick r:id="rId11"/>
          </p:cNvPr>
          <p:cNvPicPr>
            <a:picLocks noChangeAspect="1" noChangeArrowheads="1"/>
          </p:cNvPicPr>
          <p:nvPr/>
        </p:nvPicPr>
        <p:blipFill>
          <a:blip r:embed="rId12" cstate="print"/>
          <a:srcRect/>
          <a:stretch>
            <a:fillRect/>
          </a:stretch>
        </p:blipFill>
        <p:spPr bwMode="auto">
          <a:xfrm>
            <a:off x="7543800" y="2362201"/>
            <a:ext cx="3124200" cy="2305051"/>
          </a:xfrm>
          <a:prstGeom prst="rect">
            <a:avLst/>
          </a:prstGeom>
          <a:noFill/>
        </p:spPr>
      </p:pic>
      <p:pic>
        <p:nvPicPr>
          <p:cNvPr id="2062" name="Picture 14" descr="http://eh.net/files/graphics/encyclopedia/burnette.women.workers.britian.figure4.jpg">
            <a:hlinkClick r:id="rId13"/>
          </p:cNvPr>
          <p:cNvPicPr>
            <a:picLocks noChangeAspect="1" noChangeArrowheads="1"/>
          </p:cNvPicPr>
          <p:nvPr/>
        </p:nvPicPr>
        <p:blipFill>
          <a:blip r:embed="rId14" cstate="print"/>
          <a:srcRect/>
          <a:stretch>
            <a:fillRect/>
          </a:stretch>
        </p:blipFill>
        <p:spPr bwMode="auto">
          <a:xfrm>
            <a:off x="7543800" y="1"/>
            <a:ext cx="3124200" cy="2381251"/>
          </a:xfrm>
          <a:prstGeom prst="rect">
            <a:avLst/>
          </a:prstGeom>
          <a:noFill/>
        </p:spPr>
      </p:pic>
      <p:pic>
        <p:nvPicPr>
          <p:cNvPr id="2064" name="Picture 16" descr="http://www.industrialrevolutionresearch.com/images/factory2.jpg">
            <a:hlinkClick r:id="rId15"/>
          </p:cNvPr>
          <p:cNvPicPr>
            <a:picLocks noChangeAspect="1" noChangeArrowheads="1"/>
          </p:cNvPicPr>
          <p:nvPr/>
        </p:nvPicPr>
        <p:blipFill>
          <a:blip r:embed="rId16" cstate="print"/>
          <a:srcRect/>
          <a:stretch>
            <a:fillRect/>
          </a:stretch>
        </p:blipFill>
        <p:spPr bwMode="auto">
          <a:xfrm>
            <a:off x="4419600" y="4648200"/>
            <a:ext cx="3124200" cy="2209800"/>
          </a:xfrm>
          <a:prstGeom prst="rect">
            <a:avLst/>
          </a:prstGeom>
          <a:noFill/>
        </p:spPr>
      </p:pic>
      <p:pic>
        <p:nvPicPr>
          <p:cNvPr id="2066" name="Picture 18" descr="http://t1.gstatic.com/images?q=tbn:ANd9GcQuwL_Ad4DAJZpjmsOjpvQTFNmNkYNq0wIH3G_jeUZoy7U1G7RO">
            <a:hlinkClick r:id="rId17"/>
          </p:cNvPr>
          <p:cNvPicPr>
            <a:picLocks noChangeAspect="1" noChangeArrowheads="1"/>
          </p:cNvPicPr>
          <p:nvPr/>
        </p:nvPicPr>
        <p:blipFill>
          <a:blip r:embed="rId18" cstate="print"/>
          <a:srcRect/>
          <a:stretch>
            <a:fillRect/>
          </a:stretch>
        </p:blipFill>
        <p:spPr bwMode="auto">
          <a:xfrm>
            <a:off x="4419600" y="0"/>
            <a:ext cx="3124200" cy="2362200"/>
          </a:xfrm>
          <a:prstGeom prst="rect">
            <a:avLst/>
          </a:prstGeom>
          <a:noFill/>
        </p:spPr>
      </p:pic>
      <p:sp>
        <p:nvSpPr>
          <p:cNvPr id="12" name="Rectangle 11"/>
          <p:cNvSpPr/>
          <p:nvPr/>
        </p:nvSpPr>
        <p:spPr>
          <a:xfrm>
            <a:off x="4343400" y="2362200"/>
            <a:ext cx="3352800" cy="2308324"/>
          </a:xfrm>
          <a:prstGeom prst="rect">
            <a:avLst/>
          </a:prstGeom>
          <a:solidFill>
            <a:schemeClr val="tx1">
              <a:lumMod val="95000"/>
              <a:lumOff val="5000"/>
            </a:schemeClr>
          </a:solidFill>
        </p:spPr>
        <p:txBody>
          <a:bodyPr wrap="square" lIns="91440" tIns="45720" rIns="91440" bIns="45720">
            <a:spAutoFit/>
          </a:bodyPr>
          <a:lstStyle/>
          <a:p>
            <a:pPr algn="ct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p>
          <a:p>
            <a:pPr algn="ct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Industrial </a:t>
            </a:r>
          </a:p>
          <a:p>
            <a:pPr algn="ctr"/>
            <a:r>
              <a:rPr lang="en-US"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Revolution</a:t>
            </a:r>
          </a:p>
        </p:txBody>
      </p:sp>
    </p:spTree>
    <p:extLst>
      <p:ext uri="{BB962C8B-B14F-4D97-AF65-F5344CB8AC3E}">
        <p14:creationId xmlns:p14="http://schemas.microsoft.com/office/powerpoint/2010/main" val="1154902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685800" y="0"/>
            <a:ext cx="11125200" cy="6858000"/>
          </a:xfrm>
        </p:spPr>
        <p:txBody>
          <a:bodyPr>
            <a:normAutofit/>
          </a:bodyPr>
          <a:lstStyle/>
          <a:p>
            <a:pPr marL="609600" indent="-609600" algn="ctr">
              <a:spcBef>
                <a:spcPct val="0"/>
              </a:spcBef>
              <a:buNone/>
            </a:pPr>
            <a:r>
              <a:rPr lang="en-US" sz="4400" b="1" dirty="0">
                <a:solidFill>
                  <a:srgbClr val="0000CC"/>
                </a:solidFill>
              </a:rPr>
              <a:t>Impacts of Shifting Bell Curves</a:t>
            </a:r>
          </a:p>
          <a:p>
            <a:pPr marL="609600" indent="-609600" algn="ctr">
              <a:spcBef>
                <a:spcPct val="0"/>
              </a:spcBef>
              <a:buNone/>
            </a:pPr>
            <a:endParaRPr lang="en-US" sz="700" b="1" u="sng" dirty="0"/>
          </a:p>
          <a:p>
            <a:pPr marL="609600" indent="-609600">
              <a:spcBef>
                <a:spcPct val="0"/>
              </a:spcBef>
              <a:buNone/>
            </a:pPr>
            <a:r>
              <a:rPr lang="en-US" sz="4000" b="1" dirty="0"/>
              <a:t>1.</a:t>
            </a:r>
            <a:r>
              <a:rPr lang="en-US" sz="4000" b="1" dirty="0">
                <a:solidFill>
                  <a:srgbClr val="006600"/>
                </a:solidFill>
              </a:rPr>
              <a:t> </a:t>
            </a:r>
            <a:r>
              <a:rPr lang="en-US" sz="4000" b="1" dirty="0">
                <a:solidFill>
                  <a:srgbClr val="336600"/>
                </a:solidFill>
              </a:rPr>
              <a:t>Increase of </a:t>
            </a:r>
            <a:r>
              <a:rPr lang="en-US" sz="4000" b="1" dirty="0" smtClean="0">
                <a:solidFill>
                  <a:srgbClr val="336600"/>
                </a:solidFill>
              </a:rPr>
              <a:t>Regional Climate Extremes </a:t>
            </a:r>
            <a:endParaRPr lang="en-US" sz="4000" b="1" dirty="0">
              <a:solidFill>
                <a:srgbClr val="006600"/>
              </a:solidFill>
            </a:endParaRPr>
          </a:p>
          <a:p>
            <a:pPr marL="609600" indent="-609600">
              <a:spcBef>
                <a:spcPct val="0"/>
              </a:spcBef>
              <a:buNone/>
            </a:pPr>
            <a:r>
              <a:rPr lang="en-US" b="1" dirty="0" smtClean="0"/>
              <a:t>	</a:t>
            </a:r>
            <a:r>
              <a:rPr lang="en-US" sz="3600" b="1" dirty="0"/>
              <a:t>- </a:t>
            </a:r>
            <a:r>
              <a:rPr lang="en-US" sz="3600" b="1" dirty="0" smtClean="0"/>
              <a:t>Dry regions: Greater </a:t>
            </a:r>
            <a:r>
              <a:rPr lang="en-US" sz="3600" b="1" dirty="0"/>
              <a:t>heat,</a:t>
            </a:r>
            <a:r>
              <a:rPr lang="en-US" sz="3600" b="1" dirty="0">
                <a:cs typeface="Arial" pitchFamily="34" charset="0"/>
                <a:sym typeface="Wingdings" pitchFamily="2" charset="2"/>
              </a:rPr>
              <a:t> drought, </a:t>
            </a:r>
            <a:r>
              <a:rPr lang="en-US" sz="3600" b="1" dirty="0" smtClean="0">
                <a:cs typeface="Arial" pitchFamily="34" charset="0"/>
                <a:sym typeface="Wingdings" pitchFamily="2" charset="2"/>
              </a:rPr>
              <a:t>fire</a:t>
            </a:r>
            <a:endParaRPr lang="en-US" sz="3600" b="1" dirty="0">
              <a:cs typeface="Arial" pitchFamily="34" charset="0"/>
              <a:sym typeface="Wingdings" pitchFamily="2" charset="2"/>
            </a:endParaRPr>
          </a:p>
          <a:p>
            <a:pPr marL="609600" indent="-609600">
              <a:spcBef>
                <a:spcPct val="0"/>
              </a:spcBef>
              <a:buNone/>
            </a:pPr>
            <a:r>
              <a:rPr lang="en-US" sz="3600" b="1" dirty="0">
                <a:cs typeface="Arial" pitchFamily="34" charset="0"/>
                <a:sym typeface="Wingdings" pitchFamily="2" charset="2"/>
              </a:rPr>
              <a:t>	- </a:t>
            </a:r>
            <a:r>
              <a:rPr lang="en-US" sz="3600" b="1" dirty="0" smtClean="0">
                <a:cs typeface="Arial" pitchFamily="34" charset="0"/>
                <a:sym typeface="Wingdings" pitchFamily="2" charset="2"/>
              </a:rPr>
              <a:t>Wet regions/times: Greater </a:t>
            </a:r>
            <a:r>
              <a:rPr lang="en-US" sz="3600" b="1" dirty="0">
                <a:cs typeface="Arial" pitchFamily="34" charset="0"/>
                <a:sym typeface="Wingdings" pitchFamily="2" charset="2"/>
              </a:rPr>
              <a:t>rain, </a:t>
            </a:r>
            <a:r>
              <a:rPr lang="en-US" sz="3600" b="1" dirty="0" smtClean="0">
                <a:cs typeface="Arial" pitchFamily="34" charset="0"/>
                <a:sym typeface="Wingdings" pitchFamily="2" charset="2"/>
              </a:rPr>
              <a:t>floods, storms</a:t>
            </a:r>
            <a:endParaRPr lang="en-US" sz="3500" b="1" dirty="0"/>
          </a:p>
          <a:p>
            <a:pPr marL="609600" indent="-609600">
              <a:spcBef>
                <a:spcPct val="0"/>
              </a:spcBef>
              <a:buNone/>
            </a:pPr>
            <a:endParaRPr lang="en-US" sz="1000" b="1" dirty="0">
              <a:solidFill>
                <a:srgbClr val="336600"/>
              </a:solidFill>
            </a:endParaRPr>
          </a:p>
          <a:p>
            <a:pPr marL="609600" indent="-609600">
              <a:buNone/>
            </a:pPr>
            <a:r>
              <a:rPr lang="en-US" sz="4000" b="1" dirty="0"/>
              <a:t>2. </a:t>
            </a:r>
            <a:r>
              <a:rPr lang="en-US" sz="4000" b="1" dirty="0">
                <a:solidFill>
                  <a:srgbClr val="336600"/>
                </a:solidFill>
              </a:rPr>
              <a:t>Summer </a:t>
            </a:r>
            <a:r>
              <a:rPr lang="en-US" sz="4000" b="1" dirty="0" smtClean="0">
                <a:solidFill>
                  <a:srgbClr val="336600"/>
                </a:solidFill>
              </a:rPr>
              <a:t>Outdoor </a:t>
            </a:r>
            <a:r>
              <a:rPr lang="en-US" sz="4000" b="1" dirty="0">
                <a:solidFill>
                  <a:srgbClr val="336600"/>
                </a:solidFill>
              </a:rPr>
              <a:t>L</a:t>
            </a:r>
            <a:r>
              <a:rPr lang="en-US" sz="4000" b="1" dirty="0" smtClean="0">
                <a:solidFill>
                  <a:srgbClr val="336600"/>
                </a:solidFill>
              </a:rPr>
              <a:t>ivability Declines</a:t>
            </a:r>
            <a:endParaRPr lang="en-US" sz="4000" b="1" dirty="0">
              <a:solidFill>
                <a:srgbClr val="336600"/>
              </a:solidFill>
            </a:endParaRPr>
          </a:p>
          <a:p>
            <a:pPr marL="609600" indent="-609600">
              <a:spcBef>
                <a:spcPct val="0"/>
              </a:spcBef>
              <a:buNone/>
            </a:pPr>
            <a:r>
              <a:rPr lang="en-US" sz="3100" b="1" dirty="0">
                <a:solidFill>
                  <a:srgbClr val="336600"/>
                </a:solidFill>
              </a:rPr>
              <a:t>	</a:t>
            </a:r>
            <a:r>
              <a:rPr lang="en-US" sz="3500" b="1" dirty="0"/>
              <a:t>- </a:t>
            </a:r>
            <a:r>
              <a:rPr lang="en-US" sz="3500" b="1" dirty="0" smtClean="0"/>
              <a:t>More than </a:t>
            </a:r>
            <a:r>
              <a:rPr lang="en-US" sz="3500" b="1" dirty="0"/>
              <a:t>half non-household labor is outdoors </a:t>
            </a:r>
            <a:endParaRPr lang="en-US" sz="3500" b="1" dirty="0">
              <a:cs typeface="Arial" pitchFamily="34" charset="0"/>
            </a:endParaRPr>
          </a:p>
          <a:p>
            <a:pPr marL="609600" indent="-609600">
              <a:spcBef>
                <a:spcPct val="0"/>
              </a:spcBef>
              <a:spcAft>
                <a:spcPct val="10000"/>
              </a:spcAft>
              <a:buNone/>
            </a:pPr>
            <a:r>
              <a:rPr lang="en-US" sz="3100" b="1" dirty="0">
                <a:cs typeface="Arial" pitchFamily="34" charset="0"/>
              </a:rPr>
              <a:t>	</a:t>
            </a:r>
            <a:r>
              <a:rPr lang="en-US" sz="3500" b="1" dirty="0">
                <a:cs typeface="Arial" pitchFamily="34" charset="0"/>
              </a:rPr>
              <a:t>- </a:t>
            </a:r>
            <a:r>
              <a:rPr lang="en-US" sz="3500" b="1" dirty="0" smtClean="0">
                <a:cs typeface="Arial" pitchFamily="34" charset="0"/>
              </a:rPr>
              <a:t>Measurable </a:t>
            </a:r>
            <a:r>
              <a:rPr lang="en-US" sz="3500" b="1" dirty="0">
                <a:cs typeface="Arial" pitchFamily="34" charset="0"/>
              </a:rPr>
              <a:t>impact on n</a:t>
            </a:r>
            <a:r>
              <a:rPr lang="en-US" sz="3600" b="1" dirty="0"/>
              <a:t>ational economies</a:t>
            </a:r>
            <a:endParaRPr lang="en-US" sz="3500" b="1" dirty="0"/>
          </a:p>
          <a:p>
            <a:pPr marL="609600" indent="-609600">
              <a:spcBef>
                <a:spcPct val="5000"/>
              </a:spcBef>
              <a:buNone/>
            </a:pPr>
            <a:endParaRPr lang="en-US" sz="1000" b="1" u="sng" dirty="0">
              <a:solidFill>
                <a:srgbClr val="A50021"/>
              </a:solidFill>
              <a:sym typeface="Wingdings" pitchFamily="2" charset="2"/>
            </a:endParaRPr>
          </a:p>
          <a:p>
            <a:pPr marL="609600" indent="-609600">
              <a:buNone/>
            </a:pPr>
            <a:r>
              <a:rPr lang="en-US" sz="4000" b="1" dirty="0"/>
              <a:t>3. </a:t>
            </a:r>
            <a:r>
              <a:rPr lang="en-US" sz="4000" b="1" dirty="0">
                <a:solidFill>
                  <a:srgbClr val="336600"/>
                </a:solidFill>
              </a:rPr>
              <a:t>Conflicts, Violence </a:t>
            </a:r>
            <a:r>
              <a:rPr lang="en-US" sz="4000" b="1" dirty="0" smtClean="0">
                <a:solidFill>
                  <a:srgbClr val="336600"/>
                </a:solidFill>
              </a:rPr>
              <a:t>Increase (Hsiang </a:t>
            </a:r>
            <a:r>
              <a:rPr lang="en-US" sz="4000" b="1" dirty="0">
                <a:solidFill>
                  <a:srgbClr val="336600"/>
                </a:solidFill>
              </a:rPr>
              <a:t>et al., 2013)</a:t>
            </a:r>
          </a:p>
          <a:p>
            <a:pPr marL="609600" indent="-609600">
              <a:spcBef>
                <a:spcPct val="0"/>
              </a:spcBef>
              <a:buNone/>
            </a:pPr>
            <a:r>
              <a:rPr lang="en-US" b="1" dirty="0" smtClean="0"/>
              <a:t>	</a:t>
            </a:r>
            <a:r>
              <a:rPr lang="en-US" sz="3600" b="1" dirty="0"/>
              <a:t>- </a:t>
            </a:r>
            <a:r>
              <a:rPr lang="en-US" sz="3600" b="1" dirty="0" smtClean="0"/>
              <a:t>Interpersonal</a:t>
            </a:r>
            <a:r>
              <a:rPr lang="en-US" sz="3600" b="1" dirty="0"/>
              <a:t>: +4%/standard deviation</a:t>
            </a:r>
          </a:p>
          <a:p>
            <a:pPr marL="609600" indent="-609600">
              <a:spcBef>
                <a:spcPct val="0"/>
              </a:spcBef>
              <a:buNone/>
            </a:pPr>
            <a:r>
              <a:rPr lang="en-US" b="1" dirty="0" smtClean="0"/>
              <a:t>	</a:t>
            </a:r>
            <a:r>
              <a:rPr lang="en-US" sz="3600" b="1" dirty="0">
                <a:cs typeface="Arial" pitchFamily="34" charset="0"/>
              </a:rPr>
              <a:t>- </a:t>
            </a:r>
            <a:r>
              <a:rPr lang="en-US" sz="3600" b="1" dirty="0" smtClean="0">
                <a:cs typeface="Arial" pitchFamily="34" charset="0"/>
              </a:rPr>
              <a:t>Groups</a:t>
            </a:r>
            <a:r>
              <a:rPr lang="en-US" sz="3600" b="1" dirty="0">
                <a:cs typeface="Arial" pitchFamily="34" charset="0"/>
              </a:rPr>
              <a:t>, </a:t>
            </a:r>
            <a:r>
              <a:rPr lang="en-US" sz="3600" b="1" dirty="0" smtClean="0">
                <a:cs typeface="Arial" pitchFamily="34" charset="0"/>
              </a:rPr>
              <a:t>Nations</a:t>
            </a:r>
            <a:r>
              <a:rPr lang="en-US" sz="3600" b="1" dirty="0">
                <a:cs typeface="Arial" pitchFamily="34" charset="0"/>
              </a:rPr>
              <a:t>: +14 %/standard deviation</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3468358741"/>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2"/>
          <p:cNvPicPr preferRelativeResize="0"/>
          <p:nvPr/>
        </p:nvPicPr>
        <p:blipFill>
          <a:blip r:embed="rId3">
            <a:alphaModFix/>
          </a:blip>
          <a:stretch>
            <a:fillRect/>
          </a:stretch>
        </p:blipFill>
        <p:spPr>
          <a:xfrm>
            <a:off x="59443" y="1"/>
            <a:ext cx="9600517" cy="6413135"/>
          </a:xfrm>
          <a:prstGeom prst="rect">
            <a:avLst/>
          </a:prstGeom>
          <a:noFill/>
          <a:ln>
            <a:noFill/>
          </a:ln>
        </p:spPr>
      </p:pic>
      <p:sp>
        <p:nvSpPr>
          <p:cNvPr id="201" name="Google Shape;201;p32"/>
          <p:cNvSpPr txBox="1"/>
          <p:nvPr/>
        </p:nvSpPr>
        <p:spPr>
          <a:xfrm>
            <a:off x="9659967" y="244933"/>
            <a:ext cx="2437200" cy="2782400"/>
          </a:xfrm>
          <a:prstGeom prst="rect">
            <a:avLst/>
          </a:prstGeom>
          <a:noFill/>
          <a:ln>
            <a:noFill/>
          </a:ln>
        </p:spPr>
        <p:txBody>
          <a:bodyPr spcFirstLastPara="1" wrap="square" lIns="121900" tIns="121900" rIns="121900" bIns="121900" anchor="t" anchorCtr="0">
            <a:noAutofit/>
          </a:bodyPr>
          <a:lstStyle/>
          <a:p>
            <a:r>
              <a:rPr lang="en" sz="2400" b="1" dirty="0"/>
              <a:t>Flames rise as a wildfire burns in the town of Rafina, near Athens, </a:t>
            </a:r>
            <a:endParaRPr sz="2400" b="1" dirty="0"/>
          </a:p>
          <a:p>
            <a:r>
              <a:rPr lang="en" sz="2400" b="1" dirty="0"/>
              <a:t>23 July 2018.</a:t>
            </a:r>
            <a:endParaRPr sz="2400" b="1" dirty="0"/>
          </a:p>
        </p:txBody>
      </p:sp>
      <p:sp>
        <p:nvSpPr>
          <p:cNvPr id="202" name="Google Shape;202;p32"/>
          <p:cNvSpPr txBox="1"/>
          <p:nvPr/>
        </p:nvSpPr>
        <p:spPr>
          <a:xfrm>
            <a:off x="340367" y="6358367"/>
            <a:ext cx="7076000" cy="656400"/>
          </a:xfrm>
          <a:prstGeom prst="rect">
            <a:avLst/>
          </a:prstGeom>
          <a:noFill/>
          <a:ln>
            <a:noFill/>
          </a:ln>
        </p:spPr>
        <p:txBody>
          <a:bodyPr spcFirstLastPara="1" wrap="square" lIns="121900" tIns="121900" rIns="121900" bIns="121900" anchor="t" anchorCtr="0">
            <a:noAutofit/>
          </a:bodyPr>
          <a:lstStyle/>
          <a:p>
            <a:r>
              <a:rPr lang="en" sz="1600" dirty="0"/>
              <a:t>Photo by </a:t>
            </a:r>
            <a:r>
              <a:rPr lang="en" sz="1600" dirty="0">
                <a:highlight>
                  <a:srgbClr val="FFFFFF"/>
                </a:highlight>
              </a:rPr>
              <a:t>Angelos Tzortzinis/AFP/Getty Image</a:t>
            </a:r>
            <a:endParaRPr sz="1600" dirty="0">
              <a:highlight>
                <a:srgbClr val="FFFFFF"/>
              </a:highlight>
            </a:endParaRPr>
          </a:p>
        </p:txBody>
      </p:sp>
    </p:spTree>
    <p:extLst>
      <p:ext uri="{BB962C8B-B14F-4D97-AF65-F5344CB8AC3E}">
        <p14:creationId xmlns:p14="http://schemas.microsoft.com/office/powerpoint/2010/main" val="3089387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4"/>
          <p:cNvPicPr preferRelativeResize="0"/>
          <p:nvPr/>
        </p:nvPicPr>
        <p:blipFill>
          <a:blip r:embed="rId3">
            <a:alphaModFix/>
          </a:blip>
          <a:stretch>
            <a:fillRect/>
          </a:stretch>
        </p:blipFill>
        <p:spPr>
          <a:xfrm>
            <a:off x="318098" y="279634"/>
            <a:ext cx="5777900" cy="3848065"/>
          </a:xfrm>
          <a:prstGeom prst="rect">
            <a:avLst/>
          </a:prstGeom>
          <a:noFill/>
          <a:ln>
            <a:noFill/>
          </a:ln>
        </p:spPr>
      </p:pic>
      <p:pic>
        <p:nvPicPr>
          <p:cNvPr id="215" name="Google Shape;215;p34"/>
          <p:cNvPicPr preferRelativeResize="0"/>
          <p:nvPr/>
        </p:nvPicPr>
        <p:blipFill>
          <a:blip r:embed="rId4">
            <a:alphaModFix/>
          </a:blip>
          <a:stretch>
            <a:fillRect/>
          </a:stretch>
        </p:blipFill>
        <p:spPr>
          <a:xfrm>
            <a:off x="6208901" y="279634"/>
            <a:ext cx="5777860" cy="3848065"/>
          </a:xfrm>
          <a:prstGeom prst="rect">
            <a:avLst/>
          </a:prstGeom>
          <a:noFill/>
          <a:ln>
            <a:noFill/>
          </a:ln>
        </p:spPr>
      </p:pic>
      <p:sp>
        <p:nvSpPr>
          <p:cNvPr id="216" name="Google Shape;216;p34"/>
          <p:cNvSpPr txBox="1"/>
          <p:nvPr/>
        </p:nvSpPr>
        <p:spPr>
          <a:xfrm>
            <a:off x="352700" y="4127700"/>
            <a:ext cx="5778000" cy="1986000"/>
          </a:xfrm>
          <a:prstGeom prst="rect">
            <a:avLst/>
          </a:prstGeom>
          <a:noFill/>
          <a:ln>
            <a:noFill/>
          </a:ln>
        </p:spPr>
        <p:txBody>
          <a:bodyPr spcFirstLastPara="1" wrap="square" lIns="121900" tIns="121900" rIns="121900" bIns="121900" anchor="t" anchorCtr="0">
            <a:noAutofit/>
          </a:bodyPr>
          <a:lstStyle/>
          <a:p>
            <a:r>
              <a:rPr lang="en" sz="1600" dirty="0"/>
              <a:t>Photo by Valerie Gache/AFP/Getty</a:t>
            </a:r>
            <a:endParaRPr sz="1600" dirty="0"/>
          </a:p>
          <a:p>
            <a:endParaRPr sz="1600" dirty="0"/>
          </a:p>
          <a:p>
            <a:r>
              <a:rPr lang="en" sz="2400" dirty="0"/>
              <a:t>Cars blocked at closed National Road as wildfire rages in Kineta, west of Athens.</a:t>
            </a:r>
            <a:endParaRPr sz="2400" dirty="0"/>
          </a:p>
        </p:txBody>
      </p:sp>
      <p:sp>
        <p:nvSpPr>
          <p:cNvPr id="217" name="Google Shape;217;p34"/>
          <p:cNvSpPr txBox="1"/>
          <p:nvPr/>
        </p:nvSpPr>
        <p:spPr>
          <a:xfrm>
            <a:off x="6299567" y="4127700"/>
            <a:ext cx="5687200" cy="1946800"/>
          </a:xfrm>
          <a:prstGeom prst="rect">
            <a:avLst/>
          </a:prstGeom>
          <a:noFill/>
          <a:ln>
            <a:noFill/>
          </a:ln>
        </p:spPr>
        <p:txBody>
          <a:bodyPr spcFirstLastPara="1" wrap="square" lIns="121900" tIns="121900" rIns="121900" bIns="121900" anchor="t" anchorCtr="0">
            <a:noAutofit/>
          </a:bodyPr>
          <a:lstStyle/>
          <a:p>
            <a:r>
              <a:rPr lang="en" sz="1600"/>
              <a:t>Photo by Angelos Tzortzinis/AFP/Getty</a:t>
            </a:r>
            <a:endParaRPr sz="1600"/>
          </a:p>
          <a:p>
            <a:endParaRPr sz="1600"/>
          </a:p>
          <a:p>
            <a:r>
              <a:rPr lang="en" sz="2400"/>
              <a:t>Charred cars lined a roadway in the village of Mati, east of Athens, July 24.</a:t>
            </a:r>
            <a:endParaRPr sz="2400"/>
          </a:p>
        </p:txBody>
      </p:sp>
    </p:spTree>
    <p:extLst>
      <p:ext uri="{BB962C8B-B14F-4D97-AF65-F5344CB8AC3E}">
        <p14:creationId xmlns:p14="http://schemas.microsoft.com/office/powerpoint/2010/main" val="3858029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4073" y="0"/>
            <a:ext cx="9833876" cy="5816601"/>
          </a:xfrm>
          <a:prstGeom prst="rect">
            <a:avLst/>
          </a:prstGeom>
        </p:spPr>
      </p:pic>
      <p:sp>
        <p:nvSpPr>
          <p:cNvPr id="3" name="TextBox 2"/>
          <p:cNvSpPr txBox="1"/>
          <p:nvPr/>
        </p:nvSpPr>
        <p:spPr>
          <a:xfrm>
            <a:off x="248786" y="6019800"/>
            <a:ext cx="11867014" cy="369332"/>
          </a:xfrm>
          <a:prstGeom prst="rect">
            <a:avLst/>
          </a:prstGeom>
          <a:no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Data </a:t>
            </a:r>
            <a:r>
              <a:rPr lang="en-US" altLang="en-US" dirty="0" smtClean="0">
                <a:latin typeface="Arial" panose="020B0604020202020204" pitchFamily="34" charset="0"/>
              </a:rPr>
              <a:t>source: National </a:t>
            </a:r>
            <a:r>
              <a:rPr lang="en-US" altLang="en-US" dirty="0">
                <a:latin typeface="Arial" panose="020B0604020202020204" pitchFamily="34" charset="0"/>
              </a:rPr>
              <a:t>Interagency Fire </a:t>
            </a:r>
            <a:r>
              <a:rPr lang="en-US" altLang="en-US" dirty="0" smtClean="0">
                <a:latin typeface="Arial" panose="020B0604020202020204" pitchFamily="34" charset="0"/>
              </a:rPr>
              <a:t>Center 1960-2016</a:t>
            </a:r>
            <a:r>
              <a:rPr lang="en-US" altLang="en-US" dirty="0">
                <a:latin typeface="Arial" panose="020B0604020202020204" pitchFamily="34" charset="0"/>
              </a:rPr>
              <a:t>: </a:t>
            </a:r>
            <a:r>
              <a:rPr lang="en-US" altLang="en-US" dirty="0">
                <a:latin typeface="Arial" panose="020B0604020202020204" pitchFamily="34" charset="0"/>
                <a:hlinkClick r:id="rId4"/>
              </a:rPr>
              <a:t>https://</a:t>
            </a:r>
            <a:r>
              <a:rPr lang="en-US" altLang="en-US" dirty="0" smtClean="0">
                <a:latin typeface="Arial" panose="020B0604020202020204" pitchFamily="34" charset="0"/>
                <a:hlinkClick r:id="rId4"/>
              </a:rPr>
              <a:t>www.nifc.gov/fireInfo/fireInfo_stats_totalFires.html</a:t>
            </a:r>
            <a:endParaRPr lang="en-US" altLang="en-US" dirty="0">
              <a:latin typeface="Arial" panose="020B0604020202020204" pitchFamily="34" charset="0"/>
            </a:endParaRPr>
          </a:p>
        </p:txBody>
      </p:sp>
      <p:sp>
        <p:nvSpPr>
          <p:cNvPr id="7" name="Rectangle 4"/>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771812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http://www.dw.de/image/0,,16856873_403,00.jpg"/>
          <p:cNvPicPr>
            <a:picLocks noChangeAspect="1" noChangeArrowheads="1"/>
          </p:cNvPicPr>
          <p:nvPr/>
        </p:nvPicPr>
        <p:blipFill>
          <a:blip r:embed="rId3" cstate="print"/>
          <a:srcRect/>
          <a:stretch>
            <a:fillRect/>
          </a:stretch>
        </p:blipFill>
        <p:spPr bwMode="auto">
          <a:xfrm>
            <a:off x="791227" y="152400"/>
            <a:ext cx="10700976" cy="6026790"/>
          </a:xfrm>
          <a:prstGeom prst="rect">
            <a:avLst/>
          </a:prstGeom>
          <a:noFill/>
        </p:spPr>
      </p:pic>
      <p:sp>
        <p:nvSpPr>
          <p:cNvPr id="1027" name="Rectangle 3"/>
          <p:cNvSpPr>
            <a:spLocks noChangeArrowheads="1"/>
          </p:cNvSpPr>
          <p:nvPr/>
        </p:nvSpPr>
        <p:spPr bwMode="auto">
          <a:xfrm>
            <a:off x="1524001" y="36253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7" name="TextBox 6"/>
          <p:cNvSpPr txBox="1"/>
          <p:nvPr/>
        </p:nvSpPr>
        <p:spPr>
          <a:xfrm>
            <a:off x="1719618" y="6271149"/>
            <a:ext cx="8915400" cy="461665"/>
          </a:xfrm>
          <a:prstGeom prst="rect">
            <a:avLst/>
          </a:prstGeom>
          <a:noFill/>
        </p:spPr>
        <p:txBody>
          <a:bodyPr wrap="square" rtlCol="0">
            <a:spAutoFit/>
          </a:bodyPr>
          <a:lstStyle/>
          <a:p>
            <a:r>
              <a:rPr lang="en-US" sz="2400" b="1" dirty="0"/>
              <a:t>Flood in Germany, June 2013.  Third “100-year flood” in 30 years.</a:t>
            </a:r>
          </a:p>
        </p:txBody>
      </p:sp>
      <p:sp>
        <p:nvSpPr>
          <p:cNvPr id="2" name="Rectangle 1"/>
          <p:cNvSpPr/>
          <p:nvPr/>
        </p:nvSpPr>
        <p:spPr>
          <a:xfrm>
            <a:off x="5977217" y="3244334"/>
            <a:ext cx="237566" cy="369332"/>
          </a:xfrm>
          <a:prstGeom prst="rect">
            <a:avLst/>
          </a:prstGeom>
        </p:spPr>
        <p:txBody>
          <a:bodyPr wrap="none">
            <a:spAutoFit/>
          </a:bodyPr>
          <a:lstStyle/>
          <a:p>
            <a:r>
              <a:rPr lang="en-US" dirty="0"/>
              <a:t> </a:t>
            </a:r>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667560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217300" y="1247434"/>
            <a:ext cx="6227579" cy="3195333"/>
          </a:xfrm>
          <a:prstGeom prst="rect">
            <a:avLst/>
          </a:prstGeom>
          <a:noFill/>
          <a:ln>
            <a:noFill/>
          </a:ln>
        </p:spPr>
      </p:pic>
      <p:pic>
        <p:nvPicPr>
          <p:cNvPr id="76" name="Google Shape;76;p15"/>
          <p:cNvPicPr preferRelativeResize="0"/>
          <p:nvPr/>
        </p:nvPicPr>
        <p:blipFill>
          <a:blip r:embed="rId4">
            <a:alphaModFix/>
          </a:blip>
          <a:stretch>
            <a:fillRect/>
          </a:stretch>
        </p:blipFill>
        <p:spPr>
          <a:xfrm>
            <a:off x="6636268" y="1247418"/>
            <a:ext cx="5327601" cy="3195365"/>
          </a:xfrm>
          <a:prstGeom prst="rect">
            <a:avLst/>
          </a:prstGeom>
          <a:noFill/>
          <a:ln>
            <a:noFill/>
          </a:ln>
        </p:spPr>
      </p:pic>
      <p:pic>
        <p:nvPicPr>
          <p:cNvPr id="77" name="Google Shape;77;p15"/>
          <p:cNvPicPr preferRelativeResize="0"/>
          <p:nvPr/>
        </p:nvPicPr>
        <p:blipFill>
          <a:blip r:embed="rId5">
            <a:alphaModFix/>
          </a:blip>
          <a:stretch>
            <a:fillRect/>
          </a:stretch>
        </p:blipFill>
        <p:spPr>
          <a:xfrm>
            <a:off x="300133" y="443601"/>
            <a:ext cx="2286000" cy="444500"/>
          </a:xfrm>
          <a:prstGeom prst="rect">
            <a:avLst/>
          </a:prstGeom>
          <a:noFill/>
          <a:ln>
            <a:noFill/>
          </a:ln>
        </p:spPr>
      </p:pic>
      <p:sp>
        <p:nvSpPr>
          <p:cNvPr id="78" name="Google Shape;78;p15"/>
          <p:cNvSpPr txBox="1"/>
          <p:nvPr/>
        </p:nvSpPr>
        <p:spPr>
          <a:xfrm>
            <a:off x="115275" y="4657886"/>
            <a:ext cx="6329604" cy="1514313"/>
          </a:xfrm>
          <a:prstGeom prst="rect">
            <a:avLst/>
          </a:prstGeom>
          <a:noFill/>
          <a:ln>
            <a:noFill/>
          </a:ln>
        </p:spPr>
        <p:txBody>
          <a:bodyPr spcFirstLastPara="1" wrap="square" lIns="121900" tIns="121900" rIns="121900" bIns="121900" anchor="t" anchorCtr="0">
            <a:noAutofit/>
          </a:bodyPr>
          <a:lstStyle/>
          <a:p>
            <a:pPr>
              <a:lnSpc>
                <a:spcPct val="115000"/>
              </a:lnSpc>
            </a:pPr>
            <a:r>
              <a:rPr lang="en" sz="2400" dirty="0">
                <a:solidFill>
                  <a:schemeClr val="dk1"/>
                </a:solidFill>
              </a:rPr>
              <a:t>Historic Floods in Japan kill more than 100. Millions Forced to Flee, Okayama prefecture. </a:t>
            </a:r>
            <a:r>
              <a:rPr lang="en" sz="2400" dirty="0" smtClean="0">
                <a:solidFill>
                  <a:schemeClr val="dk1"/>
                </a:solidFill>
              </a:rPr>
              <a:t>     8 </a:t>
            </a:r>
            <a:r>
              <a:rPr lang="en" sz="2400" dirty="0">
                <a:solidFill>
                  <a:schemeClr val="dk1"/>
                </a:solidFill>
              </a:rPr>
              <a:t>July 2018.</a:t>
            </a:r>
            <a:endParaRPr sz="2400" dirty="0">
              <a:solidFill>
                <a:schemeClr val="dk1"/>
              </a:solidFill>
            </a:endParaRPr>
          </a:p>
          <a:p>
            <a:pPr>
              <a:lnSpc>
                <a:spcPct val="115000"/>
              </a:lnSpc>
              <a:buClr>
                <a:schemeClr val="dk1"/>
              </a:buClr>
              <a:buSzPts val="1100"/>
            </a:pPr>
            <a:endParaRPr sz="1600" b="1" dirty="0">
              <a:solidFill>
                <a:schemeClr val="dk1"/>
              </a:solidFill>
            </a:endParaRPr>
          </a:p>
          <a:p>
            <a:endParaRPr sz="1600" dirty="0"/>
          </a:p>
        </p:txBody>
      </p:sp>
      <p:sp>
        <p:nvSpPr>
          <p:cNvPr id="79" name="Google Shape;79;p15"/>
          <p:cNvSpPr txBox="1"/>
          <p:nvPr/>
        </p:nvSpPr>
        <p:spPr>
          <a:xfrm>
            <a:off x="6767868" y="4657887"/>
            <a:ext cx="5196000" cy="1095600"/>
          </a:xfrm>
          <a:prstGeom prst="rect">
            <a:avLst/>
          </a:prstGeom>
          <a:noFill/>
          <a:ln>
            <a:noFill/>
          </a:ln>
        </p:spPr>
        <p:txBody>
          <a:bodyPr spcFirstLastPara="1" wrap="square" lIns="121900" tIns="121900" rIns="121900" bIns="121900" anchor="t" anchorCtr="0">
            <a:noAutofit/>
          </a:bodyPr>
          <a:lstStyle/>
          <a:p>
            <a:pPr>
              <a:lnSpc>
                <a:spcPct val="115000"/>
              </a:lnSpc>
            </a:pPr>
            <a:r>
              <a:rPr lang="en-US" sz="2400" dirty="0">
                <a:solidFill>
                  <a:schemeClr val="dk1"/>
                </a:solidFill>
              </a:rPr>
              <a:t>Rainfall in a few days was more than three times the normal amount for the entire month of July</a:t>
            </a:r>
            <a:endParaRPr sz="2400" dirty="0">
              <a:solidFill>
                <a:schemeClr val="dk1"/>
              </a:solidFill>
            </a:endParaRPr>
          </a:p>
          <a:p>
            <a:pPr>
              <a:lnSpc>
                <a:spcPct val="115000"/>
              </a:lnSpc>
              <a:buClr>
                <a:schemeClr val="dk1"/>
              </a:buClr>
              <a:buSzPts val="1100"/>
            </a:pPr>
            <a:endParaRPr sz="1600" b="1" dirty="0">
              <a:solidFill>
                <a:schemeClr val="dk1"/>
              </a:solidFill>
            </a:endParaRPr>
          </a:p>
          <a:p>
            <a:endParaRPr sz="1600" dirty="0"/>
          </a:p>
        </p:txBody>
      </p:sp>
      <p:pic>
        <p:nvPicPr>
          <p:cNvPr id="80" name="Google Shape;80;p15"/>
          <p:cNvPicPr preferRelativeResize="0"/>
          <p:nvPr/>
        </p:nvPicPr>
        <p:blipFill>
          <a:blip r:embed="rId6">
            <a:alphaModFix/>
          </a:blip>
          <a:stretch>
            <a:fillRect/>
          </a:stretch>
        </p:blipFill>
        <p:spPr>
          <a:xfrm>
            <a:off x="6636267" y="249034"/>
            <a:ext cx="2683885" cy="841033"/>
          </a:xfrm>
          <a:prstGeom prst="rect">
            <a:avLst/>
          </a:prstGeom>
          <a:noFill/>
          <a:ln>
            <a:noFill/>
          </a:ln>
        </p:spPr>
      </p:pic>
    </p:spTree>
    <p:extLst>
      <p:ext uri="{BB962C8B-B14F-4D97-AF65-F5344CB8AC3E}">
        <p14:creationId xmlns:p14="http://schemas.microsoft.com/office/powerpoint/2010/main" val="3833528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4441B-BFB0-4A75-B430-E43508369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12" y="376519"/>
            <a:ext cx="6163300" cy="3473460"/>
          </a:xfrm>
          <a:prstGeom prst="rect">
            <a:avLst/>
          </a:prstGeom>
        </p:spPr>
      </p:pic>
      <p:sp>
        <p:nvSpPr>
          <p:cNvPr id="7" name="TextBox 6">
            <a:extLst>
              <a:ext uri="{FF2B5EF4-FFF2-40B4-BE49-F238E27FC236}">
                <a16:creationId xmlns:a16="http://schemas.microsoft.com/office/drawing/2014/main" id="{E6ACCF43-A6A9-45CE-92F7-0A98711E5DB9}"/>
              </a:ext>
            </a:extLst>
          </p:cNvPr>
          <p:cNvSpPr txBox="1"/>
          <p:nvPr/>
        </p:nvSpPr>
        <p:spPr>
          <a:xfrm>
            <a:off x="144475" y="4261287"/>
            <a:ext cx="6163300" cy="2246769"/>
          </a:xfrm>
          <a:prstGeom prst="rect">
            <a:avLst/>
          </a:prstGeom>
          <a:noFill/>
        </p:spPr>
        <p:txBody>
          <a:bodyPr wrap="square" rtlCol="0">
            <a:spAutoFit/>
          </a:bodyPr>
          <a:lstStyle/>
          <a:p>
            <a:r>
              <a:rPr lang="en-US" sz="2800" b="1" dirty="0" smtClean="0"/>
              <a:t>Sustained measured winds of 195 mph, with gusts of 235 mph, made Super Typhoon Haiyan, known as Yolanda in the Philippines, the strongest storm ever recorded on land.</a:t>
            </a:r>
            <a:endParaRPr lang="en-US" sz="2800" b="1" dirty="0"/>
          </a:p>
        </p:txBody>
      </p:sp>
      <p:sp>
        <p:nvSpPr>
          <p:cNvPr id="8" name="TextBox 7">
            <a:extLst>
              <a:ext uri="{FF2B5EF4-FFF2-40B4-BE49-F238E27FC236}">
                <a16:creationId xmlns:a16="http://schemas.microsoft.com/office/drawing/2014/main" id="{49983752-F903-4B7E-B14E-DE59F80E035D}"/>
              </a:ext>
            </a:extLst>
          </p:cNvPr>
          <p:cNvSpPr txBox="1"/>
          <p:nvPr/>
        </p:nvSpPr>
        <p:spPr>
          <a:xfrm>
            <a:off x="117261" y="3886356"/>
            <a:ext cx="6163300" cy="338554"/>
          </a:xfrm>
          <a:prstGeom prst="rect">
            <a:avLst/>
          </a:prstGeom>
          <a:noFill/>
        </p:spPr>
        <p:txBody>
          <a:bodyPr wrap="square" rtlCol="0">
            <a:spAutoFit/>
          </a:bodyPr>
          <a:lstStyle/>
          <a:p>
            <a:r>
              <a:rPr lang="en-US" sz="1600" dirty="0"/>
              <a:t>Photo by </a:t>
            </a:r>
            <a:r>
              <a:rPr lang="en-US" sz="1600" cap="all" dirty="0"/>
              <a:t>REUTERS/ROMEO RANOCO</a:t>
            </a:r>
          </a:p>
        </p:txBody>
      </p:sp>
      <p:pic>
        <p:nvPicPr>
          <p:cNvPr id="10" name="Picture 9">
            <a:extLst>
              <a:ext uri="{FF2B5EF4-FFF2-40B4-BE49-F238E27FC236}">
                <a16:creationId xmlns:a16="http://schemas.microsoft.com/office/drawing/2014/main" id="{B1BBFA81-FE73-45B2-991C-3DF83E0A0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238" y="376518"/>
            <a:ext cx="5544087" cy="5475641"/>
          </a:xfrm>
          <a:prstGeom prst="rect">
            <a:avLst/>
          </a:prstGeom>
        </p:spPr>
      </p:pic>
      <p:sp>
        <p:nvSpPr>
          <p:cNvPr id="11" name="TextBox 10">
            <a:extLst>
              <a:ext uri="{FF2B5EF4-FFF2-40B4-BE49-F238E27FC236}">
                <a16:creationId xmlns:a16="http://schemas.microsoft.com/office/drawing/2014/main" id="{65B55FA0-3808-43EF-BB9B-273017E9879D}"/>
              </a:ext>
            </a:extLst>
          </p:cNvPr>
          <p:cNvSpPr txBox="1"/>
          <p:nvPr/>
        </p:nvSpPr>
        <p:spPr>
          <a:xfrm>
            <a:off x="6280561" y="5855005"/>
            <a:ext cx="5647764" cy="338554"/>
          </a:xfrm>
          <a:prstGeom prst="rect">
            <a:avLst/>
          </a:prstGeom>
          <a:noFill/>
        </p:spPr>
        <p:txBody>
          <a:bodyPr wrap="square" rtlCol="0">
            <a:spAutoFit/>
          </a:bodyPr>
          <a:lstStyle/>
          <a:p>
            <a:r>
              <a:rPr lang="en-US" sz="1600" dirty="0"/>
              <a:t>Photo by </a:t>
            </a:r>
            <a:r>
              <a:rPr lang="en-US" sz="1600" dirty="0" err="1"/>
              <a:t>Joezel</a:t>
            </a:r>
            <a:r>
              <a:rPr lang="en-US" sz="1600" dirty="0"/>
              <a:t> </a:t>
            </a:r>
            <a:r>
              <a:rPr lang="en-US" sz="1600" dirty="0" err="1"/>
              <a:t>Constan</a:t>
            </a:r>
            <a:endParaRPr lang="en-US" sz="1600" dirty="0"/>
          </a:p>
        </p:txBody>
      </p:sp>
    </p:spTree>
    <p:extLst>
      <p:ext uri="{BB962C8B-B14F-4D97-AF65-F5344CB8AC3E}">
        <p14:creationId xmlns:p14="http://schemas.microsoft.com/office/powerpoint/2010/main" val="3941066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7819"/>
            <a:ext cx="10896600" cy="4955203"/>
          </a:xfrm>
          <a:prstGeom prst="rect">
            <a:avLst/>
          </a:prstGeom>
        </p:spPr>
        <p:txBody>
          <a:bodyPr wrap="square">
            <a:spAutoFit/>
          </a:bodyPr>
          <a:lstStyle/>
          <a:p>
            <a:pPr marL="609600" indent="-609600" algn="ctr">
              <a:spcBef>
                <a:spcPct val="0"/>
              </a:spcBef>
              <a:spcAft>
                <a:spcPts val="1200"/>
              </a:spcAft>
            </a:pPr>
            <a:r>
              <a:rPr lang="en-US" sz="6000" b="1" dirty="0" smtClean="0">
                <a:solidFill>
                  <a:srgbClr val="0000CC"/>
                </a:solidFill>
              </a:rPr>
              <a:t>Climate Situation</a:t>
            </a:r>
          </a:p>
          <a:p>
            <a:pPr marL="609600" indent="-609600" algn="ctr">
              <a:spcBef>
                <a:spcPct val="0"/>
              </a:spcBef>
            </a:pPr>
            <a:r>
              <a:rPr lang="en-US" sz="5400" b="1" dirty="0" smtClean="0">
                <a:solidFill>
                  <a:srgbClr val="008000"/>
                </a:solidFill>
              </a:rPr>
              <a:t>Global Crisis, but not Recognized </a:t>
            </a:r>
          </a:p>
          <a:p>
            <a:pPr marL="609600" indent="-609600">
              <a:spcBef>
                <a:spcPct val="0"/>
              </a:spcBef>
            </a:pPr>
            <a:endParaRPr lang="en-US" sz="4800" b="1" dirty="0">
              <a:solidFill>
                <a:srgbClr val="006600"/>
              </a:solidFill>
            </a:endParaRPr>
          </a:p>
          <a:p>
            <a:pPr marL="609600" indent="-609600">
              <a:spcBef>
                <a:spcPct val="0"/>
              </a:spcBef>
            </a:pPr>
            <a:r>
              <a:rPr lang="en-US" sz="4800" b="1" dirty="0"/>
              <a:t>	</a:t>
            </a:r>
            <a:r>
              <a:rPr lang="en-US" sz="4800" b="1" dirty="0" smtClean="0"/>
              <a:t>Thermal</a:t>
            </a:r>
            <a:r>
              <a:rPr lang="en-US" sz="4800" b="1" dirty="0" smtClean="0">
                <a:cs typeface="Arial" pitchFamily="34" charset="0"/>
              </a:rPr>
              <a:t> </a:t>
            </a:r>
            <a:r>
              <a:rPr lang="en-US" sz="4800" b="1" dirty="0">
                <a:cs typeface="Arial" pitchFamily="34" charset="0"/>
              </a:rPr>
              <a:t>Inertia </a:t>
            </a:r>
            <a:r>
              <a:rPr lang="en-US" sz="4800" b="1" dirty="0">
                <a:cs typeface="Arial" pitchFamily="34" charset="0"/>
                <a:sym typeface="Wingdings" pitchFamily="2" charset="2"/>
              </a:rPr>
              <a:t> Warming in </a:t>
            </a:r>
            <a:r>
              <a:rPr lang="en-US" sz="4800" b="1" dirty="0" smtClean="0">
                <a:cs typeface="Arial" pitchFamily="34" charset="0"/>
                <a:sym typeface="Wingdings" pitchFamily="2" charset="2"/>
              </a:rPr>
              <a:t>Pipeline</a:t>
            </a:r>
          </a:p>
          <a:p>
            <a:pPr marL="609600" indent="-609600" algn="ctr">
              <a:spcBef>
                <a:spcPct val="0"/>
              </a:spcBef>
            </a:pPr>
            <a:r>
              <a:rPr lang="en-US" sz="4800" b="1" dirty="0">
                <a:cs typeface="Arial" pitchFamily="34" charset="0"/>
                <a:sym typeface="Wingdings" pitchFamily="2" charset="2"/>
              </a:rPr>
              <a:t>+</a:t>
            </a:r>
            <a:endParaRPr lang="en-US" sz="4800" b="1" dirty="0">
              <a:cs typeface="Arial" pitchFamily="34" charset="0"/>
            </a:endParaRPr>
          </a:p>
          <a:p>
            <a:pPr marL="609600" indent="-609600">
              <a:spcBef>
                <a:spcPct val="0"/>
              </a:spcBef>
            </a:pPr>
            <a:r>
              <a:rPr lang="en-US" sz="4800" b="1" dirty="0">
                <a:cs typeface="Arial" pitchFamily="34" charset="0"/>
              </a:rPr>
              <a:t>	</a:t>
            </a:r>
            <a:r>
              <a:rPr lang="en-US" sz="4800" b="1" dirty="0" smtClean="0">
                <a:solidFill>
                  <a:srgbClr val="CC0000"/>
                </a:solidFill>
                <a:cs typeface="Arial" pitchFamily="34" charset="0"/>
              </a:rPr>
              <a:t>Amplifying </a:t>
            </a:r>
            <a:r>
              <a:rPr lang="en-US" sz="4800" b="1" dirty="0">
                <a:solidFill>
                  <a:srgbClr val="CC0000"/>
                </a:solidFill>
                <a:cs typeface="Arial" pitchFamily="34" charset="0"/>
              </a:rPr>
              <a:t>Feedbacks </a:t>
            </a:r>
            <a:r>
              <a:rPr lang="en-US" sz="4800" b="1" dirty="0">
                <a:solidFill>
                  <a:srgbClr val="CC0000"/>
                </a:solidFill>
                <a:cs typeface="Arial" pitchFamily="34" charset="0"/>
                <a:sym typeface="Wingdings" pitchFamily="2" charset="2"/>
              </a:rPr>
              <a:t> Losing Control </a:t>
            </a:r>
            <a:endParaRPr lang="en-US" sz="4800" b="1" dirty="0">
              <a:solidFill>
                <a:srgbClr val="CC0000"/>
              </a:solidFill>
            </a:endParaRPr>
          </a:p>
        </p:txBody>
      </p:sp>
    </p:spTree>
    <p:extLst>
      <p:ext uri="{BB962C8B-B14F-4D97-AF65-F5344CB8AC3E}">
        <p14:creationId xmlns:p14="http://schemas.microsoft.com/office/powerpoint/2010/main" val="1522317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400" b="1" dirty="0">
                <a:solidFill>
                  <a:srgbClr val="0000CC"/>
                </a:solidFill>
              </a:rPr>
              <a:t>Potential Injustices</a:t>
            </a:r>
          </a:p>
          <a:p>
            <a:pPr marL="609600" indent="-609600" algn="ctr">
              <a:spcBef>
                <a:spcPct val="0"/>
              </a:spcBef>
              <a:buNone/>
            </a:pPr>
            <a:endParaRPr lang="en-US" sz="700" b="1" u="sng" dirty="0"/>
          </a:p>
          <a:p>
            <a:pPr marL="609600" indent="-609600">
              <a:spcBef>
                <a:spcPct val="0"/>
              </a:spcBef>
              <a:buNone/>
            </a:pPr>
            <a:r>
              <a:rPr lang="en-US" sz="4000" b="1" dirty="0"/>
              <a:t>1.</a:t>
            </a:r>
            <a:r>
              <a:rPr lang="en-US" sz="4000" b="1" dirty="0">
                <a:solidFill>
                  <a:srgbClr val="006600"/>
                </a:solidFill>
              </a:rPr>
              <a:t> </a:t>
            </a:r>
            <a:r>
              <a:rPr lang="en-US" sz="4000" b="1" dirty="0">
                <a:solidFill>
                  <a:srgbClr val="336600"/>
                </a:solidFill>
              </a:rPr>
              <a:t>Today’s Adults to Young People </a:t>
            </a:r>
            <a:endParaRPr lang="en-US" sz="4000" b="1" dirty="0">
              <a:solidFill>
                <a:srgbClr val="006600"/>
              </a:solidFill>
            </a:endParaRPr>
          </a:p>
          <a:p>
            <a:pPr marL="609600" indent="-609600">
              <a:spcBef>
                <a:spcPct val="0"/>
              </a:spcBef>
              <a:buNone/>
            </a:pPr>
            <a:r>
              <a:rPr lang="en-US" b="1" dirty="0" smtClean="0"/>
              <a:t>	</a:t>
            </a:r>
            <a:r>
              <a:rPr lang="en-US" sz="3600" b="1" dirty="0"/>
              <a:t>- Because of continuing fossil fuel emissions   </a:t>
            </a:r>
            <a:r>
              <a:rPr lang="en-US" sz="3600" b="1" dirty="0">
                <a:solidFill>
                  <a:srgbClr val="800000"/>
                </a:solidFill>
                <a:cs typeface="Arial" pitchFamily="34" charset="0"/>
              </a:rPr>
              <a:t> </a:t>
            </a:r>
            <a:r>
              <a:rPr lang="en-US" sz="3600" b="1" dirty="0">
                <a:solidFill>
                  <a:srgbClr val="CC0000"/>
                </a:solidFill>
                <a:cs typeface="Arial" pitchFamily="34" charset="0"/>
                <a:sym typeface="Wingdings" pitchFamily="2" charset="2"/>
              </a:rPr>
              <a:t> Climate Close to Being Out of Control</a:t>
            </a:r>
            <a:endParaRPr lang="en-US" sz="3500" b="1" dirty="0">
              <a:solidFill>
                <a:srgbClr val="CC0000"/>
              </a:solidFill>
            </a:endParaRPr>
          </a:p>
          <a:p>
            <a:pPr marL="609600" indent="-609600">
              <a:spcBef>
                <a:spcPct val="0"/>
              </a:spcBef>
              <a:buNone/>
            </a:pPr>
            <a:endParaRPr lang="en-US" sz="1000" b="1" dirty="0">
              <a:solidFill>
                <a:srgbClr val="336600"/>
              </a:solidFill>
            </a:endParaRPr>
          </a:p>
          <a:p>
            <a:pPr marL="609600" indent="-609600">
              <a:buNone/>
            </a:pPr>
            <a:r>
              <a:rPr lang="en-US" sz="4000" b="1" dirty="0"/>
              <a:t>2. </a:t>
            </a:r>
            <a:r>
              <a:rPr lang="en-US" sz="4000" b="1" dirty="0">
                <a:solidFill>
                  <a:srgbClr val="336600"/>
                </a:solidFill>
              </a:rPr>
              <a:t>North to South </a:t>
            </a:r>
          </a:p>
          <a:p>
            <a:pPr marL="609600" indent="-609600">
              <a:spcBef>
                <a:spcPct val="0"/>
              </a:spcBef>
              <a:buNone/>
            </a:pPr>
            <a:r>
              <a:rPr lang="en-US" sz="3100" b="1" dirty="0">
                <a:solidFill>
                  <a:srgbClr val="336600"/>
                </a:solidFill>
              </a:rPr>
              <a:t>	</a:t>
            </a:r>
            <a:r>
              <a:rPr lang="en-US" sz="3500" b="1" dirty="0"/>
              <a:t>- North burn</a:t>
            </a:r>
            <a:r>
              <a:rPr lang="en-US" sz="3600" b="1" dirty="0"/>
              <a:t>ed most of carbon budget</a:t>
            </a:r>
            <a:endParaRPr lang="en-US" sz="3500" b="1" dirty="0">
              <a:cs typeface="Arial" pitchFamily="34" charset="0"/>
            </a:endParaRPr>
          </a:p>
          <a:p>
            <a:pPr marL="609600" indent="-609600">
              <a:spcBef>
                <a:spcPct val="0"/>
              </a:spcBef>
              <a:spcAft>
                <a:spcPct val="10000"/>
              </a:spcAft>
              <a:buNone/>
            </a:pPr>
            <a:r>
              <a:rPr lang="en-US" sz="3100" b="1" dirty="0">
                <a:cs typeface="Arial" pitchFamily="34" charset="0"/>
              </a:rPr>
              <a:t>	</a:t>
            </a:r>
            <a:r>
              <a:rPr lang="en-US" sz="3500" b="1" dirty="0">
                <a:cs typeface="Arial" pitchFamily="34" charset="0"/>
              </a:rPr>
              <a:t>- Climate impacts largest </a:t>
            </a:r>
            <a:r>
              <a:rPr lang="en-US" sz="3500" b="1" dirty="0" smtClean="0">
                <a:cs typeface="Arial" pitchFamily="34" charset="0"/>
              </a:rPr>
              <a:t>at low latitudes</a:t>
            </a:r>
            <a:r>
              <a:rPr lang="en-US" sz="3600" b="1" dirty="0" smtClean="0"/>
              <a:t> </a:t>
            </a:r>
            <a:endParaRPr lang="en-US" sz="3500" b="1" dirty="0"/>
          </a:p>
          <a:p>
            <a:pPr marL="609600" indent="-609600">
              <a:spcBef>
                <a:spcPct val="5000"/>
              </a:spcBef>
              <a:buNone/>
            </a:pPr>
            <a:endParaRPr lang="en-US" sz="1000" b="1" u="sng" dirty="0">
              <a:solidFill>
                <a:srgbClr val="A50021"/>
              </a:solidFill>
              <a:sym typeface="Wingdings" pitchFamily="2" charset="2"/>
            </a:endParaRPr>
          </a:p>
          <a:p>
            <a:pPr marL="609600" indent="-609600">
              <a:buNone/>
            </a:pPr>
            <a:r>
              <a:rPr lang="en-US" sz="4000" b="1" dirty="0"/>
              <a:t>3. </a:t>
            </a:r>
            <a:r>
              <a:rPr lang="en-US" sz="4000" b="1" dirty="0">
                <a:solidFill>
                  <a:srgbClr val="336600"/>
                </a:solidFill>
              </a:rPr>
              <a:t>Humans to Other Species</a:t>
            </a:r>
          </a:p>
          <a:p>
            <a:pPr marL="609600" indent="-609600">
              <a:spcBef>
                <a:spcPct val="0"/>
              </a:spcBef>
              <a:buNone/>
            </a:pPr>
            <a:r>
              <a:rPr lang="en-US" b="1" dirty="0" smtClean="0"/>
              <a:t>	</a:t>
            </a:r>
            <a:r>
              <a:rPr lang="en-US" sz="3600" b="1" dirty="0"/>
              <a:t>- Climate change &amp; other stresses </a:t>
            </a:r>
          </a:p>
          <a:p>
            <a:pPr marL="609600" indent="-609600">
              <a:spcBef>
                <a:spcPct val="0"/>
              </a:spcBef>
              <a:buNone/>
            </a:pPr>
            <a:r>
              <a:rPr lang="en-US" b="1" dirty="0" smtClean="0"/>
              <a:t>	</a:t>
            </a:r>
            <a:r>
              <a:rPr lang="en-US" sz="3600" b="1" dirty="0">
                <a:cs typeface="Arial" pitchFamily="34" charset="0"/>
              </a:rPr>
              <a:t>- Potential 25-50% extinctions</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3501497729"/>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 y="892"/>
            <a:ext cx="12188947" cy="6856282"/>
          </a:xfrm>
          <a:prstGeom prst="rect">
            <a:avLst/>
          </a:prstGeom>
        </p:spPr>
      </p:pic>
    </p:spTree>
    <p:extLst>
      <p:ext uri="{BB962C8B-B14F-4D97-AF65-F5344CB8AC3E}">
        <p14:creationId xmlns:p14="http://schemas.microsoft.com/office/powerpoint/2010/main" val="364798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1003797" cy="6858000"/>
          </a:xfrm>
          <a:prstGeom prst="rect">
            <a:avLst/>
          </a:prstGeom>
        </p:spPr>
      </p:pic>
    </p:spTree>
    <p:extLst>
      <p:ext uri="{BB962C8B-B14F-4D97-AF65-F5344CB8AC3E}">
        <p14:creationId xmlns:p14="http://schemas.microsoft.com/office/powerpoint/2010/main" val="3193409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0200" y="1"/>
            <a:ext cx="8534400" cy="5997350"/>
          </a:xfrm>
          <a:prstGeom prst="rect">
            <a:avLst/>
          </a:prstGeom>
        </p:spPr>
      </p:pic>
      <p:sp>
        <p:nvSpPr>
          <p:cNvPr id="2" name="TextBox 1"/>
          <p:cNvSpPr txBox="1"/>
          <p:nvPr/>
        </p:nvSpPr>
        <p:spPr>
          <a:xfrm>
            <a:off x="457200" y="6324600"/>
            <a:ext cx="10896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Hansen, J. and </a:t>
            </a:r>
            <a:r>
              <a:rPr lang="en-US" dirty="0" err="1" smtClean="0">
                <a:latin typeface="Times New Roman" panose="02020603050405020304" pitchFamily="18" charset="0"/>
                <a:cs typeface="Times New Roman" panose="02020603050405020304" pitchFamily="18" charset="0"/>
              </a:rPr>
              <a:t>Kharecha</a:t>
            </a:r>
            <a:r>
              <a:rPr lang="en-US" dirty="0" smtClean="0">
                <a:latin typeface="Times New Roman" panose="02020603050405020304" pitchFamily="18" charset="0"/>
                <a:cs typeface="Times New Roman" panose="02020603050405020304" pitchFamily="18" charset="0"/>
              </a:rPr>
              <a:t>, P., Cost of carbon capture: can young people bear the burden?, </a:t>
            </a:r>
            <a:r>
              <a:rPr lang="en-US" i="1" dirty="0" smtClean="0">
                <a:latin typeface="Times New Roman" panose="02020603050405020304" pitchFamily="18" charset="0"/>
                <a:cs typeface="Times New Roman" panose="02020603050405020304" pitchFamily="18" charset="0"/>
              </a:rPr>
              <a:t>Joule</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1405-1407, 2018.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58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5105400"/>
            <a:ext cx="8458200" cy="800219"/>
          </a:xfrm>
          <a:prstGeom prst="rect">
            <a:avLst/>
          </a:prstGeom>
          <a:noFill/>
        </p:spPr>
        <p:txBody>
          <a:bodyPr wrap="square" rtlCol="0">
            <a:spAutoFit/>
          </a:bodyPr>
          <a:lstStyle/>
          <a:p>
            <a:r>
              <a:rPr lang="en-US" sz="2400" b="1" dirty="0">
                <a:latin typeface="Times New Roman" pitchFamily="18" charset="0"/>
                <a:cs typeface="Times New Roman" pitchFamily="18" charset="0"/>
              </a:rPr>
              <a:t>Fossil fuel emissions; purple are emissions through </a:t>
            </a:r>
            <a:r>
              <a:rPr lang="en-US" sz="2400" b="1" dirty="0" smtClean="0">
                <a:latin typeface="Times New Roman" pitchFamily="18" charset="0"/>
                <a:cs typeface="Times New Roman" pitchFamily="18" charset="0"/>
              </a:rPr>
              <a:t>2017.   </a:t>
            </a:r>
            <a:endParaRPr lang="en-US" sz="2400" b="1" dirty="0">
              <a:latin typeface="Times New Roman" pitchFamily="18" charset="0"/>
              <a:cs typeface="Times New Roman" pitchFamily="18" charset="0"/>
            </a:endParaRPr>
          </a:p>
          <a:p>
            <a:endParaRPr lang="en-US" sz="400" dirty="0"/>
          </a:p>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GtC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gigaton</a:t>
            </a:r>
            <a:r>
              <a:rPr lang="en-US" dirty="0">
                <a:latin typeface="Times New Roman" pitchFamily="18" charset="0"/>
                <a:cs typeface="Times New Roman" pitchFamily="18" charset="0"/>
              </a:rPr>
              <a:t> carbon) = 1 billion tons of carbon or ~3.7 GtCO</a:t>
            </a:r>
            <a:r>
              <a:rPr lang="en-US" baseline="-14000" dirty="0">
                <a:latin typeface="Times New Roman" pitchFamily="18" charset="0"/>
                <a:cs typeface="Times New Roman" pitchFamily="18" charset="0"/>
              </a:rPr>
              <a:t>2</a:t>
            </a:r>
            <a:r>
              <a:rPr lang="en-US" dirty="0">
                <a:latin typeface="Times New Roman" pitchFamily="18" charset="0"/>
                <a:cs typeface="Times New Roman" pitchFamily="18" charset="0"/>
              </a:rPr>
              <a:t>;  1 ppm CO</a:t>
            </a:r>
            <a:r>
              <a:rPr lang="en-US" baseline="-14000" dirty="0">
                <a:latin typeface="Times New Roman" pitchFamily="18" charset="0"/>
                <a:cs typeface="Times New Roman" pitchFamily="18" charset="0"/>
              </a:rPr>
              <a:t>2</a:t>
            </a:r>
            <a:r>
              <a:rPr lang="en-US" dirty="0">
                <a:latin typeface="Times New Roman" pitchFamily="18" charset="0"/>
                <a:cs typeface="Times New Roman" pitchFamily="18" charset="0"/>
              </a:rPr>
              <a:t> ~2.12 </a:t>
            </a:r>
            <a:r>
              <a:rPr lang="en-US" dirty="0" err="1">
                <a:latin typeface="Times New Roman" pitchFamily="18" charset="0"/>
                <a:cs typeface="Times New Roman" pitchFamily="18" charset="0"/>
              </a:rPr>
              <a:t>GtC</a:t>
            </a:r>
            <a:r>
              <a:rPr lang="en-US" dirty="0">
                <a:latin typeface="Times New Roman" pitchFamily="18" charset="0"/>
                <a:cs typeface="Times New Roman" pitchFamily="18" charset="0"/>
              </a:rPr>
              <a:t> </a:t>
            </a:r>
          </a:p>
        </p:txBody>
      </p:sp>
      <p:sp>
        <p:nvSpPr>
          <p:cNvPr id="3" name="TextBox 2"/>
          <p:cNvSpPr txBox="1"/>
          <p:nvPr/>
        </p:nvSpPr>
        <p:spPr>
          <a:xfrm>
            <a:off x="0" y="6096000"/>
            <a:ext cx="121920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Update of Fig. 2 of Hansen et al., Assessing ‘dangerous climate change’, </a:t>
            </a:r>
            <a:r>
              <a:rPr lang="en-US" sz="1600" i="1" dirty="0" smtClean="0">
                <a:latin typeface="Times New Roman" panose="02020603050405020304" pitchFamily="18" charset="0"/>
                <a:cs typeface="Times New Roman" panose="02020603050405020304" pitchFamily="18" charset="0"/>
              </a:rPr>
              <a:t>PLOS One</a:t>
            </a:r>
            <a:r>
              <a:rPr lang="en-US" sz="1600" dirty="0" smtClean="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8</a:t>
            </a:r>
            <a:r>
              <a:rPr lang="en-US" sz="1600" dirty="0" smtClean="0">
                <a:latin typeface="Times New Roman" panose="02020603050405020304" pitchFamily="18" charset="0"/>
                <a:cs typeface="Times New Roman" panose="02020603050405020304" pitchFamily="18" charset="0"/>
              </a:rPr>
              <a:t> (12), e81648, 2013.  Error bars on reserves and resources, from reference 9 in that paper, likely are underestimates of uncertainty.  Update is average of four recent assessments, available from author. </a:t>
            </a:r>
            <a:endParaRPr lang="en-US" sz="1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3314" y="0"/>
            <a:ext cx="10895356" cy="5105400"/>
          </a:xfrm>
          <a:prstGeom prst="rect">
            <a:avLst/>
          </a:prstGeom>
        </p:spPr>
      </p:pic>
    </p:spTree>
    <p:extLst>
      <p:ext uri="{BB962C8B-B14F-4D97-AF65-F5344CB8AC3E}">
        <p14:creationId xmlns:p14="http://schemas.microsoft.com/office/powerpoint/2010/main" val="949752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8637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11049000" cy="3200876"/>
          </a:xfrm>
          <a:prstGeom prst="rect">
            <a:avLst/>
          </a:prstGeom>
        </p:spPr>
        <p:txBody>
          <a:bodyPr wrap="square">
            <a:spAutoFit/>
          </a:bodyPr>
          <a:lstStyle/>
          <a:p>
            <a:r>
              <a:rPr lang="en-US" sz="4800" b="1" dirty="0" smtClean="0">
                <a:solidFill>
                  <a:srgbClr val="0000CC"/>
                </a:solidFill>
              </a:rPr>
              <a:t>“Young People, do not underestimate your potential, aided by the Scientific Method, to change the World’s Course</a:t>
            </a:r>
            <a:r>
              <a:rPr lang="en-US" sz="4800" b="1" dirty="0" smtClean="0"/>
              <a:t>." </a:t>
            </a:r>
          </a:p>
          <a:p>
            <a:endParaRPr lang="en-US" dirty="0"/>
          </a:p>
          <a:p>
            <a:r>
              <a:rPr lang="en-US" sz="4000" dirty="0" smtClean="0">
                <a:solidFill>
                  <a:srgbClr val="CC0000"/>
                </a:solidFill>
              </a:rPr>
              <a:t>From </a:t>
            </a:r>
            <a:r>
              <a:rPr lang="en-US" sz="4000" b="1" i="1" dirty="0" smtClean="0">
                <a:solidFill>
                  <a:srgbClr val="CC0000"/>
                </a:solidFill>
              </a:rPr>
              <a:t>Sophie’s Planet</a:t>
            </a:r>
            <a:r>
              <a:rPr lang="en-US" sz="4000" dirty="0" smtClean="0">
                <a:solidFill>
                  <a:srgbClr val="CC0000"/>
                </a:solidFill>
              </a:rPr>
              <a:t> </a:t>
            </a:r>
            <a:r>
              <a:rPr lang="en-US" sz="4000" dirty="0">
                <a:solidFill>
                  <a:srgbClr val="CC0000"/>
                </a:solidFill>
              </a:rPr>
              <a:t>(coming soon)</a:t>
            </a:r>
            <a:endParaRPr lang="en-US" sz="4000" b="1" i="1" dirty="0">
              <a:solidFill>
                <a:srgbClr val="CC0000"/>
              </a:solidFill>
            </a:endParaRPr>
          </a:p>
        </p:txBody>
      </p:sp>
    </p:spTree>
    <p:extLst>
      <p:ext uri="{BB962C8B-B14F-4D97-AF65-F5344CB8AC3E}">
        <p14:creationId xmlns:p14="http://schemas.microsoft.com/office/powerpoint/2010/main" val="2206687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7819"/>
            <a:ext cx="12039600" cy="6663363"/>
          </a:xfrm>
          <a:prstGeom prst="rect">
            <a:avLst/>
          </a:prstGeom>
        </p:spPr>
        <p:txBody>
          <a:bodyPr wrap="square">
            <a:spAutoFit/>
          </a:bodyPr>
          <a:lstStyle/>
          <a:p>
            <a:pPr marL="609600" indent="-609600" algn="ctr">
              <a:spcBef>
                <a:spcPct val="0"/>
              </a:spcBef>
              <a:spcAft>
                <a:spcPts val="3000"/>
              </a:spcAft>
            </a:pPr>
            <a:r>
              <a:rPr lang="en-US" sz="6000" b="1" dirty="0" smtClean="0">
                <a:solidFill>
                  <a:srgbClr val="0000CC"/>
                </a:solidFill>
              </a:rPr>
              <a:t>Scientific Method</a:t>
            </a:r>
          </a:p>
          <a:p>
            <a:pPr marL="609600" indent="-609600">
              <a:spcBef>
                <a:spcPct val="0"/>
              </a:spcBef>
            </a:pPr>
            <a:r>
              <a:rPr lang="en-US" sz="5400" b="1" dirty="0" smtClean="0">
                <a:solidFill>
                  <a:srgbClr val="008000"/>
                </a:solidFill>
              </a:rPr>
              <a:t>Study </a:t>
            </a:r>
            <a:r>
              <a:rPr lang="en-US" sz="5400" b="1" u="sng" dirty="0" smtClean="0">
                <a:solidFill>
                  <a:srgbClr val="008000"/>
                </a:solidFill>
              </a:rPr>
              <a:t>All Available Data</a:t>
            </a:r>
            <a:r>
              <a:rPr lang="en-US" sz="5400" b="1" dirty="0" smtClean="0">
                <a:solidFill>
                  <a:srgbClr val="008000"/>
                </a:solidFill>
              </a:rPr>
              <a:t> on the Matter </a:t>
            </a:r>
          </a:p>
          <a:p>
            <a:pPr marL="609600" indent="-609600">
              <a:spcBef>
                <a:spcPct val="0"/>
              </a:spcBef>
            </a:pPr>
            <a:endParaRPr lang="en-US" sz="3600" b="1" dirty="0">
              <a:solidFill>
                <a:srgbClr val="006600"/>
              </a:solidFill>
            </a:endParaRPr>
          </a:p>
          <a:p>
            <a:pPr marL="609600" indent="-609600">
              <a:spcBef>
                <a:spcPct val="0"/>
              </a:spcBef>
            </a:pPr>
            <a:r>
              <a:rPr lang="en-US" sz="5400" b="1" dirty="0" smtClean="0"/>
              <a:t>Be </a:t>
            </a:r>
            <a:r>
              <a:rPr lang="en-US" sz="5400" b="1" u="sng" dirty="0" smtClean="0"/>
              <a:t>Very Skeptical</a:t>
            </a:r>
            <a:r>
              <a:rPr lang="en-US" sz="5400" b="1" dirty="0" smtClean="0"/>
              <a:t> of Your Interpretation</a:t>
            </a:r>
            <a:endParaRPr lang="en-US" sz="5400" b="1" dirty="0" smtClean="0">
              <a:cs typeface="Arial" pitchFamily="34" charset="0"/>
              <a:sym typeface="Wingdings" pitchFamily="2" charset="2"/>
            </a:endParaRPr>
          </a:p>
          <a:p>
            <a:pPr marL="609600" indent="-609600">
              <a:spcBef>
                <a:spcPct val="0"/>
              </a:spcBef>
            </a:pPr>
            <a:endParaRPr lang="en-US" sz="3600" b="1" dirty="0">
              <a:cs typeface="Arial" pitchFamily="34" charset="0"/>
            </a:endParaRPr>
          </a:p>
          <a:p>
            <a:pPr marL="609600" indent="-609600">
              <a:spcBef>
                <a:spcPct val="0"/>
              </a:spcBef>
            </a:pPr>
            <a:r>
              <a:rPr lang="en-US" sz="5400" b="1" u="sng" dirty="0" smtClean="0">
                <a:solidFill>
                  <a:srgbClr val="CC0000"/>
                </a:solidFill>
                <a:cs typeface="Arial" pitchFamily="34" charset="0"/>
              </a:rPr>
              <a:t>Reassess from Scratch</a:t>
            </a:r>
            <a:r>
              <a:rPr lang="en-US" sz="5400" b="1" dirty="0" smtClean="0">
                <a:solidFill>
                  <a:srgbClr val="CC0000"/>
                </a:solidFill>
                <a:cs typeface="Arial" pitchFamily="34" charset="0"/>
              </a:rPr>
              <a:t> with any New Data</a:t>
            </a:r>
          </a:p>
          <a:p>
            <a:pPr marL="609600" indent="-609600">
              <a:spcBef>
                <a:spcPct val="0"/>
              </a:spcBef>
            </a:pPr>
            <a:r>
              <a:rPr lang="en-US" sz="5400" b="1" u="sng" dirty="0" smtClean="0">
                <a:solidFill>
                  <a:srgbClr val="0000CC"/>
                </a:solidFill>
                <a:sym typeface="Wingdings" pitchFamily="2" charset="2"/>
              </a:rPr>
              <a:t>Your Preference, Your Ideology Must Not Affect Your Assessment</a:t>
            </a:r>
            <a:r>
              <a:rPr lang="en-US" sz="5400" b="1" dirty="0" smtClean="0">
                <a:solidFill>
                  <a:srgbClr val="CC0000"/>
                </a:solidFill>
                <a:cs typeface="Arial" pitchFamily="34" charset="0"/>
                <a:sym typeface="Wingdings" pitchFamily="2" charset="2"/>
              </a:rPr>
              <a:t> </a:t>
            </a:r>
            <a:endParaRPr lang="en-US" sz="5400" b="1" dirty="0">
              <a:solidFill>
                <a:srgbClr val="CC0000"/>
              </a:solidFill>
            </a:endParaRPr>
          </a:p>
        </p:txBody>
      </p:sp>
    </p:spTree>
    <p:extLst>
      <p:ext uri="{BB962C8B-B14F-4D97-AF65-F5344CB8AC3E}">
        <p14:creationId xmlns:p14="http://schemas.microsoft.com/office/powerpoint/2010/main" val="2629071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
            <a:ext cx="12115800" cy="1066799"/>
          </a:xfrm>
        </p:spPr>
        <p:txBody>
          <a:bodyPr>
            <a:noAutofit/>
          </a:bodyPr>
          <a:lstStyle/>
          <a:p>
            <a:pPr eaLnBrk="1" hangingPunct="1"/>
            <a:r>
              <a:rPr lang="en-US" sz="3200" b="1" dirty="0" smtClean="0">
                <a:solidFill>
                  <a:srgbClr val="CC0000"/>
                </a:solidFill>
                <a:latin typeface="Albertus"/>
              </a:rPr>
              <a:t>Evidence on the impact of sustained exposure to air pollution on life expectancy from China’s </a:t>
            </a:r>
            <a:r>
              <a:rPr lang="en-US" sz="3200" b="1" dirty="0" err="1" smtClean="0">
                <a:solidFill>
                  <a:srgbClr val="CC0000"/>
                </a:solidFill>
                <a:latin typeface="Albertus"/>
              </a:rPr>
              <a:t>Huai</a:t>
            </a:r>
            <a:r>
              <a:rPr lang="en-US" sz="3200" b="1" dirty="0" smtClean="0">
                <a:solidFill>
                  <a:srgbClr val="CC0000"/>
                </a:solidFill>
                <a:latin typeface="Albertus"/>
              </a:rPr>
              <a:t> River policy*</a:t>
            </a:r>
            <a:endParaRPr lang="en-US" sz="3200" b="1" dirty="0">
              <a:solidFill>
                <a:srgbClr val="CC0000"/>
              </a:solidFill>
              <a:latin typeface="Albertus"/>
            </a:endParaRPr>
          </a:p>
        </p:txBody>
      </p:sp>
      <p:sp>
        <p:nvSpPr>
          <p:cNvPr id="2051" name="Rectangle 3"/>
          <p:cNvSpPr>
            <a:spLocks noGrp="1" noChangeArrowheads="1"/>
          </p:cNvSpPr>
          <p:nvPr>
            <p:ph type="subTitle" idx="1"/>
          </p:nvPr>
        </p:nvSpPr>
        <p:spPr>
          <a:xfrm>
            <a:off x="8860" y="1163377"/>
            <a:ext cx="12115800" cy="609600"/>
          </a:xfrm>
        </p:spPr>
        <p:txBody>
          <a:bodyPr>
            <a:normAutofit/>
          </a:bodyPr>
          <a:lstStyle/>
          <a:p>
            <a:pPr eaLnBrk="1" hangingPunct="1">
              <a:lnSpc>
                <a:spcPct val="90000"/>
              </a:lnSpc>
            </a:pPr>
            <a:r>
              <a:rPr lang="en-US" sz="2800" b="1" dirty="0" err="1" smtClean="0">
                <a:solidFill>
                  <a:srgbClr val="006600"/>
                </a:solidFill>
                <a:latin typeface="Albertus"/>
              </a:rPr>
              <a:t>Yuyu</a:t>
            </a:r>
            <a:r>
              <a:rPr lang="en-US" sz="2800" b="1" dirty="0" smtClean="0">
                <a:solidFill>
                  <a:srgbClr val="006600"/>
                </a:solidFill>
                <a:latin typeface="Albertus"/>
              </a:rPr>
              <a:t> Chen, Avraham </a:t>
            </a:r>
            <a:r>
              <a:rPr lang="en-US" sz="2800" b="1" dirty="0" err="1" smtClean="0">
                <a:solidFill>
                  <a:srgbClr val="006600"/>
                </a:solidFill>
                <a:latin typeface="Albertus"/>
              </a:rPr>
              <a:t>Eberstein</a:t>
            </a:r>
            <a:r>
              <a:rPr lang="en-US" sz="2800" b="1" dirty="0" smtClean="0">
                <a:solidFill>
                  <a:srgbClr val="006600"/>
                </a:solidFill>
                <a:latin typeface="Albertus"/>
              </a:rPr>
              <a:t>, Michael Greenstone and </a:t>
            </a:r>
            <a:r>
              <a:rPr lang="en-US" sz="2800" b="1" dirty="0" err="1" smtClean="0">
                <a:solidFill>
                  <a:srgbClr val="006600"/>
                </a:solidFill>
                <a:latin typeface="Albertus"/>
              </a:rPr>
              <a:t>Hongbin</a:t>
            </a:r>
            <a:r>
              <a:rPr lang="en-US" sz="2800" b="1" dirty="0" smtClean="0">
                <a:solidFill>
                  <a:srgbClr val="006600"/>
                </a:solidFill>
                <a:latin typeface="Albertus"/>
              </a:rPr>
              <a:t> Li</a:t>
            </a:r>
            <a:endParaRPr lang="en-US" sz="2800" b="1" dirty="0">
              <a:solidFill>
                <a:srgbClr val="660066"/>
              </a:solidFill>
              <a:latin typeface="Albertus"/>
            </a:endParaRPr>
          </a:p>
        </p:txBody>
      </p:sp>
      <p:sp>
        <p:nvSpPr>
          <p:cNvPr id="2052" name="Text Box 4"/>
          <p:cNvSpPr txBox="1">
            <a:spLocks noChangeArrowheads="1"/>
          </p:cNvSpPr>
          <p:nvPr/>
        </p:nvSpPr>
        <p:spPr bwMode="auto">
          <a:xfrm>
            <a:off x="39872" y="2057400"/>
            <a:ext cx="5979928" cy="3108543"/>
          </a:xfrm>
          <a:prstGeom prst="rect">
            <a:avLst/>
          </a:prstGeom>
          <a:noFill/>
          <a:ln w="9525">
            <a:noFill/>
            <a:miter lim="800000"/>
            <a:headEnd/>
            <a:tailEnd/>
          </a:ln>
        </p:spPr>
        <p:txBody>
          <a:bodyPr wrap="square">
            <a:spAutoFit/>
          </a:bodyPr>
          <a:lstStyle/>
          <a:p>
            <a:r>
              <a:rPr lang="en-US" sz="2800" b="1" dirty="0" smtClean="0">
                <a:latin typeface="Times New Roman" pitchFamily="18" charset="0"/>
              </a:rPr>
              <a:t>Principal finding: particulate air pollution caused by provision of free coal to 500 million residents in North China [north of </a:t>
            </a:r>
            <a:r>
              <a:rPr lang="en-US" sz="2800" b="1" dirty="0" err="1" smtClean="0">
                <a:latin typeface="Times New Roman" pitchFamily="18" charset="0"/>
              </a:rPr>
              <a:t>Huai</a:t>
            </a:r>
            <a:r>
              <a:rPr lang="en-US" sz="2800" b="1" dirty="0" smtClean="0">
                <a:latin typeface="Times New Roman" pitchFamily="18" charset="0"/>
              </a:rPr>
              <a:t> River] for winter heating for several decades reduced life expectancy of people in North China by 5.5 years.</a:t>
            </a:r>
            <a:endParaRPr lang="en-US" sz="2800" b="1" dirty="0">
              <a:latin typeface="Times New Roman" pitchFamily="18" charset="0"/>
            </a:endParaRPr>
          </a:p>
        </p:txBody>
      </p:sp>
      <p:pic>
        <p:nvPicPr>
          <p:cNvPr id="2" name="Picture 1"/>
          <p:cNvPicPr>
            <a:picLocks noChangeAspect="1"/>
          </p:cNvPicPr>
          <p:nvPr/>
        </p:nvPicPr>
        <p:blipFill>
          <a:blip r:embed="rId3"/>
          <a:stretch>
            <a:fillRect/>
          </a:stretch>
        </p:blipFill>
        <p:spPr>
          <a:xfrm>
            <a:off x="6553200" y="1676400"/>
            <a:ext cx="5370997" cy="4697915"/>
          </a:xfrm>
          <a:prstGeom prst="rect">
            <a:avLst/>
          </a:prstGeom>
        </p:spPr>
      </p:pic>
      <p:sp>
        <p:nvSpPr>
          <p:cNvPr id="3" name="TextBox 2"/>
          <p:cNvSpPr txBox="1"/>
          <p:nvPr/>
        </p:nvSpPr>
        <p:spPr>
          <a:xfrm>
            <a:off x="6400800" y="6337101"/>
            <a:ext cx="5952460" cy="400110"/>
          </a:xfrm>
          <a:prstGeom prst="rect">
            <a:avLst/>
          </a:prstGeom>
          <a:noFill/>
        </p:spPr>
        <p:txBody>
          <a:bodyPr wrap="square" rtlCol="0">
            <a:spAutoFit/>
          </a:bodyPr>
          <a:lstStyle/>
          <a:p>
            <a:r>
              <a:rPr lang="en-US" sz="2000" b="1" dirty="0" smtClean="0"/>
              <a:t>People north of line received free home-heating coal.</a:t>
            </a:r>
            <a:endParaRPr lang="en-US" sz="2000" b="1" dirty="0"/>
          </a:p>
        </p:txBody>
      </p:sp>
      <p:sp>
        <p:nvSpPr>
          <p:cNvPr id="4" name="TextBox 3"/>
          <p:cNvSpPr txBox="1"/>
          <p:nvPr/>
        </p:nvSpPr>
        <p:spPr>
          <a:xfrm>
            <a:off x="152400" y="5562600"/>
            <a:ext cx="6096000" cy="584775"/>
          </a:xfrm>
          <a:prstGeom prst="rect">
            <a:avLst/>
          </a:prstGeom>
          <a:noFill/>
        </p:spPr>
        <p:txBody>
          <a:bodyPr wrap="square" rtlCol="0">
            <a:spAutoFit/>
          </a:bodyPr>
          <a:lstStyle/>
          <a:p>
            <a:r>
              <a:rPr lang="en-US" sz="3200" b="1" dirty="0" smtClean="0">
                <a:solidFill>
                  <a:srgbClr val="CC0000"/>
                </a:solidFill>
                <a:latin typeface="Albertus"/>
              </a:rPr>
              <a:t>*</a:t>
            </a:r>
            <a:r>
              <a:rPr lang="en-US" sz="2400" b="1" i="1" dirty="0" smtClean="0"/>
              <a:t>Proc. Natl. Acad. Sci. USA, </a:t>
            </a:r>
            <a:r>
              <a:rPr lang="en-US" sz="2400" b="1" dirty="0" smtClean="0"/>
              <a:t>110, 6 August 2013</a:t>
            </a:r>
            <a:endParaRPr lang="en-US" sz="2400" b="1" dirty="0"/>
          </a:p>
        </p:txBody>
      </p:sp>
    </p:spTree>
    <p:extLst>
      <p:ext uri="{BB962C8B-B14F-4D97-AF65-F5344CB8AC3E}">
        <p14:creationId xmlns:p14="http://schemas.microsoft.com/office/powerpoint/2010/main" val="25483948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43" y="901791"/>
            <a:ext cx="5394158" cy="5861294"/>
          </a:xfrm>
          <a:prstGeom prst="rect">
            <a:avLst/>
          </a:prstGeom>
        </p:spPr>
      </p:pic>
      <p:pic>
        <p:nvPicPr>
          <p:cNvPr id="3" name="Picture 2"/>
          <p:cNvPicPr>
            <a:picLocks noChangeAspect="1"/>
          </p:cNvPicPr>
          <p:nvPr/>
        </p:nvPicPr>
        <p:blipFill>
          <a:blip r:embed="rId4"/>
          <a:stretch>
            <a:fillRect/>
          </a:stretch>
        </p:blipFill>
        <p:spPr>
          <a:xfrm>
            <a:off x="5442285" y="1397868"/>
            <a:ext cx="624536" cy="5389280"/>
          </a:xfrm>
          <a:prstGeom prst="rect">
            <a:avLst/>
          </a:prstGeom>
        </p:spPr>
      </p:pic>
      <p:sp>
        <p:nvSpPr>
          <p:cNvPr id="4" name="TextBox 3"/>
          <p:cNvSpPr txBox="1"/>
          <p:nvPr/>
        </p:nvSpPr>
        <p:spPr>
          <a:xfrm>
            <a:off x="16043" y="0"/>
            <a:ext cx="12175957" cy="677108"/>
          </a:xfrm>
          <a:prstGeom prst="rect">
            <a:avLst/>
          </a:prstGeom>
          <a:noFill/>
        </p:spPr>
        <p:txBody>
          <a:bodyPr wrap="square" rtlCol="0">
            <a:spAutoFit/>
          </a:bodyPr>
          <a:lstStyle/>
          <a:p>
            <a:pPr algn="ctr"/>
            <a:r>
              <a:rPr lang="en-US" sz="3800" dirty="0" smtClean="0"/>
              <a:t>Annual Deaths Attributable to Outdoor Air Pollution (WHO)</a:t>
            </a:r>
            <a:endParaRPr lang="en-US" sz="3800" dirty="0"/>
          </a:p>
        </p:txBody>
      </p:sp>
      <p:sp>
        <p:nvSpPr>
          <p:cNvPr id="5" name="TextBox 4"/>
          <p:cNvSpPr txBox="1"/>
          <p:nvPr/>
        </p:nvSpPr>
        <p:spPr>
          <a:xfrm>
            <a:off x="6063277" y="1355651"/>
            <a:ext cx="6125179" cy="523220"/>
          </a:xfrm>
          <a:prstGeom prst="rect">
            <a:avLst/>
          </a:prstGeom>
          <a:noFill/>
        </p:spPr>
        <p:txBody>
          <a:bodyPr wrap="square" rtlCol="0">
            <a:spAutoFit/>
          </a:bodyPr>
          <a:lstStyle/>
          <a:p>
            <a:r>
              <a:rPr lang="en-US" sz="2800" dirty="0" smtClean="0"/>
              <a:t>Lower Respiratory Disease</a:t>
            </a:r>
            <a:endParaRPr lang="en-US" sz="2800" dirty="0"/>
          </a:p>
        </p:txBody>
      </p:sp>
      <p:sp>
        <p:nvSpPr>
          <p:cNvPr id="7" name="TextBox 6"/>
          <p:cNvSpPr txBox="1"/>
          <p:nvPr/>
        </p:nvSpPr>
        <p:spPr>
          <a:xfrm>
            <a:off x="6063277" y="2552700"/>
            <a:ext cx="5864495" cy="523220"/>
          </a:xfrm>
          <a:prstGeom prst="rect">
            <a:avLst/>
          </a:prstGeom>
          <a:noFill/>
        </p:spPr>
        <p:txBody>
          <a:bodyPr wrap="square" rtlCol="0">
            <a:spAutoFit/>
          </a:bodyPr>
          <a:lstStyle/>
          <a:p>
            <a:r>
              <a:rPr lang="en-US" sz="2800" dirty="0" smtClean="0"/>
              <a:t>Lung Cancer</a:t>
            </a:r>
            <a:endParaRPr lang="en-US" sz="2800" dirty="0"/>
          </a:p>
        </p:txBody>
      </p:sp>
      <p:sp>
        <p:nvSpPr>
          <p:cNvPr id="8" name="TextBox 7"/>
          <p:cNvSpPr txBox="1"/>
          <p:nvPr/>
        </p:nvSpPr>
        <p:spPr>
          <a:xfrm>
            <a:off x="6121942" y="3771900"/>
            <a:ext cx="5334000" cy="523220"/>
          </a:xfrm>
          <a:prstGeom prst="rect">
            <a:avLst/>
          </a:prstGeom>
          <a:noFill/>
        </p:spPr>
        <p:txBody>
          <a:bodyPr wrap="square" rtlCol="0">
            <a:spAutoFit/>
          </a:bodyPr>
          <a:lstStyle/>
          <a:p>
            <a:r>
              <a:rPr lang="en-US" sz="2800" dirty="0" smtClean="0"/>
              <a:t>Obstructive Pulmonary Disease</a:t>
            </a:r>
            <a:endParaRPr lang="en-US" sz="2800" dirty="0"/>
          </a:p>
        </p:txBody>
      </p:sp>
      <p:sp>
        <p:nvSpPr>
          <p:cNvPr id="9" name="TextBox 8"/>
          <p:cNvSpPr txBox="1"/>
          <p:nvPr/>
        </p:nvSpPr>
        <p:spPr>
          <a:xfrm>
            <a:off x="6066821" y="4968949"/>
            <a:ext cx="5334000" cy="523220"/>
          </a:xfrm>
          <a:prstGeom prst="rect">
            <a:avLst/>
          </a:prstGeom>
          <a:noFill/>
        </p:spPr>
        <p:txBody>
          <a:bodyPr wrap="square" rtlCol="0">
            <a:spAutoFit/>
          </a:bodyPr>
          <a:lstStyle/>
          <a:p>
            <a:r>
              <a:rPr lang="en-US" sz="2800" dirty="0" smtClean="0"/>
              <a:t>Stroke</a:t>
            </a:r>
            <a:endParaRPr lang="en-US" sz="2800" dirty="0"/>
          </a:p>
        </p:txBody>
      </p:sp>
      <p:sp>
        <p:nvSpPr>
          <p:cNvPr id="10" name="TextBox 9"/>
          <p:cNvSpPr txBox="1"/>
          <p:nvPr/>
        </p:nvSpPr>
        <p:spPr>
          <a:xfrm>
            <a:off x="6066821" y="6140871"/>
            <a:ext cx="3581400" cy="523220"/>
          </a:xfrm>
          <a:prstGeom prst="rect">
            <a:avLst/>
          </a:prstGeom>
          <a:noFill/>
        </p:spPr>
        <p:txBody>
          <a:bodyPr wrap="square" rtlCol="0">
            <a:spAutoFit/>
          </a:bodyPr>
          <a:lstStyle/>
          <a:p>
            <a:r>
              <a:rPr lang="en-US" sz="2800" dirty="0" smtClean="0"/>
              <a:t>Heart Disease</a:t>
            </a:r>
            <a:endParaRPr lang="en-US" sz="2800" dirty="0"/>
          </a:p>
        </p:txBody>
      </p:sp>
    </p:spTree>
    <p:extLst>
      <p:ext uri="{BB962C8B-B14F-4D97-AF65-F5344CB8AC3E}">
        <p14:creationId xmlns:p14="http://schemas.microsoft.com/office/powerpoint/2010/main" val="3534476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7543800" cy="1015663"/>
          </a:xfrm>
          <a:prstGeom prst="rect">
            <a:avLst/>
          </a:prstGeom>
          <a:noFill/>
        </p:spPr>
        <p:txBody>
          <a:bodyPr wrap="square" rtlCol="0">
            <a:spAutoFit/>
          </a:bodyPr>
          <a:lstStyle/>
          <a:p>
            <a:pPr algn="ctr"/>
            <a:r>
              <a:rPr lang="en-US" sz="6000" b="1" dirty="0">
                <a:solidFill>
                  <a:schemeClr val="tx2"/>
                </a:solidFill>
              </a:rPr>
              <a:t>Crucial </a:t>
            </a:r>
            <a:r>
              <a:rPr lang="en-US" sz="6000" b="1" dirty="0" smtClean="0">
                <a:solidFill>
                  <a:schemeClr val="tx2"/>
                </a:solidFill>
              </a:rPr>
              <a:t>Requirement</a:t>
            </a:r>
            <a:endParaRPr lang="en-US" sz="6000" b="1" dirty="0">
              <a:solidFill>
                <a:schemeClr val="tx2"/>
              </a:solidFill>
            </a:endParaRPr>
          </a:p>
        </p:txBody>
      </p:sp>
      <p:sp>
        <p:nvSpPr>
          <p:cNvPr id="3" name="TextBox 2"/>
          <p:cNvSpPr txBox="1"/>
          <p:nvPr/>
        </p:nvSpPr>
        <p:spPr>
          <a:xfrm>
            <a:off x="228600" y="1600200"/>
            <a:ext cx="11658600" cy="1138773"/>
          </a:xfrm>
          <a:prstGeom prst="rect">
            <a:avLst/>
          </a:prstGeom>
          <a:noFill/>
        </p:spPr>
        <p:txBody>
          <a:bodyPr wrap="square" rtlCol="0">
            <a:spAutoFit/>
          </a:bodyPr>
          <a:lstStyle/>
          <a:p>
            <a:pPr algn="ctr"/>
            <a:r>
              <a:rPr lang="en-US" sz="6000" b="1" dirty="0" smtClean="0">
                <a:solidFill>
                  <a:srgbClr val="CC0000"/>
                </a:solidFill>
              </a:rPr>
              <a:t>Abundant Clean Carbon-Free Energy</a:t>
            </a:r>
          </a:p>
          <a:p>
            <a:pPr algn="ctr"/>
            <a:endParaRPr lang="en-US" sz="800" b="1" dirty="0">
              <a:solidFill>
                <a:srgbClr val="CC0000"/>
              </a:solidFill>
            </a:endParaRPr>
          </a:p>
        </p:txBody>
      </p:sp>
      <p:sp>
        <p:nvSpPr>
          <p:cNvPr id="4" name="TextBox 3"/>
          <p:cNvSpPr txBox="1"/>
          <p:nvPr/>
        </p:nvSpPr>
        <p:spPr>
          <a:xfrm>
            <a:off x="522514" y="3200400"/>
            <a:ext cx="11212286" cy="3416320"/>
          </a:xfrm>
          <a:prstGeom prst="rect">
            <a:avLst/>
          </a:prstGeom>
          <a:noFill/>
        </p:spPr>
        <p:txBody>
          <a:bodyPr wrap="square" rtlCol="0">
            <a:spAutoFit/>
          </a:bodyPr>
          <a:lstStyle/>
          <a:p>
            <a:r>
              <a:rPr lang="en-US" sz="5400" b="1" dirty="0" smtClean="0">
                <a:solidFill>
                  <a:srgbClr val="006600"/>
                </a:solidFill>
              </a:rPr>
              <a:t>This can happen on the required scale, that is fossil fuels will be replaced, only if the entire energy system is  e</a:t>
            </a:r>
            <a:r>
              <a:rPr lang="en-US" sz="5400" dirty="0" smtClean="0">
                <a:solidFill>
                  <a:srgbClr val="006600"/>
                </a:solidFill>
              </a:rPr>
              <a:t>c</a:t>
            </a:r>
            <a:r>
              <a:rPr lang="en-US" sz="5400" b="1" dirty="0" smtClean="0">
                <a:solidFill>
                  <a:srgbClr val="006600"/>
                </a:solidFill>
              </a:rPr>
              <a:t>onomic relative to coal and gas</a:t>
            </a:r>
            <a:endParaRPr lang="en-US" sz="5400" dirty="0"/>
          </a:p>
        </p:txBody>
      </p:sp>
    </p:spTree>
    <p:extLst>
      <p:ext uri="{BB962C8B-B14F-4D97-AF65-F5344CB8AC3E}">
        <p14:creationId xmlns:p14="http://schemas.microsoft.com/office/powerpoint/2010/main" val="1474775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068" y="228600"/>
            <a:ext cx="12084452" cy="4559300"/>
          </a:xfrm>
          <a:prstGeom prst="rect">
            <a:avLst/>
          </a:prstGeom>
        </p:spPr>
      </p:pic>
      <p:sp>
        <p:nvSpPr>
          <p:cNvPr id="2" name="TextBox 1"/>
          <p:cNvSpPr txBox="1"/>
          <p:nvPr/>
        </p:nvSpPr>
        <p:spPr>
          <a:xfrm>
            <a:off x="457200" y="5410200"/>
            <a:ext cx="11582400" cy="461665"/>
          </a:xfrm>
          <a:prstGeom prst="rect">
            <a:avLst/>
          </a:prstGeom>
          <a:noFill/>
        </p:spPr>
        <p:txBody>
          <a:bodyPr wrap="square" rtlCol="0">
            <a:spAutoFit/>
          </a:bodyPr>
          <a:lstStyle/>
          <a:p>
            <a:r>
              <a:rPr lang="en-US" sz="2400" dirty="0" smtClean="0"/>
              <a:t>Data through 2017.  Source: BP (2018) </a:t>
            </a:r>
            <a:r>
              <a:rPr lang="en-US" sz="2400" i="1" dirty="0" smtClean="0"/>
              <a:t>Statistical Review of World Energy.</a:t>
            </a:r>
            <a:endParaRPr lang="en-US" sz="2400" i="1" dirty="0"/>
          </a:p>
        </p:txBody>
      </p:sp>
    </p:spTree>
    <p:extLst>
      <p:ext uri="{BB962C8B-B14F-4D97-AF65-F5344CB8AC3E}">
        <p14:creationId xmlns:p14="http://schemas.microsoft.com/office/powerpoint/2010/main" val="1005296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019800"/>
            <a:ext cx="10363200" cy="707886"/>
          </a:xfrm>
          <a:prstGeom prst="rect">
            <a:avLst/>
          </a:prstGeom>
          <a:noFill/>
        </p:spPr>
        <p:txBody>
          <a:bodyPr wrap="square" rtlCol="0">
            <a:spAutoFit/>
          </a:bodyPr>
          <a:lstStyle/>
          <a:p>
            <a:r>
              <a:rPr lang="en-US" sz="2000" dirty="0"/>
              <a:t>Sources: </a:t>
            </a:r>
            <a:r>
              <a:rPr lang="en-US" sz="2000" dirty="0">
                <a:hlinkClick r:id="rId3"/>
              </a:rPr>
              <a:t>EIA Table E1 Estimated Primary Energy Consumption in the United States, 1635-1945</a:t>
            </a:r>
            <a:r>
              <a:rPr lang="en-US" sz="2000" dirty="0"/>
              <a:t> </a:t>
            </a:r>
          </a:p>
          <a:p>
            <a:r>
              <a:rPr lang="en-US" sz="2000" dirty="0"/>
              <a:t>and </a:t>
            </a:r>
            <a:r>
              <a:rPr lang="en-US" sz="2000" dirty="0">
                <a:hlinkClick r:id="rId4"/>
              </a:rPr>
              <a:t>EIA Table 1.3 Primary Energy Consumption Estimates by Source, </a:t>
            </a:r>
            <a:r>
              <a:rPr lang="en-US" sz="2000" dirty="0" smtClean="0">
                <a:hlinkClick r:id="rId4"/>
              </a:rPr>
              <a:t>1949-2015.</a:t>
            </a:r>
            <a:endParaRPr lang="en-US" sz="2000" dirty="0"/>
          </a:p>
        </p:txBody>
      </p:sp>
      <p:pic>
        <p:nvPicPr>
          <p:cNvPr id="4" name="Picture 3"/>
          <p:cNvPicPr>
            <a:picLocks noChangeAspect="1"/>
          </p:cNvPicPr>
          <p:nvPr/>
        </p:nvPicPr>
        <p:blipFill>
          <a:blip r:embed="rId5"/>
          <a:stretch>
            <a:fillRect/>
          </a:stretch>
        </p:blipFill>
        <p:spPr>
          <a:xfrm>
            <a:off x="152400" y="76200"/>
            <a:ext cx="11890802" cy="5638800"/>
          </a:xfrm>
          <a:prstGeom prst="rect">
            <a:avLst/>
          </a:prstGeom>
        </p:spPr>
      </p:pic>
    </p:spTree>
    <p:extLst>
      <p:ext uri="{BB962C8B-B14F-4D97-AF65-F5344CB8AC3E}">
        <p14:creationId xmlns:p14="http://schemas.microsoft.com/office/powerpoint/2010/main" val="1913503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13" y="0"/>
            <a:ext cx="10306373" cy="6858000"/>
          </a:xfrm>
          <a:prstGeom prst="rect">
            <a:avLst/>
          </a:prstGeom>
        </p:spPr>
      </p:pic>
    </p:spTree>
    <p:extLst>
      <p:ext uri="{BB962C8B-B14F-4D97-AF65-F5344CB8AC3E}">
        <p14:creationId xmlns:p14="http://schemas.microsoft.com/office/powerpoint/2010/main" val="2552520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fontScale="92500"/>
          </a:bodyPr>
          <a:lstStyle/>
          <a:p>
            <a:pPr marL="609600" indent="-609600" algn="ctr">
              <a:spcBef>
                <a:spcPct val="0"/>
              </a:spcBef>
              <a:buNone/>
            </a:pPr>
            <a:r>
              <a:rPr lang="en-US" sz="4800" b="1" dirty="0" smtClean="0">
                <a:solidFill>
                  <a:srgbClr val="0000CC"/>
                </a:solidFill>
              </a:rPr>
              <a:t>Biological Effect of Low Level Atomic Radiation</a:t>
            </a:r>
            <a:endParaRPr lang="en-US" sz="48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smtClean="0">
                <a:solidFill>
                  <a:srgbClr val="336600"/>
                </a:solidFill>
              </a:rPr>
              <a:t>1. Threshold Criterion</a:t>
            </a:r>
            <a:endParaRPr lang="en-US" sz="4400" b="1" dirty="0">
              <a:solidFill>
                <a:srgbClr val="336600"/>
              </a:solidFill>
            </a:endParaRPr>
          </a:p>
          <a:p>
            <a:pPr marL="609600" indent="-609600">
              <a:spcBef>
                <a:spcPct val="0"/>
              </a:spcBef>
              <a:buNone/>
            </a:pPr>
            <a:r>
              <a:rPr lang="en-US" sz="3600" b="1" dirty="0">
                <a:solidFill>
                  <a:srgbClr val="006600"/>
                </a:solidFill>
              </a:rPr>
              <a:t>	</a:t>
            </a:r>
            <a:r>
              <a:rPr lang="en-US" sz="4000" b="1" dirty="0">
                <a:solidFill>
                  <a:srgbClr val="CC0000"/>
                </a:solidFill>
              </a:rPr>
              <a:t>- </a:t>
            </a:r>
            <a:r>
              <a:rPr lang="en-US" sz="4000" b="1" dirty="0" smtClean="0">
                <a:solidFill>
                  <a:srgbClr val="CC0000"/>
                </a:solidFill>
              </a:rPr>
              <a:t>Doses comparable/less than natural radiation O.K.</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This was the Recommended Criterion until 1956</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spcAft>
                <a:spcPct val="10000"/>
              </a:spcAft>
              <a:buNone/>
            </a:pPr>
            <a:r>
              <a:rPr lang="en-US" sz="4800" b="1" dirty="0" smtClean="0">
                <a:solidFill>
                  <a:srgbClr val="336600"/>
                </a:solidFill>
              </a:rPr>
              <a:t>2. </a:t>
            </a:r>
            <a:r>
              <a:rPr lang="en-US" sz="4800" b="1" dirty="0">
                <a:solidFill>
                  <a:srgbClr val="336600"/>
                </a:solidFill>
              </a:rPr>
              <a:t>Radiation </a:t>
            </a:r>
            <a:r>
              <a:rPr lang="en-US" sz="4800" b="1" dirty="0" err="1">
                <a:solidFill>
                  <a:srgbClr val="336600"/>
                </a:solidFill>
              </a:rPr>
              <a:t>Hormesis</a:t>
            </a:r>
            <a:r>
              <a:rPr lang="en-US" sz="4800" b="1" dirty="0">
                <a:solidFill>
                  <a:srgbClr val="336600"/>
                </a:solidFill>
              </a:rPr>
              <a:t>: Positive Biologic Response</a:t>
            </a:r>
          </a:p>
          <a:p>
            <a:pPr marL="609600" indent="-609600">
              <a:spcBef>
                <a:spcPct val="0"/>
              </a:spcBef>
              <a:buNone/>
            </a:pPr>
            <a:r>
              <a:rPr lang="en-US" sz="4400" b="1" dirty="0">
                <a:solidFill>
                  <a:srgbClr val="CC0000"/>
                </a:solidFill>
              </a:rPr>
              <a:t>	- Low radiation levels beneficial: stimulate activation of repair mechanisms that protect against </a:t>
            </a:r>
            <a:r>
              <a:rPr lang="en-US" sz="4400" b="1" dirty="0" smtClean="0">
                <a:solidFill>
                  <a:srgbClr val="CC0000"/>
                </a:solidFill>
              </a:rPr>
              <a:t>disease</a:t>
            </a:r>
          </a:p>
          <a:p>
            <a:pPr marL="609600" indent="-609600">
              <a:spcBef>
                <a:spcPct val="0"/>
              </a:spcBef>
              <a:buNone/>
            </a:pPr>
            <a:endParaRPr lang="en-US" sz="1000" b="1" dirty="0">
              <a:solidFill>
                <a:srgbClr val="CC0000"/>
              </a:solidFill>
              <a:cs typeface="Arial" pitchFamily="34" charset="0"/>
            </a:endParaRPr>
          </a:p>
          <a:p>
            <a:pPr marL="609600" indent="-609600">
              <a:spcBef>
                <a:spcPct val="0"/>
              </a:spcBef>
              <a:buNone/>
            </a:pPr>
            <a:r>
              <a:rPr lang="en-US" sz="4400" b="1" dirty="0" smtClean="0">
                <a:solidFill>
                  <a:srgbClr val="336600"/>
                </a:solidFill>
              </a:rPr>
              <a:t>3. Linear-No-Threshold (LNT) Criterion</a:t>
            </a:r>
            <a:endParaRPr lang="en-US" sz="4400" b="1" dirty="0">
              <a:solidFill>
                <a:srgbClr val="336600"/>
              </a:solidFill>
            </a:endParaRP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Even the tiniest radiation presumed to be harmful</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NAS BEAR Committee recommended LNT in 1956</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3841573473"/>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819"/>
            <a:ext cx="12192000" cy="5632311"/>
          </a:xfrm>
          <a:prstGeom prst="rect">
            <a:avLst/>
          </a:prstGeom>
        </p:spPr>
        <p:txBody>
          <a:bodyPr wrap="square">
            <a:spAutoFit/>
          </a:bodyPr>
          <a:lstStyle/>
          <a:p>
            <a:pPr marL="609600" indent="-609600" algn="ctr">
              <a:spcBef>
                <a:spcPct val="0"/>
              </a:spcBef>
              <a:spcAft>
                <a:spcPts val="3600"/>
              </a:spcAft>
            </a:pPr>
            <a:r>
              <a:rPr lang="en-US" sz="4800" b="1" dirty="0" smtClean="0">
                <a:solidFill>
                  <a:srgbClr val="0000CC"/>
                </a:solidFill>
              </a:rPr>
              <a:t>Public Concern About Radiation</a:t>
            </a:r>
          </a:p>
          <a:p>
            <a:pPr marL="609600" indent="-609600">
              <a:spcBef>
                <a:spcPct val="0"/>
              </a:spcBef>
              <a:spcAft>
                <a:spcPts val="600"/>
              </a:spcAft>
            </a:pPr>
            <a:r>
              <a:rPr lang="en-US" sz="4000" b="1" dirty="0" smtClean="0">
                <a:solidFill>
                  <a:srgbClr val="008000"/>
                </a:solidFill>
              </a:rPr>
              <a:t>Atmospheric Tests of Nuclear Bombs</a:t>
            </a:r>
          </a:p>
          <a:p>
            <a:pPr marL="609600" indent="-609600">
              <a:spcBef>
                <a:spcPct val="0"/>
              </a:spcBef>
              <a:spcAft>
                <a:spcPts val="1200"/>
              </a:spcAft>
            </a:pPr>
            <a:r>
              <a:rPr lang="en-US" sz="4000" b="1" dirty="0" smtClean="0"/>
              <a:t>	</a:t>
            </a:r>
            <a:r>
              <a:rPr lang="en-US" sz="3600" b="1" dirty="0" smtClean="0"/>
              <a:t>Concern about radioactive fallout from nuclear weapons testing helped spur the Limited Test Ban Treaty in 1963.</a:t>
            </a:r>
            <a:endParaRPr lang="en-US" sz="3600" b="1" dirty="0" smtClean="0">
              <a:cs typeface="Arial" pitchFamily="34" charset="0"/>
              <a:sym typeface="Wingdings" pitchFamily="2" charset="2"/>
            </a:endParaRPr>
          </a:p>
          <a:p>
            <a:pPr marL="609600" indent="-609600">
              <a:spcBef>
                <a:spcPct val="0"/>
              </a:spcBef>
            </a:pPr>
            <a:endParaRPr lang="en-US" sz="2400" b="1" dirty="0">
              <a:cs typeface="Arial" pitchFamily="34" charset="0"/>
            </a:endParaRPr>
          </a:p>
          <a:p>
            <a:pPr marL="609600" indent="-609600">
              <a:spcBef>
                <a:spcPct val="0"/>
              </a:spcBef>
              <a:spcAft>
                <a:spcPts val="600"/>
              </a:spcAft>
            </a:pPr>
            <a:r>
              <a:rPr lang="en-US" sz="4000" b="1" dirty="0" smtClean="0">
                <a:solidFill>
                  <a:srgbClr val="CC0000"/>
                </a:solidFill>
                <a:cs typeface="Arial" pitchFamily="34" charset="0"/>
              </a:rPr>
              <a:t>China </a:t>
            </a:r>
            <a:r>
              <a:rPr lang="en-US" sz="4000" b="1" dirty="0">
                <a:solidFill>
                  <a:srgbClr val="CC0000"/>
                </a:solidFill>
                <a:cs typeface="Arial" pitchFamily="34" charset="0"/>
              </a:rPr>
              <a:t>Syndrome </a:t>
            </a:r>
            <a:r>
              <a:rPr lang="en-US" sz="4000" b="1" dirty="0" smtClean="0">
                <a:solidFill>
                  <a:srgbClr val="CC0000"/>
                </a:solidFill>
                <a:cs typeface="Arial" pitchFamily="34" charset="0"/>
              </a:rPr>
              <a:t>+ Three-Mile-Island </a:t>
            </a:r>
            <a:r>
              <a:rPr lang="en-US" sz="4000" b="1" dirty="0">
                <a:solidFill>
                  <a:srgbClr val="CC0000"/>
                </a:solidFill>
                <a:cs typeface="Arial" pitchFamily="34" charset="0"/>
              </a:rPr>
              <a:t>Accident</a:t>
            </a:r>
            <a:endParaRPr lang="en-US" sz="4000" b="1" dirty="0" smtClean="0">
              <a:solidFill>
                <a:srgbClr val="CC0000"/>
              </a:solidFill>
              <a:cs typeface="Arial" pitchFamily="34" charset="0"/>
            </a:endParaRPr>
          </a:p>
          <a:p>
            <a:pPr marL="609600" indent="-609600">
              <a:spcBef>
                <a:spcPct val="0"/>
              </a:spcBef>
              <a:spcAft>
                <a:spcPts val="1200"/>
              </a:spcAft>
            </a:pPr>
            <a:r>
              <a:rPr lang="en-US" sz="3600" b="1" dirty="0" smtClean="0"/>
              <a:t>	Popular film about the danger of a nuclear core meltdown.</a:t>
            </a:r>
            <a:endParaRPr lang="en-US" sz="3600" b="1" dirty="0"/>
          </a:p>
          <a:p>
            <a:pPr marL="609600" indent="-609600">
              <a:spcBef>
                <a:spcPct val="0"/>
              </a:spcBef>
            </a:pPr>
            <a:r>
              <a:rPr lang="en-US" sz="3600" b="1" dirty="0">
                <a:cs typeface="Arial" pitchFamily="34" charset="0"/>
                <a:sym typeface="Wingdings" pitchFamily="2" charset="2"/>
              </a:rPr>
              <a:t>	</a:t>
            </a:r>
            <a:r>
              <a:rPr lang="en-US" sz="3600" b="1" dirty="0" smtClean="0">
                <a:cs typeface="Arial" pitchFamily="34" charset="0"/>
                <a:sym typeface="Wingdings" pitchFamily="2" charset="2"/>
              </a:rPr>
              <a:t>Actual accident exposed Pennsylvania residents to radiation</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3545551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851"/>
            <a:ext cx="5867705" cy="6848149"/>
          </a:xfrm>
          <a:prstGeom prst="rect">
            <a:avLst/>
          </a:prstGeom>
        </p:spPr>
      </p:pic>
    </p:spTree>
    <p:extLst>
      <p:ext uri="{BB962C8B-B14F-4D97-AF65-F5344CB8AC3E}">
        <p14:creationId xmlns:p14="http://schemas.microsoft.com/office/powerpoint/2010/main" val="2344438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000 people at 1979 anti-nukes concert-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04" y="42133"/>
            <a:ext cx="11167423" cy="6281675"/>
          </a:xfrm>
          <a:prstGeom prst="rect">
            <a:avLst/>
          </a:prstGeom>
          <a:ln>
            <a:noFill/>
          </a:ln>
          <a:effectLst>
            <a:softEdge rad="112500"/>
          </a:effectLst>
        </p:spPr>
      </p:pic>
    </p:spTree>
    <p:extLst>
      <p:ext uri="{BB962C8B-B14F-4D97-AF65-F5344CB8AC3E}">
        <p14:creationId xmlns:p14="http://schemas.microsoft.com/office/powerpoint/2010/main" val="3925843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fontScale="92500"/>
          </a:bodyPr>
          <a:lstStyle/>
          <a:p>
            <a:pPr marL="609600" indent="-609600" algn="ctr">
              <a:spcBef>
                <a:spcPct val="0"/>
              </a:spcBef>
              <a:buNone/>
            </a:pPr>
            <a:r>
              <a:rPr lang="en-US" sz="4800" b="1" dirty="0" smtClean="0">
                <a:solidFill>
                  <a:srgbClr val="0000CC"/>
                </a:solidFill>
              </a:rPr>
              <a:t>Biological Effect of Low Level Atomic Radiation</a:t>
            </a:r>
            <a:endParaRPr lang="en-US" sz="48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smtClean="0">
                <a:solidFill>
                  <a:srgbClr val="336600"/>
                </a:solidFill>
              </a:rPr>
              <a:t>1. Threshold Criterion</a:t>
            </a:r>
            <a:endParaRPr lang="en-US" sz="4400" b="1" dirty="0">
              <a:solidFill>
                <a:srgbClr val="336600"/>
              </a:solidFill>
            </a:endParaRPr>
          </a:p>
          <a:p>
            <a:pPr marL="609600" indent="-609600">
              <a:spcBef>
                <a:spcPct val="0"/>
              </a:spcBef>
              <a:buNone/>
            </a:pPr>
            <a:r>
              <a:rPr lang="en-US" sz="3600" b="1" dirty="0">
                <a:solidFill>
                  <a:srgbClr val="006600"/>
                </a:solidFill>
              </a:rPr>
              <a:t>	</a:t>
            </a:r>
            <a:r>
              <a:rPr lang="en-US" sz="4000" b="1" dirty="0">
                <a:solidFill>
                  <a:srgbClr val="CC0000"/>
                </a:solidFill>
              </a:rPr>
              <a:t>- </a:t>
            </a:r>
            <a:r>
              <a:rPr lang="en-US" sz="4000" b="1" dirty="0" smtClean="0">
                <a:solidFill>
                  <a:srgbClr val="CC0000"/>
                </a:solidFill>
              </a:rPr>
              <a:t>Doses comparable/less than natural radiation O.K.</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This was the Recommended Criterion until 1956</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spcAft>
                <a:spcPct val="10000"/>
              </a:spcAft>
              <a:buNone/>
            </a:pPr>
            <a:r>
              <a:rPr lang="en-US" sz="4800" b="1" dirty="0" smtClean="0">
                <a:solidFill>
                  <a:srgbClr val="336600"/>
                </a:solidFill>
              </a:rPr>
              <a:t>2. </a:t>
            </a:r>
            <a:r>
              <a:rPr lang="en-US" sz="4800" b="1" dirty="0">
                <a:solidFill>
                  <a:srgbClr val="336600"/>
                </a:solidFill>
              </a:rPr>
              <a:t>Radiation </a:t>
            </a:r>
            <a:r>
              <a:rPr lang="en-US" sz="4800" b="1" dirty="0" err="1">
                <a:solidFill>
                  <a:srgbClr val="336600"/>
                </a:solidFill>
              </a:rPr>
              <a:t>Hormesis</a:t>
            </a:r>
            <a:r>
              <a:rPr lang="en-US" sz="4800" b="1" dirty="0">
                <a:solidFill>
                  <a:srgbClr val="336600"/>
                </a:solidFill>
              </a:rPr>
              <a:t>: Positive Biologic Response</a:t>
            </a:r>
          </a:p>
          <a:p>
            <a:pPr marL="609600" indent="-609600">
              <a:spcBef>
                <a:spcPct val="0"/>
              </a:spcBef>
              <a:buNone/>
            </a:pPr>
            <a:r>
              <a:rPr lang="en-US" sz="4400" b="1" dirty="0">
                <a:solidFill>
                  <a:srgbClr val="CC0000"/>
                </a:solidFill>
              </a:rPr>
              <a:t>	- Low radiation levels beneficial: stimulate activation of repair mechanisms that protect against </a:t>
            </a:r>
            <a:r>
              <a:rPr lang="en-US" sz="4400" b="1" dirty="0" smtClean="0">
                <a:solidFill>
                  <a:srgbClr val="CC0000"/>
                </a:solidFill>
              </a:rPr>
              <a:t>disease</a:t>
            </a:r>
          </a:p>
          <a:p>
            <a:pPr marL="609600" indent="-609600">
              <a:spcBef>
                <a:spcPct val="0"/>
              </a:spcBef>
              <a:buNone/>
            </a:pPr>
            <a:endParaRPr lang="en-US" sz="1000" b="1" dirty="0">
              <a:solidFill>
                <a:srgbClr val="CC0000"/>
              </a:solidFill>
              <a:cs typeface="Arial" pitchFamily="34" charset="0"/>
            </a:endParaRPr>
          </a:p>
          <a:p>
            <a:pPr marL="609600" indent="-609600">
              <a:spcBef>
                <a:spcPct val="0"/>
              </a:spcBef>
              <a:buNone/>
            </a:pPr>
            <a:r>
              <a:rPr lang="en-US" sz="4400" b="1" dirty="0" smtClean="0">
                <a:solidFill>
                  <a:srgbClr val="336600"/>
                </a:solidFill>
              </a:rPr>
              <a:t>3. Linear-No-Threshold (LNT) Criterion</a:t>
            </a:r>
            <a:endParaRPr lang="en-US" sz="4400" b="1" dirty="0">
              <a:solidFill>
                <a:srgbClr val="336600"/>
              </a:solidFill>
            </a:endParaRP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Even the tiniest radiation presumed to be harmful</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NAS BEAR Committee recommended LNT in 1956</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3500957486"/>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11849100" cy="2185214"/>
          </a:xfrm>
          <a:prstGeom prst="rect">
            <a:avLst/>
          </a:prstGeom>
          <a:noFill/>
        </p:spPr>
        <p:txBody>
          <a:bodyPr wrap="square" rtlCol="0">
            <a:spAutoFit/>
          </a:bodyPr>
          <a:lstStyle/>
          <a:p>
            <a:r>
              <a:rPr lang="en-US" sz="3600" b="1" dirty="0">
                <a:solidFill>
                  <a:srgbClr val="0000CC"/>
                </a:solidFill>
              </a:rPr>
              <a:t>“We are eliminating programs that are no longer needed, such as nuclear power research and development.”</a:t>
            </a:r>
          </a:p>
          <a:p>
            <a:r>
              <a:rPr lang="en-US" sz="3200" dirty="0"/>
              <a:t>				</a:t>
            </a:r>
            <a:r>
              <a:rPr lang="en-US" sz="3200" b="1" i="1" dirty="0">
                <a:solidFill>
                  <a:srgbClr val="CC0000"/>
                </a:solidFill>
                <a:latin typeface="Times New Roman" pitchFamily="18" charset="0"/>
                <a:cs typeface="Times New Roman" pitchFamily="18" charset="0"/>
              </a:rPr>
              <a:t>President William Clinton,</a:t>
            </a:r>
          </a:p>
          <a:p>
            <a:r>
              <a:rPr lang="en-US" sz="3200" b="1" i="1" dirty="0">
                <a:solidFill>
                  <a:srgbClr val="CC0000"/>
                </a:solidFill>
                <a:latin typeface="Times New Roman" pitchFamily="18" charset="0"/>
                <a:cs typeface="Times New Roman" pitchFamily="18" charset="0"/>
              </a:rPr>
              <a:t>				1993 State of the Union </a:t>
            </a:r>
            <a:r>
              <a:rPr lang="en-US" sz="3200" b="1" i="1" dirty="0" smtClean="0">
                <a:solidFill>
                  <a:srgbClr val="CC0000"/>
                </a:solidFill>
                <a:latin typeface="Times New Roman" pitchFamily="18" charset="0"/>
                <a:cs typeface="Times New Roman" pitchFamily="18" charset="0"/>
              </a:rPr>
              <a:t>address</a:t>
            </a:r>
            <a:endParaRPr lang="en-US" sz="3200" b="1" i="1" dirty="0">
              <a:solidFill>
                <a:srgbClr val="CC0000"/>
              </a:solidFill>
            </a:endParaRPr>
          </a:p>
        </p:txBody>
      </p:sp>
      <p:sp>
        <p:nvSpPr>
          <p:cNvPr id="3" name="TextBox 2"/>
          <p:cNvSpPr txBox="1"/>
          <p:nvPr/>
        </p:nvSpPr>
        <p:spPr>
          <a:xfrm>
            <a:off x="1752600" y="2743200"/>
            <a:ext cx="8763000" cy="369332"/>
          </a:xfrm>
          <a:prstGeom prst="rect">
            <a:avLst/>
          </a:prstGeom>
          <a:noFill/>
        </p:spPr>
        <p:txBody>
          <a:bodyPr wrap="square" rtlCol="0">
            <a:spAutoFit/>
          </a:bodyPr>
          <a:lstStyle/>
          <a:p>
            <a:endParaRPr lang="en-US" dirty="0"/>
          </a:p>
        </p:txBody>
      </p:sp>
      <p:sp>
        <p:nvSpPr>
          <p:cNvPr id="5" name="TextBox 4"/>
          <p:cNvSpPr txBox="1"/>
          <p:nvPr/>
        </p:nvSpPr>
        <p:spPr>
          <a:xfrm>
            <a:off x="152400" y="2362200"/>
            <a:ext cx="11849100" cy="4431983"/>
          </a:xfrm>
          <a:prstGeom prst="rect">
            <a:avLst/>
          </a:prstGeom>
          <a:noFill/>
        </p:spPr>
        <p:txBody>
          <a:bodyPr wrap="square" rtlCol="0">
            <a:spAutoFit/>
          </a:bodyPr>
          <a:lstStyle/>
          <a:p>
            <a:r>
              <a:rPr lang="en-US" sz="2600" b="1" dirty="0">
                <a:solidFill>
                  <a:srgbClr val="006600"/>
                </a:solidFill>
              </a:rPr>
              <a:t>Argonne National Laboratory was ready to construct a commercial-scale reactor that:</a:t>
            </a:r>
          </a:p>
          <a:p>
            <a:endParaRPr lang="en-US" sz="1400" b="1" dirty="0"/>
          </a:p>
          <a:p>
            <a:pPr marL="342900" indent="-342900">
              <a:buAutoNum type="arabicParenBoth"/>
            </a:pPr>
            <a:r>
              <a:rPr lang="en-US" sz="2600" b="1" dirty="0" smtClean="0"/>
              <a:t> Burns </a:t>
            </a:r>
            <a:r>
              <a:rPr lang="en-US" sz="2600" b="1" dirty="0"/>
              <a:t>&gt;90% of nuclear fuel, compared with ~1% in existing reactors,</a:t>
            </a:r>
          </a:p>
          <a:p>
            <a:pPr marL="342900" indent="-342900">
              <a:buAutoNum type="arabicParenBoth"/>
            </a:pPr>
            <a:endParaRPr lang="en-US" sz="1200" b="1" dirty="0"/>
          </a:p>
          <a:p>
            <a:pPr marL="342900" indent="-342900">
              <a:buFontTx/>
              <a:buAutoNum type="arabicParenBoth"/>
            </a:pPr>
            <a:r>
              <a:rPr lang="en-US" sz="2600" b="1" dirty="0" smtClean="0"/>
              <a:t> Can </a:t>
            </a:r>
            <a:r>
              <a:rPr lang="en-US" sz="2600" b="1" dirty="0"/>
              <a:t>utilize nuclear waste, depleted uranium and excess weapons material as fuel,</a:t>
            </a:r>
          </a:p>
          <a:p>
            <a:pPr marL="342900" indent="-342900">
              <a:buAutoNum type="arabicParenBoth"/>
            </a:pPr>
            <a:endParaRPr lang="en-US" sz="1200" b="1" dirty="0"/>
          </a:p>
          <a:p>
            <a:pPr marL="342900" indent="-342900">
              <a:buFontTx/>
              <a:buAutoNum type="arabicParenBoth"/>
            </a:pPr>
            <a:r>
              <a:rPr lang="en-US" sz="2600" b="1" dirty="0" smtClean="0"/>
              <a:t> Leaves </a:t>
            </a:r>
            <a:r>
              <a:rPr lang="en-US" sz="2600" b="1" dirty="0"/>
              <a:t>less waste, which can be disposed of safely,</a:t>
            </a:r>
          </a:p>
          <a:p>
            <a:pPr marL="342900" indent="-342900"/>
            <a:endParaRPr lang="en-US" sz="1200" b="1" dirty="0"/>
          </a:p>
          <a:p>
            <a:pPr marL="342900" indent="-342900"/>
            <a:r>
              <a:rPr lang="en-US" sz="2600" b="1" dirty="0"/>
              <a:t>(4) Can shut down automatically in the event of an anomaly (e.g., earthquake),</a:t>
            </a:r>
          </a:p>
          <a:p>
            <a:pPr marL="342900" indent="-342900"/>
            <a:endParaRPr lang="en-US" sz="1200" b="1" dirty="0"/>
          </a:p>
          <a:p>
            <a:pPr marL="342900" indent="-342900"/>
            <a:r>
              <a:rPr lang="en-US" sz="2600" b="1" dirty="0"/>
              <a:t>(5) Does not require power to cool reactor in case of shut down</a:t>
            </a:r>
            <a:r>
              <a:rPr lang="en-US" sz="2600" b="1" dirty="0" smtClean="0"/>
              <a:t>,</a:t>
            </a:r>
            <a:endParaRPr lang="en-US" sz="2600" b="1" dirty="0"/>
          </a:p>
          <a:p>
            <a:pPr marL="342900" indent="-342900"/>
            <a:endParaRPr lang="en-US" sz="1200" b="1" dirty="0"/>
          </a:p>
          <a:p>
            <a:pPr marL="342900" indent="-342900"/>
            <a:r>
              <a:rPr lang="en-US" sz="2600" b="1" dirty="0"/>
              <a:t>(6) Does not require uranium mining for centuries; indeed, it has been </a:t>
            </a:r>
            <a:r>
              <a:rPr lang="en-US" sz="2600" b="1" dirty="0" smtClean="0"/>
              <a:t>shown </a:t>
            </a:r>
            <a:r>
              <a:rPr lang="en-US" sz="2600" b="1" dirty="0"/>
              <a:t>that fuel can be sieved from the ocean – the supply will last billions of years.</a:t>
            </a:r>
          </a:p>
        </p:txBody>
      </p:sp>
    </p:spTree>
    <p:extLst>
      <p:ext uri="{BB962C8B-B14F-4D97-AF65-F5344CB8AC3E}">
        <p14:creationId xmlns:p14="http://schemas.microsoft.com/office/powerpoint/2010/main" val="27670975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0"/>
            <a:ext cx="11277600" cy="914400"/>
          </a:xfrm>
        </p:spPr>
        <p:txBody>
          <a:bodyPr>
            <a:noAutofit/>
          </a:bodyPr>
          <a:lstStyle/>
          <a:p>
            <a:r>
              <a:rPr lang="en-US" sz="6000" b="1" dirty="0" smtClean="0">
                <a:solidFill>
                  <a:srgbClr val="0000CC"/>
                </a:solidFill>
              </a:rPr>
              <a:t>Another Potential </a:t>
            </a:r>
            <a:r>
              <a:rPr lang="en-US" sz="6000" b="1" dirty="0">
                <a:solidFill>
                  <a:srgbClr val="0000CC"/>
                </a:solidFill>
              </a:rPr>
              <a:t>Technology</a:t>
            </a:r>
          </a:p>
        </p:txBody>
      </p:sp>
      <p:sp>
        <p:nvSpPr>
          <p:cNvPr id="39939" name="Rectangle 3"/>
          <p:cNvSpPr>
            <a:spLocks noGrp="1" noChangeArrowheads="1"/>
          </p:cNvSpPr>
          <p:nvPr>
            <p:ph type="body" idx="1"/>
          </p:nvPr>
        </p:nvSpPr>
        <p:spPr>
          <a:xfrm>
            <a:off x="228600" y="914400"/>
            <a:ext cx="11734800" cy="5943600"/>
          </a:xfrm>
        </p:spPr>
        <p:txBody>
          <a:bodyPr>
            <a:normAutofit lnSpcReduction="10000"/>
          </a:bodyPr>
          <a:lstStyle/>
          <a:p>
            <a:pPr algn="ctr" eaLnBrk="1" hangingPunct="1">
              <a:buFontTx/>
              <a:buNone/>
            </a:pPr>
            <a:endParaRPr lang="en-US" sz="1000" b="1" dirty="0">
              <a:solidFill>
                <a:srgbClr val="A50021"/>
              </a:solidFill>
            </a:endParaRPr>
          </a:p>
          <a:p>
            <a:pPr algn="ctr" eaLnBrk="1" hangingPunct="1">
              <a:buFontTx/>
              <a:buNone/>
            </a:pPr>
            <a:r>
              <a:rPr lang="en-US" sz="4800" b="1" dirty="0">
                <a:solidFill>
                  <a:srgbClr val="CC0000"/>
                </a:solidFill>
              </a:rPr>
              <a:t>Thorium-Powered Molten Salt Reactor</a:t>
            </a:r>
          </a:p>
          <a:p>
            <a:pPr eaLnBrk="1" hangingPunct="1">
              <a:buFontTx/>
              <a:buNone/>
            </a:pPr>
            <a:r>
              <a:rPr lang="en-US" sz="2800" b="1" dirty="0">
                <a:solidFill>
                  <a:srgbClr val="006600"/>
                </a:solidFill>
              </a:rPr>
              <a:t>	</a:t>
            </a:r>
            <a:r>
              <a:rPr lang="en-US" sz="4400" b="1" dirty="0">
                <a:solidFill>
                  <a:srgbClr val="006600"/>
                </a:solidFill>
              </a:rPr>
              <a:t>Operates near Atmospheric Pressure</a:t>
            </a:r>
          </a:p>
          <a:p>
            <a:pPr eaLnBrk="1" hangingPunct="1">
              <a:buFontTx/>
              <a:buNone/>
            </a:pPr>
            <a:r>
              <a:rPr lang="en-US" sz="4400" b="1" dirty="0">
                <a:solidFill>
                  <a:srgbClr val="006600"/>
                </a:solidFill>
              </a:rPr>
              <a:t>	Factory or Shipyard Construction</a:t>
            </a:r>
          </a:p>
          <a:p>
            <a:pPr eaLnBrk="1" hangingPunct="1">
              <a:buFontTx/>
              <a:buNone/>
            </a:pPr>
            <a:r>
              <a:rPr lang="en-US" sz="4400" b="1" dirty="0">
                <a:solidFill>
                  <a:srgbClr val="006600"/>
                </a:solidFill>
              </a:rPr>
              <a:t>	Inexhaustible Fuel Supply</a:t>
            </a:r>
          </a:p>
          <a:p>
            <a:pPr eaLnBrk="1" hangingPunct="1">
              <a:buFontTx/>
              <a:buNone/>
            </a:pPr>
            <a:r>
              <a:rPr lang="en-US" sz="4400" b="1" dirty="0">
                <a:solidFill>
                  <a:srgbClr val="006600"/>
                </a:solidFill>
              </a:rPr>
              <a:t>	Reduced Waste, Shorter Half-Life</a:t>
            </a:r>
          </a:p>
          <a:p>
            <a:pPr eaLnBrk="1" hangingPunct="1">
              <a:buFontTx/>
              <a:buNone/>
            </a:pPr>
            <a:r>
              <a:rPr lang="en-US" sz="4400" b="1" dirty="0">
                <a:solidFill>
                  <a:srgbClr val="006600"/>
                </a:solidFill>
              </a:rPr>
              <a:t>	Passively Safe Operation</a:t>
            </a:r>
          </a:p>
          <a:p>
            <a:pPr eaLnBrk="1" hangingPunct="1">
              <a:buFontTx/>
              <a:buNone/>
            </a:pPr>
            <a:r>
              <a:rPr lang="en-US" sz="4400" b="1" dirty="0">
                <a:solidFill>
                  <a:srgbClr val="006600"/>
                </a:solidFill>
              </a:rPr>
              <a:t>	Not Well-Suited for Weapons Material</a:t>
            </a:r>
          </a:p>
        </p:txBody>
      </p:sp>
    </p:spTree>
    <p:extLst>
      <p:ext uri="{BB962C8B-B14F-4D97-AF65-F5344CB8AC3E}">
        <p14:creationId xmlns:p14="http://schemas.microsoft.com/office/powerpoint/2010/main" val="35792454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392" y="840"/>
            <a:ext cx="9283849" cy="6171360"/>
          </a:xfrm>
          <a:prstGeom prst="rect">
            <a:avLst/>
          </a:prstGeom>
        </p:spPr>
      </p:pic>
      <p:sp>
        <p:nvSpPr>
          <p:cNvPr id="3" name="TextBox 2"/>
          <p:cNvSpPr txBox="1"/>
          <p:nvPr/>
        </p:nvSpPr>
        <p:spPr>
          <a:xfrm>
            <a:off x="1219200" y="6172200"/>
            <a:ext cx="9982200" cy="523220"/>
          </a:xfrm>
          <a:prstGeom prst="rect">
            <a:avLst/>
          </a:prstGeom>
          <a:noFill/>
        </p:spPr>
        <p:txBody>
          <a:bodyPr wrap="square" rtlCol="0">
            <a:spAutoFit/>
          </a:bodyPr>
          <a:lstStyle/>
          <a:p>
            <a:r>
              <a:rPr lang="en-US" sz="2800" b="1" dirty="0"/>
              <a:t>Grandsons Connor and Jake – Connor reading Indiana Jones book.</a:t>
            </a:r>
          </a:p>
        </p:txBody>
      </p:sp>
    </p:spTree>
    <p:extLst>
      <p:ext uri="{BB962C8B-B14F-4D97-AF65-F5344CB8AC3E}">
        <p14:creationId xmlns:p14="http://schemas.microsoft.com/office/powerpoint/2010/main" val="3216995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0"/>
            <a:ext cx="9144000" cy="762000"/>
          </a:xfrm>
        </p:spPr>
        <p:txBody>
          <a:bodyPr/>
          <a:lstStyle/>
          <a:p>
            <a:pPr eaLnBrk="1" hangingPunct="1"/>
            <a:r>
              <a:rPr lang="en-US" b="1" dirty="0" smtClean="0">
                <a:solidFill>
                  <a:srgbClr val="0000CC"/>
                </a:solidFill>
              </a:rPr>
              <a:t>Connor’s Thoughts</a:t>
            </a:r>
          </a:p>
        </p:txBody>
      </p:sp>
      <p:sp>
        <p:nvSpPr>
          <p:cNvPr id="39939" name="Rectangle 3"/>
          <p:cNvSpPr>
            <a:spLocks noGrp="1" noChangeArrowheads="1"/>
          </p:cNvSpPr>
          <p:nvPr>
            <p:ph type="body" idx="1"/>
          </p:nvPr>
        </p:nvSpPr>
        <p:spPr>
          <a:xfrm>
            <a:off x="1524000" y="914400"/>
            <a:ext cx="9144000" cy="5943600"/>
          </a:xfrm>
        </p:spPr>
        <p:txBody>
          <a:bodyPr>
            <a:normAutofit fontScale="85000" lnSpcReduction="20000"/>
          </a:bodyPr>
          <a:lstStyle/>
          <a:p>
            <a:pPr eaLnBrk="1" hangingPunct="1">
              <a:buFontTx/>
              <a:buNone/>
            </a:pPr>
            <a:r>
              <a:rPr lang="en-US" sz="3600" b="1" dirty="0"/>
              <a:t>If we keep doing what we are doing now then the environment will be ruined when the people who are kids now are grownups.</a:t>
            </a:r>
          </a:p>
          <a:p>
            <a:pPr eaLnBrk="1" hangingPunct="1">
              <a:spcBef>
                <a:spcPct val="40000"/>
              </a:spcBef>
              <a:buFontTx/>
              <a:buNone/>
            </a:pPr>
            <a:r>
              <a:rPr lang="en-US" sz="3600" b="1" dirty="0"/>
              <a:t>And </a:t>
            </a:r>
            <a:r>
              <a:rPr lang="en-US" sz="3600" b="1" dirty="0">
                <a:solidFill>
                  <a:srgbClr val="CC0000"/>
                </a:solidFill>
              </a:rPr>
              <a:t>unless we can figure out how to make a time machine that actually works</a:t>
            </a:r>
            <a:r>
              <a:rPr lang="en-US" sz="3600" b="1" dirty="0"/>
              <a:t>, there will be no way to go back in time to fix it.</a:t>
            </a:r>
          </a:p>
          <a:p>
            <a:pPr eaLnBrk="1" hangingPunct="1">
              <a:spcBef>
                <a:spcPct val="40000"/>
              </a:spcBef>
              <a:buFontTx/>
              <a:buNone/>
            </a:pPr>
            <a:r>
              <a:rPr lang="en-US" sz="3600" b="1" dirty="0"/>
              <a:t>It’s not fair that the grownups now are ruining the atmosphere for the grownup in the future.</a:t>
            </a:r>
          </a:p>
          <a:p>
            <a:pPr eaLnBrk="1" hangingPunct="1">
              <a:spcBef>
                <a:spcPct val="40000"/>
              </a:spcBef>
              <a:buFontTx/>
              <a:buNone/>
            </a:pPr>
            <a:r>
              <a:rPr lang="en-US" sz="3600" b="1" dirty="0"/>
              <a:t>Grownups now are scared of nuclear power but they should be scared of what will happen if they keep doing what they’re doing now because we know the ways to use nuclear power safe and </a:t>
            </a:r>
            <a:r>
              <a:rPr lang="en-US" sz="3600" b="1" dirty="0">
                <a:solidFill>
                  <a:srgbClr val="CC0000"/>
                </a:solidFill>
              </a:rPr>
              <a:t>we know that using fossil fuels is not safe.  It is very dangerous</a:t>
            </a:r>
            <a:r>
              <a:rPr lang="en-US" sz="3600" b="1" dirty="0"/>
              <a:t>.</a:t>
            </a:r>
            <a:endParaRPr lang="en-US" sz="2800" b="1" dirty="0">
              <a:solidFill>
                <a:srgbClr val="006600"/>
              </a:solidFill>
            </a:endParaRPr>
          </a:p>
        </p:txBody>
      </p:sp>
    </p:spTree>
    <p:extLst>
      <p:ext uri="{BB962C8B-B14F-4D97-AF65-F5344CB8AC3E}">
        <p14:creationId xmlns:p14="http://schemas.microsoft.com/office/powerpoint/2010/main" val="5817362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0"/>
            <a:ext cx="10591800" cy="6858000"/>
          </a:xfrm>
        </p:spPr>
        <p:txBody>
          <a:bodyPr>
            <a:normAutofit/>
          </a:bodyPr>
          <a:lstStyle/>
          <a:p>
            <a:pPr marL="609600" indent="-609600" algn="ctr">
              <a:spcBef>
                <a:spcPct val="0"/>
              </a:spcBef>
              <a:buNone/>
            </a:pPr>
            <a:r>
              <a:rPr lang="en-US" sz="5400" b="1" dirty="0" smtClean="0">
                <a:solidFill>
                  <a:srgbClr val="0000CC"/>
                </a:solidFill>
              </a:rPr>
              <a:t>Solution</a:t>
            </a:r>
            <a:endParaRPr lang="en-US" sz="54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FontTx/>
              <a:buAutoNum type="arabicPeriod"/>
            </a:pPr>
            <a:r>
              <a:rPr lang="en-US" sz="4000" b="1" dirty="0" smtClean="0">
                <a:solidFill>
                  <a:srgbClr val="336600"/>
                </a:solidFill>
              </a:rPr>
              <a:t>Fossil Fuel Price Must Include Costs to Society</a:t>
            </a:r>
            <a:endParaRPr lang="en-US" sz="4000" b="1" dirty="0">
              <a:solidFill>
                <a:srgbClr val="336600"/>
              </a:solidFill>
            </a:endParaRPr>
          </a:p>
          <a:p>
            <a:pPr marL="609600" indent="-609600">
              <a:spcBef>
                <a:spcPct val="0"/>
              </a:spcBef>
              <a:buNone/>
            </a:pPr>
            <a:r>
              <a:rPr lang="en-US" sz="3600" b="1" dirty="0">
                <a:solidFill>
                  <a:srgbClr val="006600"/>
                </a:solidFill>
              </a:rPr>
              <a:t>	</a:t>
            </a:r>
            <a:r>
              <a:rPr lang="en-US" sz="3600" b="1" dirty="0">
                <a:solidFill>
                  <a:srgbClr val="CC0000"/>
                </a:solidFill>
              </a:rPr>
              <a:t>- </a:t>
            </a:r>
            <a:r>
              <a:rPr lang="en-US" sz="3600" b="1" dirty="0" smtClean="0">
                <a:solidFill>
                  <a:srgbClr val="CC0000"/>
                </a:solidFill>
              </a:rPr>
              <a:t>Human Health &amp; Climate Change Costs</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a:t>
            </a:r>
            <a:r>
              <a:rPr lang="en-US" sz="3600" b="1" dirty="0" smtClean="0">
                <a:solidFill>
                  <a:srgbClr val="CC0000"/>
                </a:solidFill>
                <a:cs typeface="Arial" pitchFamily="34" charset="0"/>
              </a:rPr>
              <a:t>Practical </a:t>
            </a:r>
            <a:r>
              <a:rPr lang="en-US" sz="3600" b="1" dirty="0">
                <a:solidFill>
                  <a:srgbClr val="CC0000"/>
                </a:solidFill>
                <a:cs typeface="Arial" pitchFamily="34" charset="0"/>
              </a:rPr>
              <a:t>Solution: Rising </a:t>
            </a:r>
            <a:r>
              <a:rPr lang="en-US" sz="3600" b="1" dirty="0" smtClean="0">
                <a:solidFill>
                  <a:srgbClr val="CC0000"/>
                </a:solidFill>
                <a:cs typeface="Arial" pitchFamily="34" charset="0"/>
              </a:rPr>
              <a:t>Carbon Fee</a:t>
            </a:r>
            <a:endParaRPr lang="en-US" sz="3600" b="1" dirty="0">
              <a:solidFill>
                <a:srgbClr val="CC0000"/>
              </a:solidFill>
            </a:endParaRPr>
          </a:p>
          <a:p>
            <a:pPr marL="609600" indent="-609600">
              <a:spcBef>
                <a:spcPct val="0"/>
              </a:spcBef>
              <a:buNone/>
            </a:pPr>
            <a:endParaRPr lang="en-US" sz="1000" b="1" dirty="0">
              <a:solidFill>
                <a:srgbClr val="336600"/>
              </a:solidFill>
            </a:endParaRPr>
          </a:p>
        </p:txBody>
      </p:sp>
    </p:spTree>
    <p:extLst>
      <p:ext uri="{BB962C8B-B14F-4D97-AF65-F5344CB8AC3E}">
        <p14:creationId xmlns:p14="http://schemas.microsoft.com/office/powerpoint/2010/main" val="3014930870"/>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 y="892"/>
            <a:ext cx="12188947" cy="6856282"/>
          </a:xfrm>
          <a:prstGeom prst="rect">
            <a:avLst/>
          </a:prstGeom>
        </p:spPr>
      </p:pic>
    </p:spTree>
    <p:extLst>
      <p:ext uri="{BB962C8B-B14F-4D97-AF65-F5344CB8AC3E}">
        <p14:creationId xmlns:p14="http://schemas.microsoft.com/office/powerpoint/2010/main" val="1068365604"/>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914400"/>
          </a:xfrm>
        </p:spPr>
        <p:txBody>
          <a:bodyPr>
            <a:normAutofit/>
          </a:bodyPr>
          <a:lstStyle/>
          <a:p>
            <a:pPr eaLnBrk="1" hangingPunct="1"/>
            <a:r>
              <a:rPr lang="en-US" sz="5400" b="1" dirty="0" smtClean="0">
                <a:solidFill>
                  <a:srgbClr val="0000CC"/>
                </a:solidFill>
              </a:rPr>
              <a:t>Carbon Fee &amp; Dividend</a:t>
            </a:r>
          </a:p>
        </p:txBody>
      </p:sp>
      <p:sp>
        <p:nvSpPr>
          <p:cNvPr id="9219" name="Rectangle 3"/>
          <p:cNvSpPr>
            <a:spLocks noGrp="1" noChangeArrowheads="1"/>
          </p:cNvSpPr>
          <p:nvPr>
            <p:ph type="body" idx="1"/>
          </p:nvPr>
        </p:nvSpPr>
        <p:spPr>
          <a:xfrm>
            <a:off x="838200" y="1219200"/>
            <a:ext cx="11125200" cy="5564659"/>
          </a:xfrm>
        </p:spPr>
        <p:txBody>
          <a:bodyPr>
            <a:normAutofit lnSpcReduction="10000"/>
          </a:bodyPr>
          <a:lstStyle/>
          <a:p>
            <a:pPr eaLnBrk="1" hangingPunct="1">
              <a:buFontTx/>
              <a:buNone/>
            </a:pPr>
            <a:r>
              <a:rPr lang="en-US" sz="4400" b="1" dirty="0" smtClean="0">
                <a:solidFill>
                  <a:srgbClr val="CC0000"/>
                </a:solidFill>
              </a:rPr>
              <a:t>Fee: Collected at Domestic Mine/Port of Entry</a:t>
            </a:r>
          </a:p>
          <a:p>
            <a:pPr eaLnBrk="1" hangingPunct="1">
              <a:buFontTx/>
              <a:buNone/>
            </a:pPr>
            <a:r>
              <a:rPr lang="en-US" sz="2600" b="1" dirty="0">
                <a:solidFill>
                  <a:srgbClr val="006600"/>
                </a:solidFill>
              </a:rPr>
              <a:t>	</a:t>
            </a:r>
            <a:r>
              <a:rPr lang="en-US" sz="4000" b="1" dirty="0">
                <a:solidFill>
                  <a:srgbClr val="006600"/>
                </a:solidFill>
              </a:rPr>
              <a:t>Covers all Oil, Gas, Coal </a:t>
            </a:r>
            <a:r>
              <a:rPr lang="en-US" sz="4000" b="1" dirty="0">
                <a:solidFill>
                  <a:srgbClr val="006600"/>
                </a:solidFill>
                <a:sym typeface="Wingdings" pitchFamily="2" charset="2"/>
              </a:rPr>
              <a:t> No Leakage</a:t>
            </a:r>
            <a:endParaRPr lang="en-US" sz="4000" b="1" dirty="0">
              <a:solidFill>
                <a:srgbClr val="006600"/>
              </a:solidFill>
            </a:endParaRPr>
          </a:p>
          <a:p>
            <a:pPr eaLnBrk="1" hangingPunct="1">
              <a:buFontTx/>
              <a:buNone/>
            </a:pPr>
            <a:endParaRPr lang="en-US" sz="600" b="1" dirty="0">
              <a:solidFill>
                <a:srgbClr val="006600"/>
              </a:solidFill>
            </a:endParaRPr>
          </a:p>
          <a:p>
            <a:pPr eaLnBrk="1" hangingPunct="1">
              <a:spcBef>
                <a:spcPct val="40000"/>
              </a:spcBef>
              <a:buFontTx/>
              <a:buNone/>
            </a:pPr>
            <a:r>
              <a:rPr lang="en-US" sz="4400" b="1" dirty="0" smtClean="0">
                <a:solidFill>
                  <a:srgbClr val="CC0000"/>
                </a:solidFill>
              </a:rPr>
              <a:t>Dividend:</a:t>
            </a:r>
            <a:r>
              <a:rPr lang="en-US" sz="4400" b="1" dirty="0" smtClean="0">
                <a:solidFill>
                  <a:srgbClr val="CC0000"/>
                </a:solidFill>
                <a:sym typeface="Wingdings" pitchFamily="2" charset="2"/>
              </a:rPr>
              <a:t> Equal Shares to All Legal Residents</a:t>
            </a:r>
            <a:endParaRPr lang="en-US" sz="4400" b="1" dirty="0" smtClean="0">
              <a:solidFill>
                <a:srgbClr val="CC0000"/>
              </a:solidFill>
            </a:endParaRPr>
          </a:p>
          <a:p>
            <a:pPr eaLnBrk="1" hangingPunct="1">
              <a:buFontTx/>
              <a:buNone/>
            </a:pPr>
            <a:r>
              <a:rPr lang="en-US" sz="3600" b="1" dirty="0">
                <a:solidFill>
                  <a:srgbClr val="006600"/>
                </a:solidFill>
              </a:rPr>
              <a:t>	</a:t>
            </a:r>
            <a:r>
              <a:rPr lang="en-US" sz="4000" b="1" dirty="0">
                <a:solidFill>
                  <a:srgbClr val="006600"/>
                </a:solidFill>
              </a:rPr>
              <a:t>Effect is “progressive”; </a:t>
            </a:r>
            <a:r>
              <a:rPr lang="en-US" sz="4000" b="1" dirty="0" smtClean="0">
                <a:solidFill>
                  <a:srgbClr val="006600"/>
                </a:solidFill>
              </a:rPr>
              <a:t>Low-income </a:t>
            </a:r>
            <a:r>
              <a:rPr lang="en-US" sz="4000" b="1" dirty="0">
                <a:solidFill>
                  <a:srgbClr val="006600"/>
                </a:solidFill>
              </a:rPr>
              <a:t>people </a:t>
            </a:r>
            <a:r>
              <a:rPr lang="en-US" sz="4000" b="1" dirty="0" smtClean="0">
                <a:solidFill>
                  <a:srgbClr val="006600"/>
                </a:solidFill>
              </a:rPr>
              <a:t>gain</a:t>
            </a:r>
            <a:endParaRPr lang="en-US" sz="4000" b="1" dirty="0">
              <a:solidFill>
                <a:srgbClr val="006600"/>
              </a:solidFill>
            </a:endParaRPr>
          </a:p>
          <a:p>
            <a:pPr eaLnBrk="1" hangingPunct="1">
              <a:buFontTx/>
              <a:buNone/>
            </a:pPr>
            <a:endParaRPr lang="en-US" sz="600" b="1" dirty="0">
              <a:solidFill>
                <a:srgbClr val="006600"/>
              </a:solidFill>
            </a:endParaRPr>
          </a:p>
          <a:p>
            <a:pPr eaLnBrk="1" hangingPunct="1">
              <a:spcBef>
                <a:spcPct val="40000"/>
              </a:spcBef>
              <a:buFontTx/>
              <a:buNone/>
            </a:pPr>
            <a:r>
              <a:rPr lang="en-US" sz="4400" b="1" dirty="0" smtClean="0">
                <a:solidFill>
                  <a:srgbClr val="CC0000"/>
                </a:solidFill>
              </a:rPr>
              <a:t>Merits:</a:t>
            </a:r>
          </a:p>
          <a:p>
            <a:pPr eaLnBrk="1" hangingPunct="1">
              <a:spcAft>
                <a:spcPct val="10000"/>
              </a:spcAft>
              <a:buFontTx/>
              <a:buNone/>
            </a:pPr>
            <a:r>
              <a:rPr lang="en-US" sz="2600" b="1" dirty="0">
                <a:solidFill>
                  <a:srgbClr val="006600"/>
                </a:solidFill>
              </a:rPr>
              <a:t>	</a:t>
            </a:r>
            <a:r>
              <a:rPr lang="en-US" sz="4000" b="1" dirty="0" smtClean="0">
                <a:solidFill>
                  <a:srgbClr val="006600"/>
                </a:solidFill>
              </a:rPr>
              <a:t>Transparent; Public can understand &amp; support it</a:t>
            </a:r>
          </a:p>
          <a:p>
            <a:pPr eaLnBrk="1" hangingPunct="1">
              <a:spcAft>
                <a:spcPct val="10000"/>
              </a:spcAft>
              <a:buFontTx/>
              <a:buNone/>
            </a:pPr>
            <a:r>
              <a:rPr lang="en-US" sz="2800" b="1" dirty="0">
                <a:solidFill>
                  <a:srgbClr val="006600"/>
                </a:solidFill>
              </a:rPr>
              <a:t>	</a:t>
            </a:r>
            <a:r>
              <a:rPr lang="en-US" sz="4000" b="1" dirty="0" smtClean="0">
                <a:solidFill>
                  <a:srgbClr val="006600"/>
                </a:solidFill>
              </a:rPr>
              <a:t>Market-based; Stimulates Innovation</a:t>
            </a:r>
            <a:endParaRPr lang="en-US" sz="4000" b="1" dirty="0">
              <a:solidFill>
                <a:srgbClr val="006600"/>
              </a:solidFill>
            </a:endParaRPr>
          </a:p>
        </p:txBody>
      </p:sp>
    </p:spTree>
    <p:extLst>
      <p:ext uri="{BB962C8B-B14F-4D97-AF65-F5344CB8AC3E}">
        <p14:creationId xmlns:p14="http://schemas.microsoft.com/office/powerpoint/2010/main" val="5306189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0"/>
            <a:ext cx="9144000" cy="914400"/>
          </a:xfrm>
        </p:spPr>
        <p:txBody>
          <a:bodyPr>
            <a:normAutofit/>
          </a:bodyPr>
          <a:lstStyle/>
          <a:p>
            <a:pPr eaLnBrk="1" hangingPunct="1"/>
            <a:r>
              <a:rPr lang="en-US" sz="4800" b="1" dirty="0" smtClean="0">
                <a:solidFill>
                  <a:srgbClr val="0000CC"/>
                </a:solidFill>
              </a:rPr>
              <a:t>Carbon Fee &amp; Dividend Addresses</a:t>
            </a:r>
          </a:p>
        </p:txBody>
      </p:sp>
      <p:sp>
        <p:nvSpPr>
          <p:cNvPr id="39939" name="Rectangle 3"/>
          <p:cNvSpPr>
            <a:spLocks noGrp="1" noChangeArrowheads="1"/>
          </p:cNvSpPr>
          <p:nvPr>
            <p:ph type="body" idx="1"/>
          </p:nvPr>
        </p:nvSpPr>
        <p:spPr>
          <a:xfrm>
            <a:off x="457200" y="914400"/>
            <a:ext cx="11277600" cy="5943600"/>
          </a:xfrm>
        </p:spPr>
        <p:txBody>
          <a:bodyPr>
            <a:normAutofit/>
          </a:bodyPr>
          <a:lstStyle/>
          <a:p>
            <a:pPr eaLnBrk="1" hangingPunct="1">
              <a:buFontTx/>
              <a:buNone/>
            </a:pPr>
            <a:r>
              <a:rPr lang="en-US" sz="4000" b="1" dirty="0"/>
              <a:t>1. </a:t>
            </a:r>
            <a:r>
              <a:rPr lang="en-US" sz="4000" b="1" dirty="0">
                <a:solidFill>
                  <a:srgbClr val="CC0000"/>
                </a:solidFill>
              </a:rPr>
              <a:t>Economy: Stimulates It</a:t>
            </a:r>
          </a:p>
          <a:p>
            <a:pPr eaLnBrk="1" hangingPunct="1">
              <a:buFontTx/>
              <a:buNone/>
            </a:pPr>
            <a:r>
              <a:rPr lang="en-US" sz="2800" b="1" dirty="0" smtClean="0">
                <a:solidFill>
                  <a:srgbClr val="006600"/>
                </a:solidFill>
              </a:rPr>
              <a:t>		</a:t>
            </a:r>
            <a:r>
              <a:rPr lang="en-US" b="1" dirty="0" smtClean="0">
                <a:solidFill>
                  <a:srgbClr val="006600"/>
                </a:solidFill>
              </a:rPr>
              <a:t>Puts </a:t>
            </a:r>
            <a:r>
              <a:rPr lang="en-US" b="1" dirty="0">
                <a:solidFill>
                  <a:srgbClr val="006600"/>
                </a:solidFill>
              </a:rPr>
              <a:t>Money in Public’s Hands</a:t>
            </a:r>
          </a:p>
          <a:p>
            <a:pPr>
              <a:buNone/>
            </a:pPr>
            <a:r>
              <a:rPr lang="en-US" sz="2800" b="1" dirty="0" smtClean="0">
                <a:solidFill>
                  <a:srgbClr val="006600"/>
                </a:solidFill>
              </a:rPr>
              <a:t>		</a:t>
            </a:r>
            <a:r>
              <a:rPr lang="en-US" b="1" dirty="0" smtClean="0">
                <a:solidFill>
                  <a:srgbClr val="006600"/>
                </a:solidFill>
              </a:rPr>
              <a:t>Provides </a:t>
            </a:r>
            <a:r>
              <a:rPr lang="en-US" b="1" dirty="0">
                <a:solidFill>
                  <a:srgbClr val="006600"/>
                </a:solidFill>
              </a:rPr>
              <a:t>Certainty to Businesses and Entrepreneurs</a:t>
            </a:r>
          </a:p>
          <a:p>
            <a:pPr eaLnBrk="1" hangingPunct="1">
              <a:spcBef>
                <a:spcPct val="40000"/>
              </a:spcBef>
              <a:buFontTx/>
              <a:buNone/>
            </a:pPr>
            <a:r>
              <a:rPr lang="en-US" sz="4000" b="1" dirty="0"/>
              <a:t>2. </a:t>
            </a:r>
            <a:r>
              <a:rPr lang="en-US" sz="4000" b="1" dirty="0">
                <a:solidFill>
                  <a:srgbClr val="CC0000"/>
                </a:solidFill>
              </a:rPr>
              <a:t>Energy: Solves Fossil Fuel Addiction</a:t>
            </a:r>
          </a:p>
          <a:p>
            <a:pPr eaLnBrk="1" hangingPunct="1">
              <a:buFontTx/>
              <a:buNone/>
            </a:pPr>
            <a:r>
              <a:rPr lang="en-US" sz="2800" b="1" dirty="0" smtClean="0">
                <a:solidFill>
                  <a:srgbClr val="006600"/>
                </a:solidFill>
              </a:rPr>
              <a:t>		</a:t>
            </a:r>
            <a:r>
              <a:rPr lang="en-US" b="1" dirty="0" smtClean="0">
                <a:solidFill>
                  <a:srgbClr val="006600"/>
                </a:solidFill>
              </a:rPr>
              <a:t>Stimulates </a:t>
            </a:r>
            <a:r>
              <a:rPr lang="en-US" b="1" dirty="0">
                <a:solidFill>
                  <a:srgbClr val="006600"/>
                </a:solidFill>
              </a:rPr>
              <a:t>Innovation – Fastest Route to Clean Energy</a:t>
            </a:r>
          </a:p>
          <a:p>
            <a:pPr eaLnBrk="1" hangingPunct="1">
              <a:buFontTx/>
              <a:buNone/>
            </a:pPr>
            <a:r>
              <a:rPr lang="en-US" sz="2800" b="1" dirty="0" smtClean="0">
                <a:solidFill>
                  <a:srgbClr val="006600"/>
                </a:solidFill>
              </a:rPr>
              <a:t>		</a:t>
            </a:r>
            <a:r>
              <a:rPr lang="en-US" b="1" dirty="0" smtClean="0">
                <a:solidFill>
                  <a:srgbClr val="006600"/>
                </a:solidFill>
              </a:rPr>
              <a:t>Complements </a:t>
            </a:r>
            <a:r>
              <a:rPr lang="en-US" b="1" dirty="0">
                <a:solidFill>
                  <a:srgbClr val="006600"/>
                </a:solidFill>
              </a:rPr>
              <a:t>Efficiency Regulations &amp; Energy RD&amp;D</a:t>
            </a:r>
          </a:p>
          <a:p>
            <a:pPr eaLnBrk="1" hangingPunct="1">
              <a:spcBef>
                <a:spcPct val="40000"/>
              </a:spcBef>
              <a:buFontTx/>
              <a:buNone/>
            </a:pPr>
            <a:r>
              <a:rPr lang="en-US" sz="4000" b="1" dirty="0"/>
              <a:t>3. </a:t>
            </a:r>
            <a:r>
              <a:rPr lang="en-US" sz="4000" b="1" dirty="0">
                <a:solidFill>
                  <a:srgbClr val="CC0000"/>
                </a:solidFill>
              </a:rPr>
              <a:t>Climate: Viable International Approach</a:t>
            </a:r>
          </a:p>
          <a:p>
            <a:pPr>
              <a:buNone/>
            </a:pPr>
            <a:r>
              <a:rPr lang="en-US" sz="2800" b="1" dirty="0" smtClean="0">
                <a:solidFill>
                  <a:srgbClr val="006600"/>
                </a:solidFill>
              </a:rPr>
              <a:t>		</a:t>
            </a:r>
            <a:r>
              <a:rPr lang="en-US" b="1" dirty="0" smtClean="0">
                <a:solidFill>
                  <a:srgbClr val="006600"/>
                </a:solidFill>
              </a:rPr>
              <a:t>Border </a:t>
            </a:r>
            <a:r>
              <a:rPr lang="en-US" b="1" dirty="0">
                <a:solidFill>
                  <a:srgbClr val="006600"/>
                </a:solidFill>
              </a:rPr>
              <a:t>Duties on Products from Nations </a:t>
            </a:r>
            <a:r>
              <a:rPr lang="en-US" b="1" dirty="0" smtClean="0">
                <a:solidFill>
                  <a:srgbClr val="006600"/>
                </a:solidFill>
              </a:rPr>
              <a:t>w/o Carbon Fee</a:t>
            </a:r>
            <a:endParaRPr lang="en-US" b="1" dirty="0">
              <a:solidFill>
                <a:srgbClr val="006600"/>
              </a:solidFill>
            </a:endParaRPr>
          </a:p>
          <a:p>
            <a:pPr eaLnBrk="1" hangingPunct="1">
              <a:spcAft>
                <a:spcPct val="10000"/>
              </a:spcAft>
              <a:buFontTx/>
              <a:buNone/>
            </a:pPr>
            <a:r>
              <a:rPr lang="en-US" b="1" dirty="0" smtClean="0">
                <a:solidFill>
                  <a:srgbClr val="006600"/>
                </a:solidFill>
              </a:rPr>
              <a:t>		Rebate Industry </a:t>
            </a:r>
            <a:r>
              <a:rPr lang="en-US" b="1" dirty="0">
                <a:solidFill>
                  <a:srgbClr val="006600"/>
                </a:solidFill>
              </a:rPr>
              <a:t>on Exports to Nations </a:t>
            </a:r>
            <a:r>
              <a:rPr lang="en-US" b="1" dirty="0" smtClean="0">
                <a:solidFill>
                  <a:srgbClr val="006600"/>
                </a:solidFill>
              </a:rPr>
              <a:t>w/o Carbon </a:t>
            </a:r>
            <a:r>
              <a:rPr lang="en-US" b="1" dirty="0">
                <a:solidFill>
                  <a:srgbClr val="006600"/>
                </a:solidFill>
              </a:rPr>
              <a:t>Fee</a:t>
            </a:r>
          </a:p>
        </p:txBody>
      </p:sp>
    </p:spTree>
    <p:extLst>
      <p:ext uri="{BB962C8B-B14F-4D97-AF65-F5344CB8AC3E}">
        <p14:creationId xmlns:p14="http://schemas.microsoft.com/office/powerpoint/2010/main" val="22376925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0"/>
            <a:ext cx="10591800" cy="6858000"/>
          </a:xfrm>
        </p:spPr>
        <p:txBody>
          <a:bodyPr>
            <a:normAutofit/>
          </a:bodyPr>
          <a:lstStyle/>
          <a:p>
            <a:pPr marL="609600" indent="-609600" algn="ctr">
              <a:spcBef>
                <a:spcPct val="0"/>
              </a:spcBef>
              <a:buNone/>
            </a:pPr>
            <a:r>
              <a:rPr lang="en-US" sz="5400" b="1" dirty="0" smtClean="0">
                <a:solidFill>
                  <a:srgbClr val="0000CC"/>
                </a:solidFill>
              </a:rPr>
              <a:t>Solution</a:t>
            </a:r>
            <a:endParaRPr lang="en-US" sz="54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FontTx/>
              <a:buAutoNum type="arabicPeriod"/>
            </a:pPr>
            <a:r>
              <a:rPr lang="en-US" sz="4000" b="1" dirty="0" smtClean="0">
                <a:solidFill>
                  <a:srgbClr val="336600"/>
                </a:solidFill>
              </a:rPr>
              <a:t>Fossil Fuel Price Must Include Costs to Society</a:t>
            </a:r>
            <a:endParaRPr lang="en-US" sz="4000" b="1" dirty="0">
              <a:solidFill>
                <a:srgbClr val="336600"/>
              </a:solidFill>
            </a:endParaRPr>
          </a:p>
          <a:p>
            <a:pPr marL="609600" indent="-609600">
              <a:spcBef>
                <a:spcPct val="0"/>
              </a:spcBef>
              <a:buNone/>
            </a:pPr>
            <a:r>
              <a:rPr lang="en-US" sz="3600" b="1" dirty="0">
                <a:solidFill>
                  <a:srgbClr val="006600"/>
                </a:solidFill>
              </a:rPr>
              <a:t>	</a:t>
            </a:r>
            <a:r>
              <a:rPr lang="en-US" sz="3600" b="1" dirty="0">
                <a:solidFill>
                  <a:srgbClr val="CC0000"/>
                </a:solidFill>
              </a:rPr>
              <a:t>- </a:t>
            </a:r>
            <a:r>
              <a:rPr lang="en-US" sz="3600" b="1" dirty="0" smtClean="0">
                <a:solidFill>
                  <a:srgbClr val="CC0000"/>
                </a:solidFill>
              </a:rPr>
              <a:t>Human Health &amp; Climate Change Costs</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a:t>
            </a:r>
            <a:r>
              <a:rPr lang="en-US" sz="3600" b="1" dirty="0" smtClean="0">
                <a:solidFill>
                  <a:srgbClr val="CC0000"/>
                </a:solidFill>
                <a:cs typeface="Arial" pitchFamily="34" charset="0"/>
              </a:rPr>
              <a:t>Practical </a:t>
            </a:r>
            <a:r>
              <a:rPr lang="en-US" sz="3600" b="1" dirty="0">
                <a:solidFill>
                  <a:srgbClr val="CC0000"/>
                </a:solidFill>
                <a:cs typeface="Arial" pitchFamily="34" charset="0"/>
              </a:rPr>
              <a:t>Solution: Rising </a:t>
            </a:r>
            <a:r>
              <a:rPr lang="en-US" sz="3600" b="1" dirty="0" smtClean="0">
                <a:solidFill>
                  <a:srgbClr val="CC0000"/>
                </a:solidFill>
                <a:cs typeface="Arial" pitchFamily="34" charset="0"/>
              </a:rPr>
              <a:t>Carbon Fee</a:t>
            </a:r>
            <a:endParaRPr lang="en-US" sz="36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buNone/>
            </a:pPr>
            <a:endParaRPr lang="en-US" sz="1000" b="1" dirty="0">
              <a:solidFill>
                <a:srgbClr val="336600"/>
              </a:solidFill>
            </a:endParaRPr>
          </a:p>
          <a:p>
            <a:pPr marL="609600" indent="-609600">
              <a:spcBef>
                <a:spcPct val="0"/>
              </a:spcBef>
              <a:buNone/>
            </a:pPr>
            <a:r>
              <a:rPr lang="en-US" sz="4000" b="1" dirty="0" smtClean="0"/>
              <a:t>2.</a:t>
            </a:r>
            <a:r>
              <a:rPr lang="en-US" sz="3600" b="1" dirty="0" smtClean="0"/>
              <a:t>  </a:t>
            </a:r>
            <a:r>
              <a:rPr lang="en-US" sz="4000" b="1" dirty="0" smtClean="0">
                <a:solidFill>
                  <a:srgbClr val="336600"/>
                </a:solidFill>
              </a:rPr>
              <a:t>Some </a:t>
            </a:r>
            <a:r>
              <a:rPr lang="en-US" sz="4000" b="1" dirty="0">
                <a:solidFill>
                  <a:srgbClr val="336600"/>
                </a:solidFill>
              </a:rPr>
              <a:t>Regulations </a:t>
            </a:r>
            <a:r>
              <a:rPr lang="en-US" sz="4000" b="1" dirty="0" smtClean="0">
                <a:solidFill>
                  <a:srgbClr val="336600"/>
                </a:solidFill>
              </a:rPr>
              <a:t>Still Required</a:t>
            </a:r>
            <a:endParaRPr lang="en-US" sz="4000" b="1" dirty="0">
              <a:solidFill>
                <a:srgbClr val="336600"/>
              </a:solidFill>
            </a:endParaRPr>
          </a:p>
          <a:p>
            <a:pPr marL="609600" indent="-609600">
              <a:spcBef>
                <a:spcPct val="0"/>
              </a:spcBef>
              <a:buNone/>
            </a:pPr>
            <a:r>
              <a:rPr lang="en-US" sz="3100" b="1" dirty="0">
                <a:solidFill>
                  <a:srgbClr val="336600"/>
                </a:solidFill>
              </a:rPr>
              <a:t>	</a:t>
            </a:r>
            <a:r>
              <a:rPr lang="en-US" sz="3600" b="1" dirty="0">
                <a:solidFill>
                  <a:srgbClr val="CC0000"/>
                </a:solidFill>
              </a:rPr>
              <a:t>- Refrigerator Efficiency, for example</a:t>
            </a:r>
            <a:endParaRPr lang="en-US" sz="36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 No Power Use by Idle Electronic Products </a:t>
            </a:r>
            <a:endParaRPr lang="en-US" sz="3600" b="1" dirty="0" smtClean="0">
              <a:solidFill>
                <a:srgbClr val="CC0000"/>
              </a:solidFill>
              <a:cs typeface="Arial" pitchFamily="34" charset="0"/>
            </a:endParaRPr>
          </a:p>
          <a:p>
            <a:pPr marL="609600" indent="-609600">
              <a:spcBef>
                <a:spcPct val="0"/>
              </a:spcBef>
              <a:spcAft>
                <a:spcPct val="10000"/>
              </a:spcAft>
              <a:buNone/>
            </a:pPr>
            <a:endParaRPr lang="en-US" sz="800" b="1" dirty="0" smtClean="0">
              <a:solidFill>
                <a:srgbClr val="CC0000"/>
              </a:solidFill>
              <a:cs typeface="Arial" pitchFamily="34" charset="0"/>
            </a:endParaRPr>
          </a:p>
          <a:p>
            <a:pPr marL="609600" indent="-609600">
              <a:spcBef>
                <a:spcPct val="0"/>
              </a:spcBef>
              <a:spcAft>
                <a:spcPct val="10000"/>
              </a:spcAft>
              <a:buNone/>
            </a:pPr>
            <a:r>
              <a:rPr lang="en-US" sz="4000" b="1" dirty="0" smtClean="0"/>
              <a:t>3.</a:t>
            </a:r>
            <a:r>
              <a:rPr lang="en-US" sz="3600" b="1" dirty="0" smtClean="0"/>
              <a:t>  </a:t>
            </a:r>
            <a:r>
              <a:rPr lang="en-US" sz="4000" b="1" dirty="0">
                <a:solidFill>
                  <a:srgbClr val="336600"/>
                </a:solidFill>
              </a:rPr>
              <a:t>Technology Development Needed</a:t>
            </a:r>
          </a:p>
          <a:p>
            <a:pPr marL="609600" indent="-609600">
              <a:spcBef>
                <a:spcPct val="0"/>
              </a:spcBef>
              <a:buNone/>
            </a:pPr>
            <a:r>
              <a:rPr lang="en-US" sz="3100" b="1" dirty="0">
                <a:solidFill>
                  <a:srgbClr val="336600"/>
                </a:solidFill>
              </a:rPr>
              <a:t>	</a:t>
            </a:r>
            <a:r>
              <a:rPr lang="en-US" sz="3600" b="1" dirty="0">
                <a:solidFill>
                  <a:srgbClr val="CC0000"/>
                </a:solidFill>
              </a:rPr>
              <a:t>- Rising Carbon Fee Will Spur Tech Development</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but Government must Facilitate Long-Lead </a:t>
            </a:r>
            <a:r>
              <a:rPr lang="en-US" sz="3600" b="1" dirty="0" smtClean="0">
                <a:solidFill>
                  <a:srgbClr val="CC0000"/>
                </a:solidFill>
                <a:cs typeface="Arial" pitchFamily="34" charset="0"/>
              </a:rPr>
              <a:t>RD&amp;D</a:t>
            </a:r>
            <a:endParaRPr lang="en-US" sz="3600" b="1" dirty="0">
              <a:solidFill>
                <a:srgbClr val="CC0000"/>
              </a:solidFill>
              <a:cs typeface="Arial" pitchFamily="34" charset="0"/>
            </a:endParaRPr>
          </a:p>
        </p:txBody>
      </p:sp>
    </p:spTree>
    <p:extLst>
      <p:ext uri="{BB962C8B-B14F-4D97-AF65-F5344CB8AC3E}">
        <p14:creationId xmlns:p14="http://schemas.microsoft.com/office/powerpoint/2010/main" val="953065913"/>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9669" y="76200"/>
            <a:ext cx="11552915" cy="5467350"/>
          </a:xfrm>
          <a:prstGeom prst="rect">
            <a:avLst/>
          </a:prstGeom>
        </p:spPr>
      </p:pic>
      <p:sp>
        <p:nvSpPr>
          <p:cNvPr id="3" name="TextBox 2"/>
          <p:cNvSpPr txBox="1"/>
          <p:nvPr/>
        </p:nvSpPr>
        <p:spPr>
          <a:xfrm>
            <a:off x="357086" y="5638800"/>
            <a:ext cx="11776131" cy="1000274"/>
          </a:xfrm>
          <a:prstGeom prst="rect">
            <a:avLst/>
          </a:prstGeom>
          <a:noFill/>
        </p:spPr>
        <p:txBody>
          <a:bodyPr wrap="square" rtlCol="0">
            <a:spAutoFit/>
          </a:bodyPr>
          <a:lstStyle/>
          <a:p>
            <a:pPr>
              <a:spcAft>
                <a:spcPts val="600"/>
              </a:spcAft>
            </a:pPr>
            <a:r>
              <a:rPr lang="en-US" b="1" dirty="0" smtClean="0"/>
              <a:t>Update of Fig. 6 of Hansen and Sato, Regional Climate Change and national responsibilities, </a:t>
            </a:r>
            <a:r>
              <a:rPr lang="en-US" b="1" i="1" dirty="0" smtClean="0"/>
              <a:t>Environ. Res. Lett</a:t>
            </a:r>
            <a:r>
              <a:rPr lang="en-US" b="1" dirty="0" smtClean="0"/>
              <a:t>., 11, 2016.</a:t>
            </a:r>
          </a:p>
          <a:p>
            <a:r>
              <a:rPr lang="en-US" b="1" dirty="0" smtClean="0"/>
              <a:t>Proportionality of global warming to cumulative emissions was shown by Hansen et al., Dangerous human-made interference with climate: a GISS </a:t>
            </a:r>
            <a:r>
              <a:rPr lang="en-US" b="1" dirty="0" err="1" smtClean="0"/>
              <a:t>modelE</a:t>
            </a:r>
            <a:r>
              <a:rPr lang="en-US" b="1" dirty="0" smtClean="0"/>
              <a:t> study, </a:t>
            </a:r>
            <a:r>
              <a:rPr lang="en-US" b="1" i="1" dirty="0" smtClean="0"/>
              <a:t>Atmos. Chem. Phys</a:t>
            </a:r>
            <a:r>
              <a:rPr lang="en-US" b="1" dirty="0" smtClean="0"/>
              <a:t>., 7, 2287-2312, 2007. </a:t>
            </a:r>
            <a:endParaRPr lang="en-US" b="1" dirty="0"/>
          </a:p>
        </p:txBody>
      </p:sp>
    </p:spTree>
    <p:extLst>
      <p:ext uri="{BB962C8B-B14F-4D97-AF65-F5344CB8AC3E}">
        <p14:creationId xmlns:p14="http://schemas.microsoft.com/office/powerpoint/2010/main" val="17637530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068" y="228600"/>
            <a:ext cx="12084452" cy="4559300"/>
          </a:xfrm>
          <a:prstGeom prst="rect">
            <a:avLst/>
          </a:prstGeom>
        </p:spPr>
      </p:pic>
      <p:sp>
        <p:nvSpPr>
          <p:cNvPr id="2" name="TextBox 1"/>
          <p:cNvSpPr txBox="1"/>
          <p:nvPr/>
        </p:nvSpPr>
        <p:spPr>
          <a:xfrm>
            <a:off x="457200" y="5410200"/>
            <a:ext cx="11582400" cy="461665"/>
          </a:xfrm>
          <a:prstGeom prst="rect">
            <a:avLst/>
          </a:prstGeom>
          <a:noFill/>
        </p:spPr>
        <p:txBody>
          <a:bodyPr wrap="square" rtlCol="0">
            <a:spAutoFit/>
          </a:bodyPr>
          <a:lstStyle/>
          <a:p>
            <a:r>
              <a:rPr lang="en-US" sz="2400" dirty="0" smtClean="0"/>
              <a:t>Data through 2017.  Source: BP (2018) </a:t>
            </a:r>
            <a:r>
              <a:rPr lang="en-US" sz="2400" i="1" dirty="0" smtClean="0"/>
              <a:t>Statistical Review of World Energy.</a:t>
            </a:r>
            <a:endParaRPr lang="en-US" sz="2400" i="1" dirty="0"/>
          </a:p>
        </p:txBody>
      </p:sp>
    </p:spTree>
    <p:extLst>
      <p:ext uri="{BB962C8B-B14F-4D97-AF65-F5344CB8AC3E}">
        <p14:creationId xmlns:p14="http://schemas.microsoft.com/office/powerpoint/2010/main" val="801881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a:bodyPr>
          <a:lstStyle/>
          <a:p>
            <a:pPr marL="609600" indent="-609600" algn="ctr">
              <a:spcBef>
                <a:spcPct val="0"/>
              </a:spcBef>
              <a:buNone/>
            </a:pPr>
            <a:r>
              <a:rPr lang="en-US" sz="4800" b="1" dirty="0" smtClean="0">
                <a:solidFill>
                  <a:srgbClr val="0000CC"/>
                </a:solidFill>
              </a:rPr>
              <a:t>Trilateral Agreement Needed: China, U.S., India</a:t>
            </a:r>
            <a:endParaRPr lang="en-US" sz="48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a:solidFill>
                  <a:srgbClr val="336600"/>
                </a:solidFill>
              </a:rPr>
              <a:t>Rising Internal Carbon Fees</a:t>
            </a:r>
          </a:p>
          <a:p>
            <a:pPr marL="609600" indent="-609600">
              <a:spcBef>
                <a:spcPct val="0"/>
              </a:spcBef>
              <a:buNone/>
            </a:pPr>
            <a:r>
              <a:rPr lang="en-US" sz="3600" b="1" dirty="0">
                <a:solidFill>
                  <a:srgbClr val="006600"/>
                </a:solidFill>
              </a:rPr>
              <a:t>	</a:t>
            </a:r>
            <a:r>
              <a:rPr lang="en-US" sz="4000" b="1" dirty="0">
                <a:solidFill>
                  <a:srgbClr val="CC0000"/>
                </a:solidFill>
              </a:rPr>
              <a:t>- Spurs life style changes &amp; Innovation</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Stimulates economies</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buNone/>
            </a:pPr>
            <a:r>
              <a:rPr lang="en-US" sz="4400" b="1" dirty="0">
                <a:solidFill>
                  <a:srgbClr val="336600"/>
                </a:solidFill>
              </a:rPr>
              <a:t>Border </a:t>
            </a:r>
            <a:r>
              <a:rPr lang="en-US" sz="4400" b="1" dirty="0" smtClean="0">
                <a:solidFill>
                  <a:srgbClr val="336600"/>
                </a:solidFill>
              </a:rPr>
              <a:t>Duty on </a:t>
            </a:r>
            <a:r>
              <a:rPr lang="en-US" sz="4400" b="1" dirty="0">
                <a:solidFill>
                  <a:srgbClr val="336600"/>
                </a:solidFill>
              </a:rPr>
              <a:t>Products </a:t>
            </a:r>
            <a:r>
              <a:rPr lang="en-US" sz="4400" b="1" dirty="0" smtClean="0">
                <a:solidFill>
                  <a:srgbClr val="336600"/>
                </a:solidFill>
              </a:rPr>
              <a:t>from </a:t>
            </a:r>
            <a:r>
              <a:rPr lang="en-US" sz="4400" b="1" dirty="0">
                <a:solidFill>
                  <a:srgbClr val="336600"/>
                </a:solidFill>
              </a:rPr>
              <a:t>Nations w/o Fee</a:t>
            </a:r>
          </a:p>
          <a:p>
            <a:pPr marL="609600" indent="-609600">
              <a:spcBef>
                <a:spcPct val="0"/>
              </a:spcBef>
              <a:buNone/>
            </a:pPr>
            <a:r>
              <a:rPr lang="en-US" sz="3100" b="1" dirty="0">
                <a:solidFill>
                  <a:srgbClr val="336600"/>
                </a:solidFill>
              </a:rPr>
              <a:t>	</a:t>
            </a:r>
            <a:r>
              <a:rPr lang="en-US" sz="4000" b="1" dirty="0">
                <a:solidFill>
                  <a:srgbClr val="CC0000"/>
                </a:solidFill>
              </a:rPr>
              <a:t>- WTO rules allow equivalent duty</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Strong incentive </a:t>
            </a:r>
            <a:r>
              <a:rPr lang="en-US" sz="4000" b="1" dirty="0" smtClean="0">
                <a:solidFill>
                  <a:srgbClr val="CC0000"/>
                </a:solidFill>
                <a:cs typeface="Arial" pitchFamily="34" charset="0"/>
              </a:rPr>
              <a:t>for others to join</a:t>
            </a:r>
            <a:endParaRPr lang="en-US" sz="4000" b="1" dirty="0">
              <a:solidFill>
                <a:srgbClr val="CC0000"/>
              </a:solidFill>
              <a:cs typeface="Arial" pitchFamily="34" charset="0"/>
            </a:endParaRPr>
          </a:p>
          <a:p>
            <a:pPr marL="609600" indent="-609600">
              <a:spcBef>
                <a:spcPct val="0"/>
              </a:spcBef>
              <a:buNone/>
            </a:pPr>
            <a:endParaRPr lang="en-US" sz="1000" b="1" dirty="0">
              <a:solidFill>
                <a:srgbClr val="CC0000"/>
              </a:solidFill>
            </a:endParaRPr>
          </a:p>
          <a:p>
            <a:pPr marL="609600" indent="-609600">
              <a:spcBef>
                <a:spcPct val="0"/>
              </a:spcBef>
              <a:spcAft>
                <a:spcPct val="10000"/>
              </a:spcAft>
              <a:buNone/>
            </a:pPr>
            <a:r>
              <a:rPr lang="en-US" sz="4400" b="1" dirty="0">
                <a:solidFill>
                  <a:srgbClr val="336600"/>
                </a:solidFill>
              </a:rPr>
              <a:t>Technology Cooperation Required</a:t>
            </a: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Includes </a:t>
            </a:r>
            <a:r>
              <a:rPr lang="en-US" sz="4000" b="1" dirty="0">
                <a:solidFill>
                  <a:srgbClr val="CC0000"/>
                </a:solidFill>
              </a:rPr>
              <a:t>advanced generation nuclear </a:t>
            </a:r>
            <a:r>
              <a:rPr lang="en-US" sz="4000" b="1" dirty="0" smtClean="0">
                <a:solidFill>
                  <a:srgbClr val="CC0000"/>
                </a:solidFill>
              </a:rPr>
              <a:t>power</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418507409"/>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1600" dirty="0"/>
              <a:t/>
            </a:r>
            <a:br>
              <a:rPr lang="en-US" sz="1600" dirty="0"/>
            </a:br>
            <a:r>
              <a:rPr lang="en-US" sz="1600" dirty="0"/>
              <a:t/>
            </a:r>
            <a:br>
              <a:rPr lang="en-US" sz="1600" dirty="0"/>
            </a:br>
            <a:endParaRPr lang="en-US" sz="16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6012"/>
            <a:ext cx="2209800" cy="1066800"/>
          </a:xfrm>
          <a:prstGeom prst="rect">
            <a:avLst/>
          </a:prstGeom>
          <a:noFill/>
          <a:ln>
            <a:noFill/>
          </a:ln>
        </p:spPr>
      </p:pic>
      <p:sp>
        <p:nvSpPr>
          <p:cNvPr id="9" name="TextBox 8"/>
          <p:cNvSpPr txBox="1"/>
          <p:nvPr/>
        </p:nvSpPr>
        <p:spPr>
          <a:xfrm>
            <a:off x="0" y="1050788"/>
            <a:ext cx="7467600" cy="4401205"/>
          </a:xfrm>
          <a:prstGeom prst="rect">
            <a:avLst/>
          </a:prstGeom>
          <a:noFill/>
        </p:spPr>
        <p:txBody>
          <a:bodyPr wrap="square" rtlCol="0">
            <a:spAutoFit/>
          </a:bodyPr>
          <a:lstStyle/>
          <a:p>
            <a:r>
              <a:rPr lang="en-US" sz="3600" b="1" dirty="0"/>
              <a:t>FEDERAL LAWSUIT:</a:t>
            </a:r>
            <a:endParaRPr lang="en-US" sz="3600" b="1" dirty="0">
              <a:solidFill>
                <a:srgbClr val="0000FF"/>
              </a:solidFill>
            </a:endParaRPr>
          </a:p>
          <a:p>
            <a:pPr marL="342900" indent="-171450">
              <a:buFont typeface="Arial"/>
              <a:buChar char="•"/>
            </a:pPr>
            <a:r>
              <a:rPr lang="en-US" sz="2800" b="1" dirty="0">
                <a:solidFill>
                  <a:srgbClr val="0000CC"/>
                </a:solidFill>
              </a:rPr>
              <a:t>U.S. District Court, District of Oregon:  </a:t>
            </a:r>
          </a:p>
          <a:p>
            <a:pPr marL="171450">
              <a:spcAft>
                <a:spcPts val="600"/>
              </a:spcAft>
              <a:tabLst>
                <a:tab pos="341313" algn="l"/>
              </a:tabLst>
            </a:pPr>
            <a:r>
              <a:rPr lang="en-US" sz="2800" dirty="0">
                <a:solidFill>
                  <a:srgbClr val="0000FF"/>
                </a:solidFill>
              </a:rPr>
              <a:t>	</a:t>
            </a:r>
            <a:r>
              <a:rPr lang="en-US" sz="2800" dirty="0" smtClean="0">
                <a:solidFill>
                  <a:srgbClr val="0000FF"/>
                </a:solidFill>
              </a:rPr>
              <a:t>	</a:t>
            </a:r>
            <a:r>
              <a:rPr lang="en-US" sz="2800" b="1" dirty="0" smtClean="0">
                <a:solidFill>
                  <a:srgbClr val="CC0000"/>
                </a:solidFill>
              </a:rPr>
              <a:t>Trial Begins October 29, 2018</a:t>
            </a:r>
            <a:endParaRPr lang="en-US" sz="2800" b="1" dirty="0">
              <a:solidFill>
                <a:srgbClr val="CC0000"/>
              </a:solidFill>
            </a:endParaRPr>
          </a:p>
          <a:p>
            <a:pPr marL="342900" indent="-171450">
              <a:spcAft>
                <a:spcPts val="600"/>
              </a:spcAft>
              <a:buFont typeface="Arial"/>
              <a:buChar char="•"/>
            </a:pPr>
            <a:r>
              <a:rPr lang="en-US" sz="2800" b="1" dirty="0" smtClean="0">
                <a:solidFill>
                  <a:srgbClr val="0000CC"/>
                </a:solidFill>
              </a:rPr>
              <a:t>Plaintiffs: 21 U.S. Youth &amp; Future Generations</a:t>
            </a:r>
          </a:p>
          <a:p>
            <a:pPr marL="342900" indent="-171450">
              <a:spcAft>
                <a:spcPts val="600"/>
              </a:spcAft>
              <a:buFont typeface="Arial"/>
              <a:buChar char="•"/>
            </a:pPr>
            <a:r>
              <a:rPr lang="en-US" sz="2800" b="1" dirty="0" smtClean="0">
                <a:solidFill>
                  <a:srgbClr val="0000CC"/>
                </a:solidFill>
              </a:rPr>
              <a:t>Defendants: U.S. </a:t>
            </a:r>
            <a:r>
              <a:rPr lang="en-US" sz="2800" b="1" dirty="0">
                <a:solidFill>
                  <a:srgbClr val="0000CC"/>
                </a:solidFill>
              </a:rPr>
              <a:t>President </a:t>
            </a:r>
            <a:r>
              <a:rPr lang="en-US" sz="2800" b="1" dirty="0" smtClean="0">
                <a:solidFill>
                  <a:srgbClr val="0000CC"/>
                </a:solidFill>
              </a:rPr>
              <a:t>&amp; </a:t>
            </a:r>
            <a:r>
              <a:rPr lang="en-US" sz="2800" b="1" dirty="0">
                <a:solidFill>
                  <a:srgbClr val="0000CC"/>
                </a:solidFill>
              </a:rPr>
              <a:t>Federal Agencies </a:t>
            </a:r>
          </a:p>
          <a:p>
            <a:pPr marL="342900" indent="-171450">
              <a:spcAft>
                <a:spcPts val="600"/>
              </a:spcAft>
              <a:buFont typeface="Arial"/>
              <a:buChar char="•"/>
            </a:pPr>
            <a:r>
              <a:rPr lang="en-US" sz="2800" b="1" dirty="0">
                <a:solidFill>
                  <a:srgbClr val="0000CC"/>
                </a:solidFill>
              </a:rPr>
              <a:t>Constitutional </a:t>
            </a:r>
            <a:r>
              <a:rPr lang="en-US" sz="2800" b="1" dirty="0" smtClean="0">
                <a:solidFill>
                  <a:srgbClr val="0000CC"/>
                </a:solidFill>
              </a:rPr>
              <a:t>Basis: Due </a:t>
            </a:r>
            <a:r>
              <a:rPr lang="en-US" sz="2800" b="1" dirty="0">
                <a:solidFill>
                  <a:srgbClr val="0000CC"/>
                </a:solidFill>
              </a:rPr>
              <a:t>Process, Equal </a:t>
            </a:r>
            <a:r>
              <a:rPr lang="en-US" sz="2800" b="1" dirty="0" smtClean="0">
                <a:solidFill>
                  <a:srgbClr val="0000CC"/>
                </a:solidFill>
              </a:rPr>
              <a:t>Protection, </a:t>
            </a:r>
            <a:r>
              <a:rPr lang="en-US" sz="2800" b="1" dirty="0">
                <a:solidFill>
                  <a:srgbClr val="0000CC"/>
                </a:solidFill>
              </a:rPr>
              <a:t>and Public Trust </a:t>
            </a:r>
            <a:r>
              <a:rPr lang="en-US" sz="2800" b="1" dirty="0" smtClean="0">
                <a:solidFill>
                  <a:srgbClr val="0000CC"/>
                </a:solidFill>
              </a:rPr>
              <a:t>Doctrine</a:t>
            </a:r>
            <a:endParaRPr lang="en-US" sz="2800" b="1" dirty="0">
              <a:solidFill>
                <a:srgbClr val="0000CC"/>
              </a:solidFill>
            </a:endParaRPr>
          </a:p>
          <a:p>
            <a:pPr marL="342900" indent="-171450">
              <a:spcAft>
                <a:spcPts val="600"/>
              </a:spcAft>
              <a:buFont typeface="Arial"/>
              <a:buChar char="•"/>
            </a:pPr>
            <a:r>
              <a:rPr lang="en-US" sz="2800" b="1" dirty="0" smtClean="0">
                <a:solidFill>
                  <a:srgbClr val="0000CC"/>
                </a:solidFill>
              </a:rPr>
              <a:t>Seeking: Science-based </a:t>
            </a:r>
            <a:r>
              <a:rPr lang="en-US" sz="2800" b="1" dirty="0">
                <a:solidFill>
                  <a:srgbClr val="0000CC"/>
                </a:solidFill>
              </a:rPr>
              <a:t>National Climate Recovery </a:t>
            </a:r>
            <a:r>
              <a:rPr lang="en-US" sz="2800" b="1" dirty="0" smtClean="0">
                <a:solidFill>
                  <a:srgbClr val="0000CC"/>
                </a:solidFill>
              </a:rPr>
              <a:t>Plan</a:t>
            </a:r>
            <a:r>
              <a:rPr lang="en-US" sz="2800" b="1" dirty="0">
                <a:solidFill>
                  <a:srgbClr val="0000CC"/>
                </a:solidFill>
              </a:rPr>
              <a:t>	</a:t>
            </a:r>
          </a:p>
        </p:txBody>
      </p:sp>
      <p:pic>
        <p:nvPicPr>
          <p:cNvPr id="7" name="Picture 6" descr="Soph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050788"/>
            <a:ext cx="4114800" cy="4114800"/>
          </a:xfrm>
          <a:prstGeom prst="rect">
            <a:avLst/>
          </a:prstGeom>
        </p:spPr>
      </p:pic>
    </p:spTree>
    <p:extLst>
      <p:ext uri="{BB962C8B-B14F-4D97-AF65-F5344CB8AC3E}">
        <p14:creationId xmlns:p14="http://schemas.microsoft.com/office/powerpoint/2010/main" val="5027061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7800"/>
            <a:ext cx="11811000" cy="5078313"/>
          </a:xfrm>
          <a:prstGeom prst="rect">
            <a:avLst/>
          </a:prstGeom>
        </p:spPr>
        <p:txBody>
          <a:bodyPr wrap="square">
            <a:spAutoFit/>
          </a:bodyPr>
          <a:lstStyle/>
          <a:p>
            <a:r>
              <a:rPr lang="en-US" sz="3600" dirty="0"/>
              <a:t>Citizens Climate Lobby is a volunteer nonprofit organization advocating for </a:t>
            </a:r>
            <a:r>
              <a:rPr lang="en-US" sz="3600" dirty="0">
                <a:hlinkClick r:id="rId3"/>
              </a:rPr>
              <a:t>Carbon Fee and Dividend</a:t>
            </a:r>
            <a:r>
              <a:rPr lang="en-US" sz="3600" dirty="0"/>
              <a:t>, which would place a steadily-rising fee on the carbon dioxide content of fuels and distribute all the revenue to households as equal payments. </a:t>
            </a:r>
          </a:p>
          <a:p>
            <a:endParaRPr lang="en-US" sz="3600" dirty="0"/>
          </a:p>
          <a:p>
            <a:r>
              <a:rPr lang="en-US" sz="3600" dirty="0"/>
              <a:t>CCL now has more than </a:t>
            </a:r>
            <a:r>
              <a:rPr lang="en-US" sz="3600" dirty="0" smtClean="0"/>
              <a:t>400 </a:t>
            </a:r>
            <a:r>
              <a:rPr lang="en-US" sz="3600" dirty="0"/>
              <a:t>chapters with more than </a:t>
            </a:r>
            <a:r>
              <a:rPr lang="en-US" sz="3600" dirty="0" smtClean="0"/>
              <a:t>90,000 </a:t>
            </a:r>
            <a:r>
              <a:rPr lang="en-US" sz="3600" dirty="0"/>
              <a:t>members in </a:t>
            </a:r>
            <a:r>
              <a:rPr lang="en-US" sz="3600" dirty="0" smtClean="0"/>
              <a:t>30 countries </a:t>
            </a:r>
            <a:r>
              <a:rPr lang="en-US" sz="3600" dirty="0"/>
              <a:t>and is growing rapidly.</a:t>
            </a:r>
          </a:p>
          <a:p>
            <a:endParaRPr lang="en-US" sz="3600" dirty="0"/>
          </a:p>
          <a:p>
            <a:r>
              <a:rPr lang="en-US" sz="3600" b="1" dirty="0">
                <a:solidFill>
                  <a:srgbClr val="CC0000"/>
                </a:solidFill>
              </a:rPr>
              <a:t>Please visit CitizensClimateLobby.org and consider joining!</a:t>
            </a:r>
          </a:p>
        </p:txBody>
      </p:sp>
      <p:sp>
        <p:nvSpPr>
          <p:cNvPr id="3" name="TextBox 2"/>
          <p:cNvSpPr txBox="1"/>
          <p:nvPr/>
        </p:nvSpPr>
        <p:spPr>
          <a:xfrm>
            <a:off x="2438400" y="152401"/>
            <a:ext cx="8001000" cy="923330"/>
          </a:xfrm>
          <a:prstGeom prst="rect">
            <a:avLst/>
          </a:prstGeom>
          <a:noFill/>
        </p:spPr>
        <p:txBody>
          <a:bodyPr wrap="square" rtlCol="0">
            <a:spAutoFit/>
          </a:bodyPr>
          <a:lstStyle/>
          <a:p>
            <a:r>
              <a:rPr lang="en-US" sz="5400" b="1" dirty="0">
                <a:solidFill>
                  <a:srgbClr val="333399"/>
                </a:solidFill>
              </a:rPr>
              <a:t>CitizensClimateLobby.org</a:t>
            </a:r>
          </a:p>
        </p:txBody>
      </p:sp>
    </p:spTree>
    <p:extLst>
      <p:ext uri="{BB962C8B-B14F-4D97-AF65-F5344CB8AC3E}">
        <p14:creationId xmlns:p14="http://schemas.microsoft.com/office/powerpoint/2010/main" val="2672708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800" b="1" dirty="0">
                <a:solidFill>
                  <a:srgbClr val="0000CC"/>
                </a:solidFill>
              </a:rPr>
              <a:t>Discussion Available at:</a:t>
            </a:r>
          </a:p>
          <a:p>
            <a:pPr marL="609600" indent="-609600" algn="ctr">
              <a:spcBef>
                <a:spcPct val="0"/>
              </a:spcBef>
              <a:buNone/>
            </a:pPr>
            <a:endParaRPr lang="en-US" sz="3600" b="1" dirty="0">
              <a:solidFill>
                <a:srgbClr val="0000CC"/>
              </a:solidFill>
            </a:endParaRPr>
          </a:p>
          <a:p>
            <a:pPr marL="609600" indent="-609600" algn="ctr">
              <a:spcBef>
                <a:spcPct val="0"/>
              </a:spcBef>
              <a:buNone/>
            </a:pPr>
            <a:endParaRPr lang="en-US" sz="700" b="1" u="sng" dirty="0"/>
          </a:p>
          <a:p>
            <a:pPr marL="609600" indent="-609600">
              <a:spcBef>
                <a:spcPct val="0"/>
              </a:spcBef>
              <a:buNone/>
            </a:pPr>
            <a:r>
              <a:rPr lang="en-US" sz="4400" b="1" dirty="0">
                <a:solidFill>
                  <a:srgbClr val="006600"/>
                </a:solidFill>
                <a:hlinkClick r:id="rId3"/>
              </a:rPr>
              <a:t>www.Columbia.edu/~jeh1</a:t>
            </a:r>
            <a:endParaRPr lang="en-US" sz="4400" b="1" dirty="0">
              <a:solidFill>
                <a:srgbClr val="006600"/>
              </a:solidFill>
            </a:endParaRPr>
          </a:p>
          <a:p>
            <a:pPr marL="609600" indent="-609600">
              <a:spcBef>
                <a:spcPct val="0"/>
              </a:spcBef>
              <a:buNone/>
            </a:pPr>
            <a:r>
              <a:rPr lang="en-US" sz="1200" b="1" dirty="0">
                <a:solidFill>
                  <a:srgbClr val="006600"/>
                </a:solidFill>
              </a:rPr>
              <a:t> </a:t>
            </a:r>
          </a:p>
          <a:p>
            <a:pPr marL="609600" indent="-609600">
              <a:spcBef>
                <a:spcPct val="0"/>
              </a:spcBef>
              <a:buNone/>
            </a:pPr>
            <a:endParaRPr lang="en-US" sz="3600" b="1" dirty="0">
              <a:solidFill>
                <a:srgbClr val="0000CC"/>
              </a:solidFill>
            </a:endParaRPr>
          </a:p>
        </p:txBody>
      </p:sp>
    </p:spTree>
    <p:extLst>
      <p:ext uri="{BB962C8B-B14F-4D97-AF65-F5344CB8AC3E}">
        <p14:creationId xmlns:p14="http://schemas.microsoft.com/office/powerpoint/2010/main" val="1192510411"/>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797" y="584792"/>
            <a:ext cx="12107203" cy="3963396"/>
          </a:xfrm>
          <a:prstGeom prst="rect">
            <a:avLst/>
          </a:prstGeom>
        </p:spPr>
      </p:pic>
      <p:sp>
        <p:nvSpPr>
          <p:cNvPr id="5" name="TextBox 4"/>
          <p:cNvSpPr txBox="1"/>
          <p:nvPr/>
        </p:nvSpPr>
        <p:spPr>
          <a:xfrm>
            <a:off x="381000" y="4953000"/>
            <a:ext cx="11049000" cy="861774"/>
          </a:xfrm>
          <a:prstGeom prst="rect">
            <a:avLst/>
          </a:prstGeom>
          <a:noFill/>
        </p:spPr>
        <p:txBody>
          <a:bodyPr wrap="square" rtlCol="0">
            <a:spAutoFit/>
          </a:bodyPr>
          <a:lstStyle/>
          <a:p>
            <a:pPr lvl="0" eaLnBrk="0" fontAlgn="base" hangingPunct="0">
              <a:spcBef>
                <a:spcPct val="0"/>
              </a:spcBef>
              <a:spcAft>
                <a:spcPct val="0"/>
              </a:spcAft>
            </a:pPr>
            <a:r>
              <a:rPr lang="en-US" altLang="en-US" dirty="0" smtClean="0">
                <a:latin typeface="Arial" panose="020B0604020202020204" pitchFamily="34" charset="0"/>
              </a:rPr>
              <a:t>Source: BP </a:t>
            </a:r>
            <a:r>
              <a:rPr lang="en-US" altLang="en-US" dirty="0">
                <a:latin typeface="Arial" panose="020B0604020202020204" pitchFamily="34" charset="0"/>
              </a:rPr>
              <a:t>(2018) "Statistical Review of World </a:t>
            </a:r>
            <a:r>
              <a:rPr lang="en-US" altLang="en-US" dirty="0" smtClean="0">
                <a:latin typeface="Arial" panose="020B0604020202020204" pitchFamily="34" charset="0"/>
              </a:rPr>
              <a:t>Energy</a:t>
            </a:r>
            <a:endParaRPr lang="en-US" altLang="en-US" b="1" dirty="0" smtClean="0">
              <a:latin typeface="Arial" panose="020B0604020202020204" pitchFamily="34" charset="0"/>
            </a:endParaRPr>
          </a:p>
          <a:p>
            <a:r>
              <a:rPr lang="en-US" altLang="en-US" b="1" dirty="0" smtClean="0">
                <a:latin typeface="Arial" panose="020B0604020202020204" pitchFamily="34" charset="0"/>
              </a:rPr>
              <a:t>Total"</a:t>
            </a:r>
            <a:r>
              <a:rPr lang="en-US" b="1" dirty="0"/>
              <a:t> Total = 115.1 Mt oil </a:t>
            </a:r>
            <a:r>
              <a:rPr lang="en-US" b="1" dirty="0" smtClean="0"/>
              <a:t>equivalent, Nuclear </a:t>
            </a:r>
            <a:r>
              <a:rPr lang="en-US" b="1" dirty="0"/>
              <a:t>= 5.1 = 4.4</a:t>
            </a:r>
            <a:r>
              <a:rPr lang="en-US" b="1" dirty="0" smtClean="0"/>
              <a:t>%, Hydro </a:t>
            </a:r>
            <a:r>
              <a:rPr lang="en-US" b="1" dirty="0"/>
              <a:t>= 1.2 = 1.0</a:t>
            </a:r>
            <a:r>
              <a:rPr lang="en-US" b="1" dirty="0" smtClean="0"/>
              <a:t>%, Other </a:t>
            </a:r>
            <a:r>
              <a:rPr lang="en-US" b="1" dirty="0"/>
              <a:t>renewables = 1.2 = 1.0</a:t>
            </a:r>
            <a:r>
              <a:rPr lang="en-US" b="1" dirty="0" smtClean="0"/>
              <a:t>%</a:t>
            </a:r>
            <a:r>
              <a:rPr lang="en-US" altLang="en-US" dirty="0">
                <a:latin typeface="Arial" panose="020B0604020202020204" pitchFamily="34" charset="0"/>
              </a:rPr>
              <a:t/>
            </a:r>
            <a:br>
              <a:rPr lang="en-US" altLang="en-US" dirty="0">
                <a:latin typeface="Arial" panose="020B0604020202020204" pitchFamily="34" charset="0"/>
              </a:rPr>
            </a:br>
            <a:r>
              <a:rPr lang="en-US" altLang="en-US" sz="1400" dirty="0">
                <a:latin typeface="Arial" panose="020B0604020202020204" pitchFamily="34" charset="0"/>
                <a:hlinkClick r:id="rId4"/>
              </a:rPr>
              <a:t>https://www.bp.com/en/global/corporate/energy-economics/statistical-review-of-world-energy.html</a:t>
            </a:r>
            <a:r>
              <a:rPr lang="en-US" altLang="en-US" sz="1400" dirty="0">
                <a:latin typeface="Arial" panose="020B0604020202020204" pitchFamily="34" charset="0"/>
              </a:rPr>
              <a:t> </a:t>
            </a:r>
          </a:p>
        </p:txBody>
      </p:sp>
    </p:spTree>
    <p:extLst>
      <p:ext uri="{BB962C8B-B14F-4D97-AF65-F5344CB8AC3E}">
        <p14:creationId xmlns:p14="http://schemas.microsoft.com/office/powerpoint/2010/main" val="75059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915988" y="1306443"/>
            <a:ext cx="10961370" cy="3672840"/>
          </a:xfrm>
          <a:prstGeom prst="rect">
            <a:avLst/>
          </a:prstGeom>
          <a:noFill/>
          <a:ln>
            <a:noFill/>
          </a:ln>
        </p:spPr>
      </p:pic>
      <p:sp>
        <p:nvSpPr>
          <p:cNvPr id="4" name="TextBox 3"/>
          <p:cNvSpPr txBox="1"/>
          <p:nvPr/>
        </p:nvSpPr>
        <p:spPr>
          <a:xfrm>
            <a:off x="1426528" y="5303520"/>
            <a:ext cx="10553700" cy="369332"/>
          </a:xfrm>
          <a:prstGeom prst="rect">
            <a:avLst/>
          </a:prstGeom>
          <a:noFill/>
        </p:spPr>
        <p:txBody>
          <a:bodyPr wrap="square" rtlCol="0">
            <a:spAutoFit/>
          </a:bodyPr>
          <a:lstStyle/>
          <a:p>
            <a:endParaRPr lang="en-US" dirty="0">
              <a:cs typeface="HelveticaNeueLT Std Lt"/>
            </a:endParaRPr>
          </a:p>
        </p:txBody>
      </p:sp>
      <p:sp>
        <p:nvSpPr>
          <p:cNvPr id="5" name="TextBox 4"/>
          <p:cNvSpPr txBox="1"/>
          <p:nvPr/>
        </p:nvSpPr>
        <p:spPr>
          <a:xfrm>
            <a:off x="4156393" y="274320"/>
            <a:ext cx="3997007" cy="707886"/>
          </a:xfrm>
          <a:prstGeom prst="rect">
            <a:avLst/>
          </a:prstGeom>
          <a:noFill/>
        </p:spPr>
        <p:txBody>
          <a:bodyPr wrap="square" rtlCol="0">
            <a:spAutoFit/>
          </a:bodyPr>
          <a:lstStyle/>
          <a:p>
            <a:r>
              <a:rPr lang="en-US" sz="4000" dirty="0">
                <a:solidFill>
                  <a:srgbClr val="0000CC"/>
                </a:solidFill>
                <a:cs typeface="HelveticaNeueLT Std Lt"/>
              </a:rPr>
              <a:t>Goldilocks Planets</a:t>
            </a:r>
          </a:p>
        </p:txBody>
      </p:sp>
      <p:sp>
        <p:nvSpPr>
          <p:cNvPr id="6" name="TextBox 5"/>
          <p:cNvSpPr txBox="1"/>
          <p:nvPr/>
        </p:nvSpPr>
        <p:spPr>
          <a:xfrm>
            <a:off x="1676400" y="5303521"/>
            <a:ext cx="9220200" cy="1077218"/>
          </a:xfrm>
          <a:prstGeom prst="rect">
            <a:avLst/>
          </a:prstGeom>
          <a:noFill/>
        </p:spPr>
        <p:txBody>
          <a:bodyPr wrap="square" rtlCol="0">
            <a:spAutoFit/>
          </a:bodyPr>
          <a:lstStyle/>
          <a:p>
            <a:r>
              <a:rPr lang="en-US" sz="3200" dirty="0">
                <a:cs typeface="HelveticaNeueLT Std Lt"/>
              </a:rPr>
              <a:t>Greenhouse warmings are about 5°C, 33°C and 500°C</a:t>
            </a:r>
          </a:p>
          <a:p>
            <a:r>
              <a:rPr lang="en-US" sz="3200" dirty="0">
                <a:cs typeface="HelveticaNeueLT Std Lt"/>
              </a:rPr>
              <a:t>     </a:t>
            </a:r>
            <a:r>
              <a:rPr lang="en-US" sz="3200" dirty="0" smtClean="0">
                <a:cs typeface="HelveticaNeueLT Std Lt"/>
              </a:rPr>
              <a:t>       </a:t>
            </a:r>
            <a:r>
              <a:rPr lang="en-US" sz="3200" dirty="0">
                <a:cs typeface="HelveticaNeueLT Std Lt"/>
              </a:rPr>
              <a:t>on Mars, Earth and Venus, respectively.</a:t>
            </a:r>
          </a:p>
        </p:txBody>
      </p:sp>
    </p:spTree>
    <p:extLst>
      <p:ext uri="{BB962C8B-B14F-4D97-AF65-F5344CB8AC3E}">
        <p14:creationId xmlns:p14="http://schemas.microsoft.com/office/powerpoint/2010/main" val="1785270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892"/>
            <a:ext cx="12188952" cy="6856284"/>
          </a:xfrm>
          <a:prstGeom prst="rect">
            <a:avLst/>
          </a:prstGeom>
        </p:spPr>
      </p:pic>
    </p:spTree>
    <p:extLst>
      <p:ext uri="{BB962C8B-B14F-4D97-AF65-F5344CB8AC3E}">
        <p14:creationId xmlns:p14="http://schemas.microsoft.com/office/powerpoint/2010/main" val="419941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4000" dirty="0" smtClean="0"/>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84429</TotalTime>
  <Words>6532</Words>
  <Application>Microsoft Office PowerPoint</Application>
  <PresentationFormat>Widescreen</PresentationFormat>
  <Paragraphs>697</Paragraphs>
  <Slides>79</Slides>
  <Notes>79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Albertus</vt:lpstr>
      <vt:lpstr>Arial</vt:lpstr>
      <vt:lpstr>Arial Narrow</vt:lpstr>
      <vt:lpstr>Calibri</vt:lpstr>
      <vt:lpstr>DejaVu LGC Sans</vt:lpstr>
      <vt:lpstr>HelveticaNeueLT Std Lt</vt:lpstr>
      <vt:lpstr>Times New Roman</vt:lpstr>
      <vt:lpstr>Wingdings</vt:lpstr>
      <vt:lpstr>Office Theme</vt:lpstr>
      <vt:lpstr>Young People’s World: Making Your Future  Energy, Climate &amp; Human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Dangerous Anthropogenic Interference  A Discussion of Humanity’s Faustian Climate Bargain and the Payments Coming Due</vt:lpstr>
      <vt:lpstr>Is There Still Time to Avoid ‘Dangerous Anthropogenic Interference’ with Global Climate?  A Tribute to Charles David Keeling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on the impact of sustained exposure to air pollution on life expectancy from China’s Huai River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Potential Technology</vt:lpstr>
      <vt:lpstr>PowerPoint Presentation</vt:lpstr>
      <vt:lpstr>Connor’s Thoughts</vt:lpstr>
      <vt:lpstr>PowerPoint Presentation</vt:lpstr>
      <vt:lpstr>Carbon Fee &amp; Dividend</vt:lpstr>
      <vt:lpstr>Carbon Fee &amp; Dividend Addresses</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Jim</cp:lastModifiedBy>
  <cp:revision>1459</cp:revision>
  <cp:lastPrinted>2018-02-22T03:55:00Z</cp:lastPrinted>
  <dcterms:created xsi:type="dcterms:W3CDTF">2012-09-04T19:29:44Z</dcterms:created>
  <dcterms:modified xsi:type="dcterms:W3CDTF">2018-11-05T16:41:10Z</dcterms:modified>
</cp:coreProperties>
</file>