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 showComments="0">
  <p:normalViewPr showOutlineIcons="0">
    <p:restoredLeft sz="14943"/>
    <p:restoredTop sz="9018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1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presProps" Target="presProp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4" tIns="91424" rIns="91424" bIns="91424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slide" Target="../slides/slide6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c121a8bc_0_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c121a8b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c121a8bc_0_5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c121a8b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7c121a8bc_0_1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7c121a8b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7c121a8bc_0_15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7c121a8b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7c121a8bc_0_20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7c121a8b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-KR"/>
              <a:t/>
            </a:r>
            <a:endParaRPr lang="ko-KR"/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3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.xml"  /><Relationship Id="rId2" Type="http://schemas.openxmlformats.org/officeDocument/2006/relationships/slideLayout" Target="../slideLayouts/slideLayout3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.xml"  /><Relationship Id="rId2" Type="http://schemas.openxmlformats.org/officeDocument/2006/relationships/slideLayout" Target="../slideLayouts/slideLayout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.xml"  /><Relationship Id="rId2" Type="http://schemas.openxmlformats.org/officeDocument/2006/relationships/slideLayout" Target="../slideLayouts/slideLayout3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0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4" tIns="91424" rIns="91424" bIns="91424" anchor="b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5700">
                <a:latin typeface="Bahnschrift Condensed"/>
                <a:ea typeface="Oswald"/>
                <a:cs typeface="Oswald"/>
                <a:sym typeface="Oswald"/>
              </a:rPr>
              <a:t>Word Roots Presentation</a:t>
            </a:r>
            <a:endParaRPr lang="ko-KR" sz="57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>
              <a:latin typeface="Myriad Web Pro Condensed"/>
              <a:ea typeface="Oswald"/>
              <a:cs typeface="Oswald"/>
              <a:sym typeface="Oswald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>
                <a:latin typeface="Myriad Web Pro Condensed"/>
                <a:ea typeface="Oswald"/>
                <a:cs typeface="Oswald"/>
                <a:sym typeface="Oswald"/>
              </a:rPr>
              <a:t>Reading &amp; Discussion</a:t>
            </a:r>
            <a:endParaRPr lang="ko">
              <a:latin typeface="Myriad Web Pro Condensed"/>
              <a:ea typeface="Oswald"/>
              <a:cs typeface="Oswald"/>
              <a:sym typeface="Oswald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>
                <a:latin typeface="Myriad Web Pro Condensed"/>
                <a:ea typeface="Oswald"/>
                <a:cs typeface="Oswald"/>
                <a:sym typeface="Oswald"/>
              </a:rPr>
              <a:t>Hyomin, Shin</a:t>
            </a:r>
            <a:endParaRPr lang="ko-KR">
              <a:latin typeface="Myriad Web Pro Condense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0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4800">
                <a:latin typeface="Bahnschrift Condensed"/>
                <a:ea typeface="Oswald"/>
                <a:cs typeface="Oswald"/>
                <a:sym typeface="Oswald"/>
              </a:rPr>
              <a:t>Man-</a:t>
            </a:r>
            <a:endParaRPr lang="ko-KR" sz="48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Word Root: Hand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Examples: Manual, Manufacture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1600"/>
              </a:spcBef>
              <a:spcAft>
                <a:spcPts val="0"/>
              </a:spcAft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Read the manual before you operate the machine.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He works for a company that manufactures computer parts.</a:t>
            </a: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 idx="0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4800">
                <a:latin typeface="Bahnschrift Condensed"/>
                <a:ea typeface="Oswald"/>
                <a:cs typeface="Oswald"/>
                <a:sym typeface="Oswald"/>
              </a:rPr>
              <a:t>Mit/miss-</a:t>
            </a:r>
            <a:endParaRPr lang="ko-KR" sz="48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Word Root: Send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Examples: Missive, Dismiss, Transmit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endParaRPr lang="ko-KR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The sender of this missive was my friend.</a:t>
            </a:r>
            <a:endParaRPr lang="ko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The concert was transmitted to all over the country.</a:t>
            </a:r>
            <a:endParaRPr lang="ko-KR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 idx="0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4800">
                <a:latin typeface="Bahnschrift Condensed"/>
                <a:ea typeface="Oswald"/>
                <a:cs typeface="Oswald"/>
                <a:sym typeface="Oswald"/>
              </a:rPr>
              <a:t>Mono/uni-</a:t>
            </a:r>
            <a:endParaRPr lang="ko-KR" sz="48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Word Root: One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Examples: Monogamous, Unicycle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endParaRPr lang="ko-KR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Only about five percent of mammals are monogamous.</a:t>
            </a:r>
            <a:endParaRPr lang="ko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He wants to learn how to ride a unicycle.</a:t>
            </a:r>
            <a:endParaRPr lang="ko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0" algn="l">
              <a:spcBef>
                <a:spcPts val="0"/>
              </a:spcBef>
              <a:spcAft>
                <a:spcPts val="1600"/>
              </a:spcAft>
              <a:buNone/>
              <a:defRPr lang="ko-KR" altLang="en-US"/>
            </a:pP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 idx="0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4800">
                <a:latin typeface="Bahnschrift Condensed"/>
                <a:ea typeface="Oswald"/>
                <a:cs typeface="Oswald"/>
                <a:sym typeface="Oswald"/>
              </a:rPr>
              <a:t>Multi/poly-</a:t>
            </a:r>
            <a:endParaRPr lang="ko" sz="4800">
              <a:latin typeface="Bahnschrift Condensed"/>
              <a:ea typeface="Oswald"/>
              <a:cs typeface="Oswald"/>
              <a:sym typeface="Oswald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ko-KR" sz="48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Word Root: Many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Examples: Multilingual, Polytheistic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If you are multilingual major, why don't you apply for an interpreter?</a:t>
            </a:r>
            <a:endParaRPr lang="ko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solidFill>
                  <a:srgbClr val="666666"/>
                </a:solidFill>
                <a:latin typeface="Myriad Web Pro Condensed"/>
                <a:ea typeface="Trebuchet MS"/>
                <a:cs typeface="Trebuchet MS"/>
                <a:sym typeface="Trebuchet MS"/>
              </a:rPr>
              <a:t>The Mesopotamian religion was polytheistic</a:t>
            </a:r>
            <a:endParaRPr lang="ko" sz="2100">
              <a:solidFill>
                <a:srgbClr val="666666"/>
              </a:solidFill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0" algn="l">
              <a:spcBef>
                <a:spcPts val="0"/>
              </a:spcBef>
              <a:spcAft>
                <a:spcPts val="1600"/>
              </a:spcAft>
              <a:buNone/>
              <a:defRPr lang="ko-KR" altLang="en-US"/>
            </a:pP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 idx="0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r>
              <a:rPr lang="ko" sz="4800">
                <a:latin typeface="Bahnschrift Condensed"/>
                <a:ea typeface="Oswald"/>
                <a:cs typeface="Oswald"/>
                <a:sym typeface="Oswald"/>
              </a:rPr>
              <a:t>Neo/Nov-</a:t>
            </a:r>
            <a:endParaRPr lang="ko-KR" sz="4800">
              <a:latin typeface="Bahnschrift Condensed"/>
              <a:ea typeface="Oswald"/>
              <a:cs typeface="Oswald"/>
              <a:sym typeface="Oswald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 lang="ko-KR" altLang="en-US"/>
            </a:pPr>
            <a:endParaRPr lang="en-US" altLang="en-US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Word Root: New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Examples: Neonate, Novice, innovation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0" lvl="0" indent="0" algn="l">
              <a:spcBef>
                <a:spcPts val="1600"/>
              </a:spcBef>
              <a:spcAft>
                <a:spcPts val="0"/>
              </a:spcAft>
              <a:buNone/>
              <a:defRPr lang="ko-KR" altLang="en-US"/>
            </a:pP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1600"/>
              </a:spcBef>
              <a:spcAft>
                <a:spcPts val="0"/>
              </a:spcAft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In this table, children are defined as those under 16 years old, including neonates. </a:t>
            </a:r>
            <a:endParaRPr lang="ko" sz="2100">
              <a:latin typeface="Myriad Web Pro Condensed"/>
              <a:ea typeface="Trebuchet MS"/>
              <a:cs typeface="Trebuchet MS"/>
              <a:sym typeface="Trebuchet MS"/>
            </a:endParaRPr>
          </a:p>
          <a:p>
            <a:pPr marL="457200" lvl="0" indent="-342900" algn="l">
              <a:spcBef>
                <a:spcPts val="0"/>
              </a:spcBef>
              <a:spcAft>
                <a:spcPts val="0"/>
              </a:spcAft>
              <a:buSzPct val="25000"/>
              <a:buFont typeface="Trebuchet MS"/>
              <a:buChar char="-"/>
              <a:defRPr lang="ko-KR" altLang="en-US"/>
            </a:pPr>
            <a:r>
              <a:rPr lang="ko" sz="2100">
                <a:latin typeface="Myriad Web Pro Condensed"/>
                <a:ea typeface="Trebuchet MS"/>
                <a:cs typeface="Trebuchet MS"/>
                <a:sym typeface="Trebuchet MS"/>
              </a:rPr>
              <a:t>Technology can enable and drive innovation.</a:t>
            </a:r>
            <a:endParaRPr lang="ko-KR" sz="2100">
              <a:latin typeface="Myriad Web Pro Condensed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134</ep:Words>
  <ep:PresentationFormat/>
  <ep:Paragraphs>28</ep:Paragraphs>
  <ep:Slides>6</ep:Slides>
  <ep:Notes>6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Simple Light</vt:lpstr>
      <vt:lpstr>Word Roots Presentation</vt:lpstr>
      <vt:lpstr>Man-</vt:lpstr>
      <vt:lpstr>Mit/miss-</vt:lpstr>
      <vt:lpstr>Mono/uni-</vt:lpstr>
      <vt:lpstr>Multi/poly-</vt:lpstr>
      <vt:lpstr>Neo/Nov-</vt:lpstr>
    </vt:vector>
  </ep:TitlesOfParts>
  <ep:HyperlinkBase/>
  <ep:Application>Hancom Office Hanshow 2014</ep:Application>
  <ep:AppVersion>0901.0000.01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효민</cp:lastModifiedBy>
  <dcterms:modified xsi:type="dcterms:W3CDTF">2018-11-11T19:25:57.875</dcterms:modified>
  <cp:revision>1</cp:revision>
</cp:coreProperties>
</file>