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  <p:sldId id="262" r:id="rId9"/>
    <p:sldId id="264" r:id="rId10"/>
    <p:sldId id="265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025" autoAdjust="0"/>
    <p:restoredTop sz="94660"/>
  </p:normalViewPr>
  <p:slideViewPr>
    <p:cSldViewPr snapToGrid="0">
      <p:cViewPr varScale="1">
        <p:scale>
          <a:sx n="105" d="100"/>
          <a:sy n="105" d="100"/>
        </p:scale>
        <p:origin x="120" y="2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3F781B-88CB-45A4-865D-9FD03DEF0CCE}" type="datetimeFigureOut">
              <a:rPr lang="en-US" smtClean="0"/>
              <a:t>10/2/2019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B8501-372F-4C25-9949-2A41705508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39834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3F781B-88CB-45A4-865D-9FD03DEF0CCE}" type="datetimeFigureOut">
              <a:rPr lang="en-US" smtClean="0"/>
              <a:t>10/2/2019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B8501-372F-4C25-9949-2A41705508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04203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3F781B-88CB-45A4-865D-9FD03DEF0CCE}" type="datetimeFigureOut">
              <a:rPr lang="en-US" smtClean="0"/>
              <a:t>10/2/2019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B8501-372F-4C25-9949-2A41705508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75735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3F781B-88CB-45A4-865D-9FD03DEF0CCE}" type="datetimeFigureOut">
              <a:rPr lang="en-US" smtClean="0"/>
              <a:t>10/2/2019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B8501-372F-4C25-9949-2A41705508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67740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3F781B-88CB-45A4-865D-9FD03DEF0CCE}" type="datetimeFigureOut">
              <a:rPr lang="en-US" smtClean="0"/>
              <a:t>10/2/2019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B8501-372F-4C25-9949-2A41705508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57893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3F781B-88CB-45A4-865D-9FD03DEF0CCE}" type="datetimeFigureOut">
              <a:rPr lang="en-US" smtClean="0"/>
              <a:t>10/2/2019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B8501-372F-4C25-9949-2A41705508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75579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3F781B-88CB-45A4-865D-9FD03DEF0CCE}" type="datetimeFigureOut">
              <a:rPr lang="en-US" smtClean="0"/>
              <a:t>10/2/2019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B8501-372F-4C25-9949-2A41705508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77091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3F781B-88CB-45A4-865D-9FD03DEF0CCE}" type="datetimeFigureOut">
              <a:rPr lang="en-US" smtClean="0"/>
              <a:t>10/2/2019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B8501-372F-4C25-9949-2A41705508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57828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3F781B-88CB-45A4-865D-9FD03DEF0CCE}" type="datetimeFigureOut">
              <a:rPr lang="en-US" smtClean="0"/>
              <a:t>10/2/2019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B8501-372F-4C25-9949-2A41705508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58433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3F781B-88CB-45A4-865D-9FD03DEF0CCE}" type="datetimeFigureOut">
              <a:rPr lang="en-US" smtClean="0"/>
              <a:t>10/2/2019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B8501-372F-4C25-9949-2A41705508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31795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3F781B-88CB-45A4-865D-9FD03DEF0CCE}" type="datetimeFigureOut">
              <a:rPr lang="en-US" smtClean="0"/>
              <a:t>10/2/2019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B8501-372F-4C25-9949-2A41705508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80391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3F781B-88CB-45A4-865D-9FD03DEF0CCE}" type="datetimeFigureOut">
              <a:rPr lang="en-US" smtClean="0"/>
              <a:t>10/2/2019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4B8501-372F-4C25-9949-2A41705508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18081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9096" y="-481711"/>
            <a:ext cx="9144000" cy="2387600"/>
          </a:xfrm>
        </p:spPr>
        <p:txBody>
          <a:bodyPr/>
          <a:lstStyle/>
          <a:p>
            <a:r>
              <a:rPr lang="en-US" dirty="0" smtClean="0"/>
              <a:t>The Stuart Storm</a:t>
            </a:r>
            <a:endParaRPr lang="en-US" dirty="0"/>
          </a:p>
        </p:txBody>
      </p:sp>
      <p:pic>
        <p:nvPicPr>
          <p:cNvPr id="1026" name="Picture 2" descr="Image result for 1628 parliamen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8514" y="2335146"/>
            <a:ext cx="6400038" cy="42713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8026391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Personal Rule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399032"/>
            <a:ext cx="5407152" cy="4777931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“You Shall Sit as Long as the House pleases!”: Parliamentary privilege and its abjuring in 1628</a:t>
            </a:r>
          </a:p>
          <a:p>
            <a:endParaRPr lang="en-US" dirty="0"/>
          </a:p>
          <a:p>
            <a:r>
              <a:rPr lang="en-US" dirty="0" smtClean="0"/>
              <a:t>Ship Money: The King’s mounting financial crisis</a:t>
            </a:r>
          </a:p>
          <a:p>
            <a:endParaRPr lang="en-US" dirty="0"/>
          </a:p>
          <a:p>
            <a:r>
              <a:rPr lang="en-US" dirty="0" smtClean="0"/>
              <a:t>The </a:t>
            </a:r>
            <a:r>
              <a:rPr lang="en-US" dirty="0" err="1" smtClean="0"/>
              <a:t>Laudian</a:t>
            </a:r>
            <a:r>
              <a:rPr lang="en-US" dirty="0" smtClean="0"/>
              <a:t> Hierarchy: Fueling puritan radicalism and the turn towards Presbyterianism (different from Scottish version)</a:t>
            </a:r>
          </a:p>
          <a:p>
            <a:endParaRPr lang="en-US" dirty="0"/>
          </a:p>
          <a:p>
            <a:r>
              <a:rPr lang="en-US" dirty="0" smtClean="0"/>
              <a:t>“Blood of the Martyrs”?: Understanding Prynne and Laud</a:t>
            </a:r>
            <a:endParaRPr lang="en-US" dirty="0"/>
          </a:p>
        </p:txBody>
      </p:sp>
      <p:pic>
        <p:nvPicPr>
          <p:cNvPr id="10242" name="Picture 2" descr="Image result for ship money cas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6260" y="960120"/>
            <a:ext cx="5935740" cy="5404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563916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Background: Scotland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554480"/>
            <a:ext cx="4831080" cy="4622483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English and Scottish Hatred: Northern Bandits vs. Southern Dandies</a:t>
            </a:r>
          </a:p>
          <a:p>
            <a:endParaRPr lang="en-US" dirty="0"/>
          </a:p>
          <a:p>
            <a:r>
              <a:rPr lang="en-US" dirty="0" smtClean="0"/>
              <a:t>Unicameral Parliament: Mix of Lords and Wealthy Commoners (Royal Burghs)</a:t>
            </a:r>
          </a:p>
          <a:p>
            <a:endParaRPr lang="en-US" dirty="0"/>
          </a:p>
          <a:p>
            <a:r>
              <a:rPr lang="en-US" dirty="0" smtClean="0"/>
              <a:t>English wealth and influence: Lowlands vs. Highlands</a:t>
            </a:r>
          </a:p>
          <a:p>
            <a:endParaRPr lang="en-US" dirty="0"/>
          </a:p>
          <a:p>
            <a:r>
              <a:rPr lang="en-US" dirty="0" smtClean="0"/>
              <a:t>John Knox: Presbyterian Revolutionary and “the Kirk”</a:t>
            </a:r>
            <a:endParaRPr lang="en-US" dirty="0"/>
          </a:p>
        </p:txBody>
      </p:sp>
      <p:pic>
        <p:nvPicPr>
          <p:cNvPr id="2050" name="Picture 2" descr="Image result for david tennant knox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10437" y="365124"/>
            <a:ext cx="2533595" cy="40637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Image result for map of scotlan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1059" y="3623087"/>
            <a:ext cx="4059378" cy="30488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9089691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James I: Brief Bio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690688"/>
            <a:ext cx="4328160" cy="4486275"/>
          </a:xfrm>
        </p:spPr>
        <p:txBody>
          <a:bodyPr/>
          <a:lstStyle/>
          <a:p>
            <a:r>
              <a:rPr lang="en-US" dirty="0" smtClean="0"/>
              <a:t>The Scottish heir: son of Mary, successor by Cecil</a:t>
            </a:r>
          </a:p>
          <a:p>
            <a:endParaRPr lang="en-US" dirty="0"/>
          </a:p>
          <a:p>
            <a:r>
              <a:rPr lang="en-US" dirty="0" smtClean="0"/>
              <a:t>“No Bishop, No King”: James rejects Buchanan</a:t>
            </a:r>
          </a:p>
          <a:p>
            <a:endParaRPr lang="en-US" dirty="0"/>
          </a:p>
          <a:p>
            <a:r>
              <a:rPr lang="en-US" i="1" dirty="0" smtClean="0"/>
              <a:t>Rex </a:t>
            </a:r>
            <a:r>
              <a:rPr lang="en-US" i="1" dirty="0" err="1" smtClean="0"/>
              <a:t>Pacificus</a:t>
            </a:r>
            <a:r>
              <a:rPr lang="en-US" dirty="0" smtClean="0"/>
              <a:t>: scholar, connoisseur, lover(?)</a:t>
            </a:r>
            <a:endParaRPr lang="en-US" i="1" dirty="0"/>
          </a:p>
        </p:txBody>
      </p:sp>
      <p:pic>
        <p:nvPicPr>
          <p:cNvPr id="3076" name="Picture 4" descr="Image result for james i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68185" y="754868"/>
            <a:ext cx="3785615" cy="52330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9257300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“I have my George”: Favorites as Politics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609344"/>
            <a:ext cx="5718048" cy="4567619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“Like a poor man wandering”: Rise in courtly expenses</a:t>
            </a:r>
          </a:p>
          <a:p>
            <a:endParaRPr lang="en-US" dirty="0"/>
          </a:p>
          <a:p>
            <a:r>
              <a:rPr lang="en-US" dirty="0" smtClean="0"/>
              <a:t>“Self government at the King’s Command”: the Elizabethan Republic of Offices and Absolutism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 smtClean="0"/>
              <a:t>Favorite as Patronage System: Rise of Buckingham</a:t>
            </a:r>
          </a:p>
          <a:p>
            <a:endParaRPr lang="en-US" dirty="0"/>
          </a:p>
          <a:p>
            <a:r>
              <a:rPr lang="en-US" dirty="0" smtClean="0"/>
              <a:t>Overbury Affair: Political Intrigue?</a:t>
            </a:r>
            <a:endParaRPr lang="en-US" dirty="0"/>
          </a:p>
        </p:txBody>
      </p:sp>
      <p:pic>
        <p:nvPicPr>
          <p:cNvPr id="4098" name="Picture 2" descr="Image result for george villier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18703" y="2114584"/>
            <a:ext cx="2935097" cy="38339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9392717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30 Years War (1618-1648): Brief Context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618488"/>
            <a:ext cx="5269992" cy="4558475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Peace of Augsburg (1555): German ceasefire and confessional hardening</a:t>
            </a:r>
          </a:p>
          <a:p>
            <a:endParaRPr lang="en-US" dirty="0"/>
          </a:p>
          <a:p>
            <a:r>
              <a:rPr lang="en-US" dirty="0" smtClean="0"/>
              <a:t>80 Years War: Dutch Independence and the Habsburgs</a:t>
            </a:r>
            <a:endParaRPr lang="en-US" dirty="0" smtClean="0"/>
          </a:p>
          <a:p>
            <a:endParaRPr lang="en-US" dirty="0"/>
          </a:p>
          <a:p>
            <a:r>
              <a:rPr lang="en-US" dirty="0" smtClean="0"/>
              <a:t>“The Winter King”: Rise and fall of king Frederick (married to James’ daughter), Battle of White Mountain (1620)</a:t>
            </a:r>
          </a:p>
          <a:p>
            <a:endParaRPr lang="en-US" dirty="0" smtClean="0"/>
          </a:p>
          <a:p>
            <a:r>
              <a:rPr lang="en-US" dirty="0" smtClean="0"/>
              <a:t>English Patriotism: The Protestant Kingdom</a:t>
            </a:r>
            <a:endParaRPr lang="en-US" dirty="0" smtClean="0"/>
          </a:p>
        </p:txBody>
      </p:sp>
      <p:pic>
        <p:nvPicPr>
          <p:cNvPr id="5122" name="Picture 2" descr="Image result for battle of white mountai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38297" y="2523744"/>
            <a:ext cx="5622765" cy="22491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2739261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“The Blessed Revolution”: English Patriotism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481328"/>
            <a:ext cx="6239256" cy="4695635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Constitutional Questions: Role of Parliament and Common Law?</a:t>
            </a:r>
          </a:p>
          <a:p>
            <a:endParaRPr lang="en-US" dirty="0"/>
          </a:p>
          <a:p>
            <a:r>
              <a:rPr lang="en-US" dirty="0" smtClean="0"/>
              <a:t>Charles and Buckingham: Parliamentary Politics as Tool</a:t>
            </a:r>
          </a:p>
          <a:p>
            <a:endParaRPr lang="en-US" dirty="0"/>
          </a:p>
          <a:p>
            <a:r>
              <a:rPr lang="en-US" dirty="0" smtClean="0"/>
              <a:t>Royal Failure: English military losses, Charles takes blame (as king!)</a:t>
            </a:r>
          </a:p>
          <a:p>
            <a:endParaRPr lang="en-US" dirty="0"/>
          </a:p>
          <a:p>
            <a:r>
              <a:rPr lang="en-US" dirty="0" smtClean="0"/>
              <a:t>Puritan Patriotism?: John Felton and the Fall of Buckingham (1628)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9218" name="Picture 2" descr="Image result for John felt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7403" y="1690688"/>
            <a:ext cx="3416397" cy="45476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8374602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From Parliamentary Selection to Election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764792"/>
            <a:ext cx="4483608" cy="4412171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MPs “selected”: The best men from local patronage</a:t>
            </a:r>
          </a:p>
          <a:p>
            <a:endParaRPr lang="en-US" dirty="0"/>
          </a:p>
          <a:p>
            <a:r>
              <a:rPr lang="en-US" dirty="0" smtClean="0"/>
              <a:t>Consensus and Faction: How to resolve conflicts?</a:t>
            </a:r>
          </a:p>
          <a:p>
            <a:endParaRPr lang="en-US" dirty="0"/>
          </a:p>
          <a:p>
            <a:r>
              <a:rPr lang="en-US" dirty="0" smtClean="0"/>
              <a:t>Royal Involvement in Parliament: Charles as Politician?</a:t>
            </a:r>
          </a:p>
          <a:p>
            <a:endParaRPr lang="en-US" dirty="0"/>
          </a:p>
          <a:p>
            <a:r>
              <a:rPr lang="en-US" dirty="0" smtClean="0"/>
              <a:t>Shift to Election: Voting as Contest</a:t>
            </a:r>
            <a:endParaRPr lang="en-US" dirty="0"/>
          </a:p>
        </p:txBody>
      </p:sp>
      <p:pic>
        <p:nvPicPr>
          <p:cNvPr id="8194" name="Picture 2" descr="Image result for parliamentary election early stuar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8111" y="2033420"/>
            <a:ext cx="6590665" cy="33798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4415904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Charles I: Brief Bio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536192"/>
            <a:ext cx="5873496" cy="4640771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2nd Son Syndrome?: Charles as royal exemplar and virtuous, but focused on royal prerogatives</a:t>
            </a:r>
          </a:p>
          <a:p>
            <a:endParaRPr lang="en-US" dirty="0"/>
          </a:p>
          <a:p>
            <a:r>
              <a:rPr lang="en-US" dirty="0" smtClean="0"/>
              <a:t>Charles as Protestant: An Advocate of “</a:t>
            </a:r>
            <a:r>
              <a:rPr lang="en-US" dirty="0" err="1" smtClean="0"/>
              <a:t>Laudianism</a:t>
            </a:r>
            <a:r>
              <a:rPr lang="en-US" dirty="0" smtClean="0"/>
              <a:t>” and limited toleration, but solidly Protestant (NOT a Catholic)</a:t>
            </a:r>
          </a:p>
          <a:p>
            <a:endParaRPr lang="en-US" dirty="0"/>
          </a:p>
          <a:p>
            <a:r>
              <a:rPr lang="en-US" dirty="0" smtClean="0"/>
              <a:t>A narrow mind?: Stoicism as political practice, Henrietta Maria as political councilor</a:t>
            </a:r>
          </a:p>
          <a:p>
            <a:endParaRPr lang="en-US" dirty="0"/>
          </a:p>
          <a:p>
            <a:r>
              <a:rPr lang="en-US" dirty="0" smtClean="0"/>
              <a:t>Two philosophies: Charles the Wise and Charles the Politician</a:t>
            </a:r>
            <a:endParaRPr lang="en-US" dirty="0"/>
          </a:p>
        </p:txBody>
      </p:sp>
      <p:pic>
        <p:nvPicPr>
          <p:cNvPr id="6148" name="Picture 4" descr="Related im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1696" y="2420111"/>
            <a:ext cx="5002277" cy="28729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4242957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Laudianism</a:t>
            </a:r>
            <a:r>
              <a:rPr lang="en-US" dirty="0" smtClean="0"/>
              <a:t>: A Conservative Revolution?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463040"/>
            <a:ext cx="4593336" cy="4713923"/>
          </a:xfrm>
        </p:spPr>
        <p:txBody>
          <a:bodyPr>
            <a:normAutofit fontScale="85000" lnSpcReduction="10000"/>
          </a:bodyPr>
          <a:lstStyle/>
          <a:p>
            <a:r>
              <a:rPr lang="en-US" dirty="0" err="1" smtClean="0"/>
              <a:t>Hookerian</a:t>
            </a:r>
            <a:r>
              <a:rPr lang="en-US" dirty="0" smtClean="0"/>
              <a:t> Precedent: England’s Church is best Reformed Church</a:t>
            </a:r>
          </a:p>
          <a:p>
            <a:endParaRPr lang="en-US" dirty="0"/>
          </a:p>
          <a:p>
            <a:r>
              <a:rPr lang="en-US" dirty="0" smtClean="0"/>
              <a:t>“Beauty of Holiness”: The English Catholic memory and role of the tactile in worship (east-facing altars, crosses, a hieratic clergy)</a:t>
            </a:r>
          </a:p>
          <a:p>
            <a:endParaRPr lang="en-US" dirty="0"/>
          </a:p>
          <a:p>
            <a:r>
              <a:rPr lang="en-US" dirty="0" smtClean="0"/>
              <a:t>“Anti-Calvinist”?: The Problems of Predestination, not Arminianism</a:t>
            </a:r>
          </a:p>
          <a:p>
            <a:endParaRPr lang="en-US" dirty="0"/>
          </a:p>
          <a:p>
            <a:r>
              <a:rPr lang="en-US" dirty="0" smtClean="0"/>
              <a:t>Puritan Hostility: A return to Popery?</a:t>
            </a:r>
            <a:endParaRPr lang="en-US" dirty="0"/>
          </a:p>
        </p:txBody>
      </p:sp>
      <p:pic>
        <p:nvPicPr>
          <p:cNvPr id="7170" name="Picture 2" descr="Image result for william lau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2463" y="1690688"/>
            <a:ext cx="3212531" cy="42550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0778826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30</TotalTime>
  <Words>467</Words>
  <Application>Microsoft Office PowerPoint</Application>
  <PresentationFormat>Widescreen</PresentationFormat>
  <Paragraphs>71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Arial</vt:lpstr>
      <vt:lpstr>Calibri</vt:lpstr>
      <vt:lpstr>Calibri Light</vt:lpstr>
      <vt:lpstr>Office Theme</vt:lpstr>
      <vt:lpstr>The Stuart Storm</vt:lpstr>
      <vt:lpstr>Background: Scotland</vt:lpstr>
      <vt:lpstr>James I: Brief Bio</vt:lpstr>
      <vt:lpstr>“I have my George”: Favorites as Politics</vt:lpstr>
      <vt:lpstr>30 Years War (1618-1648): Brief Context</vt:lpstr>
      <vt:lpstr>“The Blessed Revolution”: English Patriotism</vt:lpstr>
      <vt:lpstr>From Parliamentary Selection to Election</vt:lpstr>
      <vt:lpstr>Charles I: Brief Bio</vt:lpstr>
      <vt:lpstr>Laudianism: A Conservative Revolution?</vt:lpstr>
      <vt:lpstr>The Personal Rule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Stuart Storm</dc:title>
  <dc:creator>John C Parks</dc:creator>
  <cp:lastModifiedBy>John C Parks</cp:lastModifiedBy>
  <cp:revision>5</cp:revision>
  <dcterms:created xsi:type="dcterms:W3CDTF">2019-10-02T14:55:04Z</dcterms:created>
  <dcterms:modified xsi:type="dcterms:W3CDTF">2019-10-02T15:26:03Z</dcterms:modified>
</cp:coreProperties>
</file>